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4"/>
    <p:sldMasterId id="2147483796" r:id="rId5"/>
  </p:sldMasterIdLst>
  <p:notesMasterIdLst>
    <p:notesMasterId r:id="rId88"/>
  </p:notesMasterIdLst>
  <p:sldIdLst>
    <p:sldId id="256" r:id="rId6"/>
    <p:sldId id="257" r:id="rId7"/>
    <p:sldId id="703" r:id="rId8"/>
    <p:sldId id="679" r:id="rId9"/>
    <p:sldId id="260" r:id="rId10"/>
    <p:sldId id="261" r:id="rId11"/>
    <p:sldId id="262" r:id="rId12"/>
    <p:sldId id="691" r:id="rId13"/>
    <p:sldId id="693" r:id="rId14"/>
    <p:sldId id="694" r:id="rId15"/>
    <p:sldId id="706" r:id="rId16"/>
    <p:sldId id="265" r:id="rId17"/>
    <p:sldId id="699" r:id="rId18"/>
    <p:sldId id="702" r:id="rId19"/>
    <p:sldId id="269" r:id="rId20"/>
    <p:sldId id="267" r:id="rId21"/>
    <p:sldId id="268" r:id="rId22"/>
    <p:sldId id="700" r:id="rId23"/>
    <p:sldId id="687" r:id="rId24"/>
    <p:sldId id="688" r:id="rId25"/>
    <p:sldId id="689" r:id="rId26"/>
    <p:sldId id="270" r:id="rId27"/>
    <p:sldId id="271" r:id="rId28"/>
    <p:sldId id="692" r:id="rId29"/>
    <p:sldId id="273" r:id="rId30"/>
    <p:sldId id="274" r:id="rId31"/>
    <p:sldId id="690" r:id="rId32"/>
    <p:sldId id="705" r:id="rId33"/>
    <p:sldId id="277" r:id="rId34"/>
    <p:sldId id="668" r:id="rId35"/>
    <p:sldId id="279" r:id="rId36"/>
    <p:sldId id="280" r:id="rId37"/>
    <p:sldId id="281" r:id="rId38"/>
    <p:sldId id="282" r:id="rId39"/>
    <p:sldId id="283" r:id="rId40"/>
    <p:sldId id="284" r:id="rId41"/>
    <p:sldId id="669" r:id="rId42"/>
    <p:sldId id="674" r:id="rId43"/>
    <p:sldId id="655" r:id="rId44"/>
    <p:sldId id="697" r:id="rId45"/>
    <p:sldId id="696" r:id="rId46"/>
    <p:sldId id="657" r:id="rId47"/>
    <p:sldId id="656" r:id="rId48"/>
    <p:sldId id="659" r:id="rId49"/>
    <p:sldId id="289" r:id="rId50"/>
    <p:sldId id="686" r:id="rId51"/>
    <p:sldId id="610" r:id="rId52"/>
    <p:sldId id="291" r:id="rId53"/>
    <p:sldId id="292" r:id="rId54"/>
    <p:sldId id="293" r:id="rId55"/>
    <p:sldId id="294" r:id="rId56"/>
    <p:sldId id="611" r:id="rId57"/>
    <p:sldId id="296" r:id="rId58"/>
    <p:sldId id="297" r:id="rId59"/>
    <p:sldId id="298" r:id="rId60"/>
    <p:sldId id="665" r:id="rId61"/>
    <p:sldId id="666" r:id="rId62"/>
    <p:sldId id="301" r:id="rId63"/>
    <p:sldId id="303" r:id="rId64"/>
    <p:sldId id="304" r:id="rId65"/>
    <p:sldId id="306" r:id="rId66"/>
    <p:sldId id="682" r:id="rId67"/>
    <p:sldId id="307" r:id="rId68"/>
    <p:sldId id="675" r:id="rId69"/>
    <p:sldId id="676" r:id="rId70"/>
    <p:sldId id="677" r:id="rId71"/>
    <p:sldId id="678" r:id="rId72"/>
    <p:sldId id="312" r:id="rId73"/>
    <p:sldId id="313" r:id="rId74"/>
    <p:sldId id="314" r:id="rId75"/>
    <p:sldId id="652" r:id="rId76"/>
    <p:sldId id="695" r:id="rId77"/>
    <p:sldId id="653" r:id="rId78"/>
    <p:sldId id="315" r:id="rId79"/>
    <p:sldId id="316" r:id="rId80"/>
    <p:sldId id="317" r:id="rId81"/>
    <p:sldId id="318" r:id="rId82"/>
    <p:sldId id="672" r:id="rId83"/>
    <p:sldId id="667" r:id="rId84"/>
    <p:sldId id="680" r:id="rId85"/>
    <p:sldId id="321" r:id="rId86"/>
    <p:sldId id="327" r:id="rId87"/>
  </p:sldIdLst>
  <p:sldSz cx="9144000" cy="5184775"/>
  <p:notesSz cx="6858000" cy="9144000"/>
  <p:embeddedFontLst>
    <p:embeddedFont>
      <p:font typeface="Calibri" panose="020F0502020204030204" pitchFamily="34" charset="0"/>
      <p:regular r:id="rId89"/>
      <p:bold r:id="rId90"/>
      <p:italic r:id="rId91"/>
      <p:boldItalic r:id="rId92"/>
    </p:embeddedFont>
    <p:embeddedFont>
      <p:font typeface="Gill Sans" panose="020B0604020202020204" charset="0"/>
      <p:regular r:id="rId93"/>
      <p:bold r:id="rId94"/>
      <p:italic r:id="rId95"/>
      <p:boldItalic r:id="rId96"/>
    </p:embeddedFont>
    <p:embeddedFont>
      <p:font typeface="Gill Sans MT" panose="020B0502020104020203" pitchFamily="34" charset="0"/>
      <p:regular r:id="rId97"/>
      <p:bold r:id="rId98"/>
      <p:italic r:id="rId99"/>
      <p:boldItalic r:id="rId100"/>
    </p:embeddedFont>
    <p:embeddedFont>
      <p:font typeface="Segoe UI" panose="020B0502040204020203"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h4F1nxxT0GxCqphdS7zFWS3Xuy3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Pulik" initials="" lastIdx="5" clrIdx="0"/>
  <p:cmAuthor id="1" name="Amanda Fernandez" initials="" lastIdx="15" clrIdx="1"/>
  <p:cmAuthor id="2" name="Julie Abrams" initials="" lastIdx="11" clrIdx="2"/>
  <p:cmAuthor id="3" name="Ashlee Cox" initials="" lastIdx="13" clrIdx="3"/>
  <p:cmAuthor id="4" name="Shahzad Tahir" initials="" lastIdx="2" clrIdx="4"/>
  <p:cmAuthor id="5" name="Sonia Dela Ferrer" initials="" lastIdx="4" clrIdx="5"/>
  <p:cmAuthor id="6" name="Gwendolyn Stinger" initials="" lastIdx="3" clrIdx="6"/>
  <p:cmAuthor id="7" name="Christine Loftus" initials="" lastIdx="1" clrIdx="7"/>
  <p:cmAuthor id="8" name="Gwendolyn Stinger" initials="GS" lastIdx="62" clrIdx="8">
    <p:extLst>
      <p:ext uri="{19B8F6BF-5375-455C-9EA6-DF929625EA0E}">
        <p15:presenceInfo xmlns:p15="http://schemas.microsoft.com/office/powerpoint/2012/main" userId="373b028f49799d66" providerId="Windows Live"/>
      </p:ext>
    </p:extLst>
  </p:cmAuthor>
  <p:cmAuthor id="9" name="Abrams, Julie" initials="AJ" lastIdx="54" clrIdx="9">
    <p:extLst>
      <p:ext uri="{19B8F6BF-5375-455C-9EA6-DF929625EA0E}">
        <p15:presenceInfo xmlns:p15="http://schemas.microsoft.com/office/powerpoint/2012/main" userId="S::julie.abrams@thepalladiumgroup.com::1e529be1-bd32-4e5a-ba85-6d3f5b46472a" providerId="AD"/>
      </p:ext>
    </p:extLst>
  </p:cmAuthor>
  <p:cmAuthor id="10" name="Fernandez, Amanda" initials="FA" lastIdx="75" clrIdx="10">
    <p:extLst>
      <p:ext uri="{19B8F6BF-5375-455C-9EA6-DF929625EA0E}">
        <p15:presenceInfo xmlns:p15="http://schemas.microsoft.com/office/powerpoint/2012/main" userId="S::Amanda.Fernandez@thepalladiumgroup.com::6b128102-e303-407b-800e-b988df49f539" providerId="AD"/>
      </p:ext>
    </p:extLst>
  </p:cmAuthor>
  <p:cmAuthor id="11" name="Hishigsuren, Gaamaa" initials="HG" lastIdx="18" clrIdx="11">
    <p:extLst>
      <p:ext uri="{19B8F6BF-5375-455C-9EA6-DF929625EA0E}">
        <p15:presenceInfo xmlns:p15="http://schemas.microsoft.com/office/powerpoint/2012/main" userId="S::gaamaa.hishigsuren@thepalladiumgroup.com::ec066e17-e7ff-4988-a697-8772bb7d8df1" providerId="AD"/>
      </p:ext>
    </p:extLst>
  </p:cmAuthor>
  <p:cmAuthor id="12" name="Johnson, Brett" initials="JB" lastIdx="9" clrIdx="12">
    <p:extLst>
      <p:ext uri="{19B8F6BF-5375-455C-9EA6-DF929625EA0E}">
        <p15:presenceInfo xmlns:p15="http://schemas.microsoft.com/office/powerpoint/2012/main" userId="S::brett.johnson@thepalladiumgroup.com::0a2c2675-981c-4ab3-b28e-4529380a52cd" providerId="AD"/>
      </p:ext>
    </p:extLst>
  </p:cmAuthor>
  <p:cmAuthor id="13" name="Macias, Alejandro" initials="MA" lastIdx="1" clrIdx="13">
    <p:extLst>
      <p:ext uri="{19B8F6BF-5375-455C-9EA6-DF929625EA0E}">
        <p15:presenceInfo xmlns:p15="http://schemas.microsoft.com/office/powerpoint/2012/main" userId="S::alejandro.macias@thepalladiumgroup.com::d5d19efa-14bd-4eeb-ad49-e6cadef090fb" providerId="AD"/>
      </p:ext>
    </p:extLst>
  </p:cmAuthor>
  <p:cmAuthor id="14" name="Hirsh, Turner" initials="HT" lastIdx="21" clrIdx="14">
    <p:extLst>
      <p:ext uri="{19B8F6BF-5375-455C-9EA6-DF929625EA0E}">
        <p15:presenceInfo xmlns:p15="http://schemas.microsoft.com/office/powerpoint/2012/main" userId="S::turner.hirsh@thepalladiumgroup.com::4414b8bd-be54-4d2c-959d-2191d7534cc9" providerId="AD"/>
      </p:ext>
    </p:extLst>
  </p:cmAuthor>
  <p:cmAuthor id="15" name="Wilson, Kathleen" initials="WK" lastIdx="14" clrIdx="15">
    <p:extLst>
      <p:ext uri="{19B8F6BF-5375-455C-9EA6-DF929625EA0E}">
        <p15:presenceInfo xmlns:p15="http://schemas.microsoft.com/office/powerpoint/2012/main" userId="S::kathleen.wilson@thepalladiumgroup.com::d41ef6db-709e-4b58-86d4-f89d028bc076" providerId="AD"/>
      </p:ext>
    </p:extLst>
  </p:cmAuthor>
  <p:cmAuthor id="16" name="Ahmad Khanzai, Gouhar" initials="AKG" lastIdx="2" clrIdx="16">
    <p:extLst>
      <p:ext uri="{19B8F6BF-5375-455C-9EA6-DF929625EA0E}">
        <p15:presenceInfo xmlns:p15="http://schemas.microsoft.com/office/powerpoint/2012/main" userId="S::mohammad.gouhar@thepalladiumgroup.com::b8ecb139-8689-46e8-9627-9eab3274d6ee" providerId="AD"/>
      </p:ext>
    </p:extLst>
  </p:cmAuthor>
  <p:cmAuthor id="17" name="Hammad, Ashraf" initials="HA" lastIdx="4" clrIdx="17">
    <p:extLst>
      <p:ext uri="{19B8F6BF-5375-455C-9EA6-DF929625EA0E}">
        <p15:presenceInfo xmlns:p15="http://schemas.microsoft.com/office/powerpoint/2012/main" userId="S::ashraf.hammad@thepalladiumgroup.com::52f8eb30-1a85-43fb-8836-dad6cca8757d" providerId="AD"/>
      </p:ext>
    </p:extLst>
  </p:cmAuthor>
  <p:cmAuthor id="18" name="Tetelman, Michael" initials="TM" lastIdx="7" clrIdx="18">
    <p:extLst>
      <p:ext uri="{19B8F6BF-5375-455C-9EA6-DF929625EA0E}">
        <p15:presenceInfo xmlns:p15="http://schemas.microsoft.com/office/powerpoint/2012/main" userId="S::michael.tetelman@thepalladiumgroup.com::fe1d6d6c-11db-4d2a-beb7-346cd50d4c72" providerId="AD"/>
      </p:ext>
    </p:extLst>
  </p:cmAuthor>
  <p:cmAuthor id="19" name="Tahir, Shahzad" initials="TS" lastIdx="23" clrIdx="19">
    <p:extLst>
      <p:ext uri="{19B8F6BF-5375-455C-9EA6-DF929625EA0E}">
        <p15:presenceInfo xmlns:p15="http://schemas.microsoft.com/office/powerpoint/2012/main" userId="S::shahzad.tahir@thepalladiumgroup.com::8766e2a2-a83e-4065-b4f9-e1b271c36c54" providerId="AD"/>
      </p:ext>
    </p:extLst>
  </p:cmAuthor>
  <p:cmAuthor id="20" name="McCarty, Laura" initials="ML" lastIdx="135" clrIdx="20">
    <p:extLst>
      <p:ext uri="{19B8F6BF-5375-455C-9EA6-DF929625EA0E}">
        <p15:presenceInfo xmlns:p15="http://schemas.microsoft.com/office/powerpoint/2012/main" userId="S::laura.mccarty@thepalladiumgroup.com::d2e381dc-2c25-4719-9bf3-506c19522e6c" providerId="AD"/>
      </p:ext>
    </p:extLst>
  </p:cmAuthor>
  <p:cmAuthor id="21" name="Smith, Katie" initials="SK" lastIdx="1" clrIdx="21">
    <p:extLst>
      <p:ext uri="{19B8F6BF-5375-455C-9EA6-DF929625EA0E}">
        <p15:presenceInfo xmlns:p15="http://schemas.microsoft.com/office/powerpoint/2012/main" userId="S::kathryn.smith@thepalladiumgroup.com::b04c427c-a527-4ed2-b1c4-3eb405023f2b" providerId="AD"/>
      </p:ext>
    </p:extLst>
  </p:cmAuthor>
  <p:cmAuthor id="22" name="Estevez, Ignacio" initials="EI" lastIdx="8" clrIdx="22">
    <p:extLst>
      <p:ext uri="{19B8F6BF-5375-455C-9EA6-DF929625EA0E}">
        <p15:presenceInfo xmlns:p15="http://schemas.microsoft.com/office/powerpoint/2012/main" userId="S::ignacio.estevez@thepalladiumgroup.com::ebb5efb0-34f9-485d-a7d4-48077458ac6b" providerId="AD"/>
      </p:ext>
    </p:extLst>
  </p:cmAuthor>
  <p:cmAuthor id="23" name="Rawlings, Lauren" initials="RL" lastIdx="2" clrIdx="23">
    <p:extLst>
      <p:ext uri="{19B8F6BF-5375-455C-9EA6-DF929625EA0E}">
        <p15:presenceInfo xmlns:p15="http://schemas.microsoft.com/office/powerpoint/2012/main" userId="S::lauren.rawlings@thepalladiumgroup.com::49371c86-5f1d-4b91-b2cc-fd9d538e227d" providerId="AD"/>
      </p:ext>
    </p:extLst>
  </p:cmAuthor>
  <p:cmAuthor id="24" name="Kebede, Selome" initials="KS" lastIdx="7" clrIdx="24">
    <p:extLst>
      <p:ext uri="{19B8F6BF-5375-455C-9EA6-DF929625EA0E}">
        <p15:presenceInfo xmlns:p15="http://schemas.microsoft.com/office/powerpoint/2012/main" userId="S::selome.kebede@thepalladiumgroup.com::7e48dd1f-2b3b-4752-b933-199d7c8edb64" providerId="AD"/>
      </p:ext>
    </p:extLst>
  </p:cmAuthor>
  <p:cmAuthor id="25" name="Anderson, Carly" initials="AC" lastIdx="7" clrIdx="25">
    <p:extLst>
      <p:ext uri="{19B8F6BF-5375-455C-9EA6-DF929625EA0E}">
        <p15:presenceInfo xmlns:p15="http://schemas.microsoft.com/office/powerpoint/2012/main" userId="S::carly.anderson@thepalladiumgroup.com::92374767-656a-4d4f-8221-3a2f0514cfc4" providerId="AD"/>
      </p:ext>
    </p:extLst>
  </p:cmAuthor>
  <p:cmAuthor id="26" name="ridanasir00@outlook.com" initials="r" lastIdx="18" clrIdx="26">
    <p:extLst>
      <p:ext uri="{19B8F6BF-5375-455C-9EA6-DF929625EA0E}">
        <p15:presenceInfo xmlns:p15="http://schemas.microsoft.com/office/powerpoint/2012/main" userId="cbd44c86836ea1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A2F"/>
    <a:srgbClr val="012E6D"/>
    <a:srgbClr val="F2F2F2"/>
    <a:srgbClr val="9BC3E6"/>
    <a:srgbClr val="FFC100"/>
    <a:srgbClr val="FFE400"/>
    <a:srgbClr val="012D6D"/>
    <a:srgbClr val="A82634"/>
    <a:srgbClr val="2663A6"/>
    <a:srgbClr val="4473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BC3AFD-933C-45F6-9677-3918EA53FDC7}">
  <a:tblStyle styleId="{09BC3AFD-933C-45F6-9677-3918EA53FD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B7C0C71-292C-483B-A83C-C644168C54FA}" styleName="Table_1">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A"/>
          </a:solidFill>
        </a:fill>
      </a:tcStyle>
    </a:wholeTbl>
    <a:band1H>
      <a:tcTxStyle/>
      <a:tcStyle>
        <a:tcBdr/>
        <a:fill>
          <a:solidFill>
            <a:srgbClr val="CACCD3"/>
          </a:solidFill>
        </a:fill>
      </a:tcStyle>
    </a:band1H>
    <a:band2H>
      <a:tcTxStyle/>
      <a:tcStyle>
        <a:tcBdr/>
      </a:tcStyle>
    </a:band2H>
    <a:band1V>
      <a:tcTxStyle/>
      <a:tcStyle>
        <a:tcBdr/>
        <a:fill>
          <a:solidFill>
            <a:srgbClr val="CACCD3"/>
          </a:solidFill>
        </a:fill>
      </a:tcStyle>
    </a:band1V>
    <a:band2V>
      <a:tcTxStyle/>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7E30F47-44BC-43C3-93B2-0ECAA61C66DA}"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5"/>
    <p:restoredTop sz="94626"/>
  </p:normalViewPr>
  <p:slideViewPr>
    <p:cSldViewPr snapToGrid="0">
      <p:cViewPr varScale="1">
        <p:scale>
          <a:sx n="82" d="100"/>
          <a:sy n="82" d="100"/>
        </p:scale>
        <p:origin x="720" y="52"/>
      </p:cViewPr>
      <p:guideLst>
        <p:guide orient="horz" pos="163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4.fntdata"/><Relationship Id="rId5" Type="http://schemas.openxmlformats.org/officeDocument/2006/relationships/slideMaster" Target="slideMasters/slideMaster2.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8"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5.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14" Type="http://customschemas.google.com/relationships/presentationmetadata" Target="metadata"/><Relationship Id="rId119"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5"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zabiullah.ahmadyar\AppData\Local\Microsoft\Windows\INetCache\Content.Outlook\G1AS3LCK\CATALYZE%20PROCUREMENT%20TRACKER%20(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palladiumgroup-my.sharepoint.com/personal/zabiullah_ahmadyar_thepalladiumgroup_com/Documents/Desktop/Reports/Jan%20to%20Mar%202022%20report/CATALYZE%20PROCUREMENT%20TRACKER%20Jan-Mar%202022%20RP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palladiumgroup-my.sharepoint.com/personal/zabiullah_ahmadyar_thepalladiumgroup_com/Documents/Desktop/CATALYZE%20Grants%20Master%20Tracker%20Jan-Mar%202022%20RPT.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zabiullah.ahmadyar\AppData\Local\Microsoft\Windows\INetCache\Content.Outlook\G1AS3LCK\CATALYZE%20PROCUREMENT%20TRACKER%2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gwendolynstinger\Documents\CATALYZE\Y3Q2%20report\Pie%20charts%20CATALYZE%20Y3Q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77104552674279"/>
          <c:y val="0.27040096612030862"/>
          <c:w val="0.43292897621042831"/>
          <c:h val="0.6492790579765729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DB-8B45-A5A6-850A4136E1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DB-8B45-A5A6-850A4136E15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DB-8B45-A5A6-850A4136E15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DB-8B45-A5A6-850A4136E15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8DB-8B45-A5A6-850A4136E158}"/>
              </c:ext>
            </c:extLst>
          </c:dPt>
          <c:dLbls>
            <c:dLbl>
              <c:idx val="0"/>
              <c:layout>
                <c:manualLayout>
                  <c:x val="3.1955200844287796E-2"/>
                  <c:y val="0.28377679328131039"/>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7A76AF92-718E-BB46-BC0A-F7E498F6DDB1}" type="CATEGORYNAME">
                      <a:rPr lang="en-US" b="1" dirty="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[CATEGORY NAME]</a:t>
                    </a:fld>
                    <a:endParaRPr lang="en-US" b="1" baseline="0" dirty="0">
                      <a:solidFill>
                        <a:schemeClr val="tx1"/>
                      </a:solidFill>
                    </a:endParaRPr>
                  </a:p>
                  <a:p>
                    <a:pPr>
                      <a:defRPr sz="900" b="1" i="0" u="none" strike="noStrike" kern="1200" baseline="0">
                        <a:solidFill>
                          <a:schemeClr val="tx1"/>
                        </a:solidFill>
                        <a:latin typeface="Gill Sans MT" panose="020B0502020104020203" pitchFamily="34" charset="77"/>
                        <a:ea typeface="+mn-ea"/>
                        <a:cs typeface="+mn-cs"/>
                      </a:defRPr>
                    </a:pPr>
                    <a:fld id="{E594FC1E-BDBE-6D43-A582-65B3E4F0D1C5}" type="VALUE">
                      <a:rPr lang="en-US" b="0" dirty="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[VALUE]</a:t>
                    </a:fld>
                    <a:endParaRPr lang="en-US"/>
                  </a:p>
                </c:rich>
              </c:tx>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8DB-8B45-A5A6-850A4136E158}"/>
                </c:ext>
              </c:extLst>
            </c:dLbl>
            <c:dLbl>
              <c:idx val="1"/>
              <c:layout>
                <c:manualLayout>
                  <c:x val="-0.12541536864776395"/>
                  <c:y val="-8.4957877229382583E-2"/>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A4988263-CA70-F24A-9874-19750047E64D}" type="CATEGORYNAME">
                      <a:rPr lang="en-US" b="1" dirty="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[CATEGORY NAME]</a:t>
                    </a:fld>
                    <a:endParaRPr lang="en-US" b="1" baseline="0" dirty="0">
                      <a:solidFill>
                        <a:schemeClr val="tx1"/>
                      </a:solidFill>
                    </a:endParaRPr>
                  </a:p>
                  <a:p>
                    <a:pPr>
                      <a:defRPr sz="900" b="1" i="0" u="none" strike="noStrike" kern="1200" baseline="0">
                        <a:solidFill>
                          <a:schemeClr val="tx1"/>
                        </a:solidFill>
                        <a:latin typeface="Gill Sans MT" panose="020B0502020104020203" pitchFamily="34" charset="77"/>
                        <a:ea typeface="+mn-ea"/>
                        <a:cs typeface="+mn-cs"/>
                      </a:defRPr>
                    </a:pPr>
                    <a:fld id="{CD8AEFC7-E95D-7740-B010-5CC1AA90239B}" type="VALUE">
                      <a:rPr lang="en-US" b="0" dirty="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[VALUE]</a:t>
                    </a:fld>
                    <a:endParaRPr lang="en-US"/>
                  </a:p>
                </c:rich>
              </c:tx>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8DB-8B45-A5A6-850A4136E158}"/>
                </c:ext>
              </c:extLst>
            </c:dLbl>
            <c:dLbl>
              <c:idx val="2"/>
              <c:layout>
                <c:manualLayout>
                  <c:x val="-3.2790382252987652E-2"/>
                  <c:y val="5.3040266861736657E-2"/>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925EB459-CA7A-664E-9590-1EF23F602739}" type="CATEGORYNAME">
                      <a:rPr lang="en-US" b="1">
                        <a:solidFill>
                          <a:schemeClr val="tx1"/>
                        </a:solidFill>
                      </a:rPr>
                      <a:pPr>
                        <a:defRPr sz="900" b="1" i="0" u="none" strike="noStrike" kern="1200" baseline="0">
                          <a:solidFill>
                            <a:schemeClr val="tx1"/>
                          </a:solidFill>
                          <a:latin typeface="Gill Sans MT" panose="020B0502020104020203" pitchFamily="34" charset="77"/>
                          <a:ea typeface="+mn-ea"/>
                          <a:cs typeface="+mn-cs"/>
                        </a:defRPr>
                      </a:pPr>
                      <a:t>[CATEGORY NAME]</a:t>
                    </a:fld>
                    <a:endParaRPr lang="en-US" b="1" baseline="0" dirty="0">
                      <a:solidFill>
                        <a:schemeClr val="tx1"/>
                      </a:solidFill>
                    </a:endParaRPr>
                  </a:p>
                  <a:p>
                    <a:pPr>
                      <a:defRPr sz="900" b="1" i="0" u="none" strike="noStrike" kern="1200" baseline="0">
                        <a:solidFill>
                          <a:schemeClr val="tx1"/>
                        </a:solidFill>
                        <a:latin typeface="Gill Sans MT" panose="020B0502020104020203" pitchFamily="34" charset="77"/>
                        <a:ea typeface="+mn-ea"/>
                        <a:cs typeface="+mn-cs"/>
                      </a:defRPr>
                    </a:pPr>
                    <a:fld id="{7FF90A25-9E0E-A647-A446-F1375B523508}" type="VALUE">
                      <a:rPr lang="en-US" b="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[VALUE]</a:t>
                    </a:fld>
                    <a:endParaRPr lang="en-US"/>
                  </a:p>
                </c:rich>
              </c:tx>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78DB-8B45-A5A6-850A4136E158}"/>
                </c:ext>
              </c:extLst>
            </c:dLbl>
            <c:dLbl>
              <c:idx val="3"/>
              <c:layout>
                <c:manualLayout>
                  <c:x val="4.9968516966688449E-2"/>
                  <c:y val="9.1420350265383737E-3"/>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582E8714-3983-104B-93B4-06478521C64B}" type="CATEGORYNAME">
                      <a:rPr lang="en-US" smtClean="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[CATEGORY NAME]</a:t>
                    </a:fld>
                    <a:r>
                      <a:rPr lang="en-US" baseline="0" dirty="0">
                        <a:solidFill>
                          <a:schemeClr val="tx1"/>
                        </a:solidFill>
                      </a:rPr>
                      <a:t>  </a:t>
                    </a:r>
                    <a:fld id="{D7CD4772-ED82-F547-B8FA-1F51321C1670}" type="VALUE">
                      <a:rPr lang="en-US" b="0" smtClean="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[VALUE]</a:t>
                    </a:fld>
                    <a:endParaRPr lang="en-US" baseline="0" dirty="0">
                      <a:solidFill>
                        <a:schemeClr val="tx1"/>
                      </a:solidFill>
                    </a:endParaRPr>
                  </a:p>
                </c:rich>
              </c:tx>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5766469181712454"/>
                      <c:h val="0.14178853864013516"/>
                    </c:manualLayout>
                  </c15:layout>
                  <c15:dlblFieldTable/>
                  <c15:showDataLabelsRange val="0"/>
                </c:ext>
                <c:ext xmlns:c16="http://schemas.microsoft.com/office/drawing/2014/chart" uri="{C3380CC4-5D6E-409C-BE32-E72D297353CC}">
                  <c16:uniqueId val="{00000007-78DB-8B45-A5A6-850A4136E158}"/>
                </c:ext>
              </c:extLst>
            </c:dLbl>
            <c:dLbl>
              <c:idx val="4"/>
              <c:layout>
                <c:manualLayout>
                  <c:x val="0.22904164024888282"/>
                  <c:y val="0.11880061888574374"/>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6BA489F2-D8DF-CA48-9700-363562072D8B}" type="CATEGORYNAME">
                      <a:rPr lang="en-US" b="1" dirty="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[CATEGORY NAME]</a:t>
                    </a:fld>
                    <a:endParaRPr lang="en-US" b="1" baseline="0" dirty="0">
                      <a:solidFill>
                        <a:schemeClr val="tx1"/>
                      </a:solidFill>
                    </a:endParaRPr>
                  </a:p>
                  <a:p>
                    <a:pPr>
                      <a:defRPr sz="900" b="1" i="0" u="none" strike="noStrike" kern="1200" baseline="0">
                        <a:solidFill>
                          <a:schemeClr val="tx1"/>
                        </a:solidFill>
                        <a:latin typeface="Gill Sans MT" panose="020B0502020104020203" pitchFamily="34" charset="77"/>
                        <a:ea typeface="+mn-ea"/>
                        <a:cs typeface="+mn-cs"/>
                      </a:defRPr>
                    </a:pPr>
                    <a:fld id="{0D1AC62F-A43F-344E-8DFC-6EDA78D3938E}" type="VALUE">
                      <a:rPr lang="en-US" b="0" dirty="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[VALUE]</a:t>
                    </a:fld>
                    <a:endParaRPr lang="en-US"/>
                  </a:p>
                </c:rich>
              </c:tx>
              <c:numFmt formatCode="0.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7766600789835855"/>
                      <c:h val="0.2274437848567564"/>
                    </c:manualLayout>
                  </c15:layout>
                  <c15:dlblFieldTable/>
                  <c15:showDataLabelsRange val="0"/>
                </c:ext>
                <c:ext xmlns:c16="http://schemas.microsoft.com/office/drawing/2014/chart" uri="{C3380CC4-5D6E-409C-BE32-E72D297353CC}">
                  <c16:uniqueId val="{00000009-78DB-8B45-A5A6-850A4136E158}"/>
                </c:ext>
              </c:extLst>
            </c:dLbl>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howLeaderLines val="1"/>
            <c:leaderLines>
              <c:spPr>
                <a:ln w="12700" cap="flat" cmpd="sng" algn="ctr">
                  <a:noFill/>
                  <a:round/>
                </a:ln>
                <a:effectLst/>
              </c:spPr>
            </c:leaderLines>
            <c:extLst>
              <c:ext xmlns:c15="http://schemas.microsoft.com/office/drawing/2012/chart" uri="{CE6537A1-D6FC-4f65-9D91-7224C49458BB}"/>
            </c:extLst>
          </c:dLbls>
          <c:cat>
            <c:strRef>
              <c:f>'SLIDE 13'!$A$21:$A$25</c:f>
              <c:strCache>
                <c:ptCount val="5"/>
                <c:pt idx="0">
                  <c:v>EoG</c:v>
                </c:pt>
                <c:pt idx="1">
                  <c:v>MS4G</c:v>
                </c:pt>
                <c:pt idx="2">
                  <c:v>Peru</c:v>
                </c:pt>
                <c:pt idx="3">
                  <c:v>F4R</c:v>
                </c:pt>
                <c:pt idx="4">
                  <c:v>EduFin South Africa</c:v>
                </c:pt>
              </c:strCache>
            </c:strRef>
          </c:cat>
          <c:val>
            <c:numRef>
              <c:f>'SLIDE 13'!$B$21:$B$25</c:f>
              <c:numCache>
                <c:formatCode>0.00%</c:formatCode>
                <c:ptCount val="5"/>
                <c:pt idx="0">
                  <c:v>0.45300000000000001</c:v>
                </c:pt>
                <c:pt idx="1">
                  <c:v>0.26</c:v>
                </c:pt>
                <c:pt idx="2">
                  <c:v>0.223</c:v>
                </c:pt>
                <c:pt idx="3">
                  <c:v>6.2E-2</c:v>
                </c:pt>
                <c:pt idx="4">
                  <c:v>1E-3</c:v>
                </c:pt>
              </c:numCache>
            </c:numRef>
          </c:val>
          <c:extLst>
            <c:ext xmlns:c16="http://schemas.microsoft.com/office/drawing/2014/chart" uri="{C3380CC4-5D6E-409C-BE32-E72D297353CC}">
              <c16:uniqueId val="{0000000A-78DB-8B45-A5A6-850A4136E15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99408294214793"/>
          <c:y val="0.18460964381128112"/>
          <c:w val="0.50421453225836288"/>
          <c:h val="0.72381695851142003"/>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210-024C-8BFA-83A4F0461F0E}"/>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C210-024C-8BFA-83A4F0461F0E}"/>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C210-024C-8BFA-83A4F0461F0E}"/>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C210-024C-8BFA-83A4F0461F0E}"/>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C210-024C-8BFA-83A4F0461F0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10-024C-8BFA-83A4F0461F0E}"/>
              </c:ext>
            </c:extLst>
          </c:dPt>
          <c:dLbls>
            <c:dLbl>
              <c:idx val="0"/>
              <c:layout>
                <c:manualLayout>
                  <c:x val="-0.17378614517969651"/>
                  <c:y val="-0.27052715197827931"/>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10-024C-8BFA-83A4F0461F0E}"/>
                </c:ext>
              </c:extLst>
            </c:dLbl>
            <c:dLbl>
              <c:idx val="1"/>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3-C210-024C-8BFA-83A4F0461F0E}"/>
                </c:ext>
              </c:extLst>
            </c:dLbl>
            <c:dLbl>
              <c:idx val="4"/>
              <c:layout>
                <c:manualLayout>
                  <c:x val="-1.6202379198186356E-2"/>
                  <c:y val="-2.0734446074918901E-2"/>
                </c:manualLayout>
              </c:layout>
              <c:showLegendKey val="0"/>
              <c:showVal val="1"/>
              <c:showCatName val="1"/>
              <c:showSerName val="0"/>
              <c:showPercent val="0"/>
              <c:showBubbleSize val="0"/>
              <c:extLst>
                <c:ext xmlns:c15="http://schemas.microsoft.com/office/drawing/2012/chart" uri="{CE6537A1-D6FC-4f65-9D91-7224C49458BB}">
                  <c15:layout>
                    <c:manualLayout>
                      <c:w val="0.23290920097392884"/>
                      <c:h val="0.13955436920097339"/>
                    </c:manualLayout>
                  </c15:layout>
                </c:ext>
                <c:ext xmlns:c16="http://schemas.microsoft.com/office/drawing/2014/chart" uri="{C3380CC4-5D6E-409C-BE32-E72D297353CC}">
                  <c16:uniqueId val="{00000009-C210-024C-8BFA-83A4F0461F0E}"/>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18By Owner''s Sex (Cumulat'!$A$13:$A$18</c:f>
              <c:strCache>
                <c:ptCount val="6"/>
                <c:pt idx="0">
                  <c:v>Micro (72.10%)</c:v>
                </c:pt>
                <c:pt idx="1">
                  <c:v>Small (16.82%)</c:v>
                </c:pt>
                <c:pt idx="2">
                  <c:v>Medium (3.87%)</c:v>
                </c:pt>
                <c:pt idx="3">
                  <c:v>Large (6.01%)</c:v>
                </c:pt>
                <c:pt idx="4">
                  <c:v>NA/Schools (1.07%)</c:v>
                </c:pt>
                <c:pt idx="5">
                  <c:v>Unknown/Missing (0.13%)</c:v>
                </c:pt>
              </c:strCache>
            </c:strRef>
          </c:cat>
          <c:val>
            <c:numRef>
              <c:f>'SLIDE 18By Owner''s Sex (Cumulat'!$B$13:$B$18</c:f>
              <c:numCache>
                <c:formatCode>General</c:formatCode>
                <c:ptCount val="6"/>
                <c:pt idx="0">
                  <c:v>540</c:v>
                </c:pt>
                <c:pt idx="1">
                  <c:v>126</c:v>
                </c:pt>
                <c:pt idx="2">
                  <c:v>29</c:v>
                </c:pt>
                <c:pt idx="3">
                  <c:v>45</c:v>
                </c:pt>
                <c:pt idx="4">
                  <c:v>8</c:v>
                </c:pt>
                <c:pt idx="5">
                  <c:v>1</c:v>
                </c:pt>
              </c:numCache>
            </c:numRef>
          </c:val>
          <c:extLst>
            <c:ext xmlns:c16="http://schemas.microsoft.com/office/drawing/2014/chart" uri="{C3380CC4-5D6E-409C-BE32-E72D297353CC}">
              <c16:uniqueId val="{0000000C-C210-024C-8BFA-83A4F0461F0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15129975770095"/>
          <c:y val="5.9335355339703418E-2"/>
          <c:w val="0.65045537134971798"/>
          <c:h val="0.8721589646650236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A2-C94B-9CD5-11B6C3EF1C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A2-C94B-9CD5-11B6C3EF1C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A2-C94B-9CD5-11B6C3EF1C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A2-C94B-9CD5-11B6C3EF1C3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DA2-C94B-9CD5-11B6C3EF1C38}"/>
              </c:ext>
            </c:extLst>
          </c:dPt>
          <c:dLbls>
            <c:dLbl>
              <c:idx val="0"/>
              <c:layout>
                <c:manualLayout>
                  <c:x val="-0.18109455925290474"/>
                  <c:y val="0.17780446703334379"/>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A2-C94B-9CD5-11B6C3EF1C38}"/>
                </c:ext>
              </c:extLst>
            </c:dLbl>
            <c:dLbl>
              <c:idx val="1"/>
              <c:layout>
                <c:manualLayout>
                  <c:x val="8.2020743824798847E-2"/>
                  <c:y val="-0.13100638117936494"/>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A2-C94B-9CD5-11B6C3EF1C38}"/>
                </c:ext>
              </c:extLst>
            </c:dLbl>
            <c:dLbl>
              <c:idx val="2"/>
              <c:layout>
                <c:manualLayout>
                  <c:x val="6.4732037988462924E-3"/>
                  <c:y val="5.2296097130531724E-2"/>
                </c:manualLayout>
              </c:layout>
              <c:tx>
                <c:rich>
                  <a:bodyPr/>
                  <a:lstStyle/>
                  <a:p>
                    <a:fld id="{F913C0B8-EB6F-4486-B71C-88FB1401ABEF}" type="CATEGORYNAME">
                      <a:rPr lang="en-US" smtClean="0"/>
                      <a:pPr/>
                      <a:t>[CATEGORY NAME]</a:t>
                    </a:fld>
                    <a:r>
                      <a:rPr lang="en-US" baseline="0" dirty="0"/>
                      <a:t> </a:t>
                    </a:r>
                    <a:fld id="{67FC64B8-1FC9-4D9D-94C6-8AF1EDC89361}"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DA2-C94B-9CD5-11B6C3EF1C38}"/>
                </c:ext>
              </c:extLst>
            </c:dLbl>
            <c:dLbl>
              <c:idx val="3"/>
              <c:layout>
                <c:manualLayout>
                  <c:x val="0.2266387960292536"/>
                  <c:y val="0.18343605002711641"/>
                </c:manualLayout>
              </c:layout>
              <c:spPr>
                <a:noFill/>
                <a:ln>
                  <a:noFill/>
                </a:ln>
                <a:effectLst/>
              </c:spPr>
              <c:txPr>
                <a:bodyPr rot="0" spcFirstLastPara="1" vertOverflow="ellipsis" vert="horz" wrap="square" anchor="ctr" anchorCtr="1"/>
                <a:lstStyle/>
                <a:p>
                  <a:pPr>
                    <a:defRPr sz="87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8445458687346148"/>
                      <c:h val="0.36614899669408779"/>
                    </c:manualLayout>
                  </c15:layout>
                </c:ext>
                <c:ext xmlns:c16="http://schemas.microsoft.com/office/drawing/2014/chart" uri="{C3380CC4-5D6E-409C-BE32-E72D297353CC}">
                  <c16:uniqueId val="{00000007-ADA2-C94B-9CD5-11B6C3EF1C38}"/>
                </c:ext>
              </c:extLst>
            </c:dLbl>
            <c:dLbl>
              <c:idx val="4"/>
              <c:layout>
                <c:manualLayout>
                  <c:x val="-0.19657430800198558"/>
                  <c:y val="1.1545238634498264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2779493339053625"/>
                      <c:h val="0.29687756488709821"/>
                    </c:manualLayout>
                  </c15:layout>
                </c:ext>
                <c:ext xmlns:c16="http://schemas.microsoft.com/office/drawing/2014/chart" uri="{C3380CC4-5D6E-409C-BE32-E72D297353CC}">
                  <c16:uniqueId val="{00000009-ADA2-C94B-9CD5-11B6C3EF1C38}"/>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19'!$A$3:$A$7</c:f>
              <c:strCache>
                <c:ptCount val="5"/>
                <c:pt idx="0">
                  <c:v>Male Owned (35.97%)</c:v>
                </c:pt>
                <c:pt idx="1">
                  <c:v>Female Owned (33.13%)</c:v>
                </c:pt>
                <c:pt idx="2">
                  <c:v>Jointly Owned (3.27%)</c:v>
                </c:pt>
                <c:pt idx="3">
                  <c:v>NA/Schools (18.07%)</c:v>
                </c:pt>
                <c:pt idx="4">
                  <c:v>Unknown/Missing (9.55%)</c:v>
                </c:pt>
              </c:strCache>
            </c:strRef>
          </c:cat>
          <c:val>
            <c:numRef>
              <c:f>'SLIDE 19'!$B$3:$B$7</c:f>
              <c:numCache>
                <c:formatCode>General</c:formatCode>
                <c:ptCount val="5"/>
                <c:pt idx="0">
                  <c:v>418</c:v>
                </c:pt>
                <c:pt idx="1">
                  <c:v>385</c:v>
                </c:pt>
                <c:pt idx="2">
                  <c:v>38</c:v>
                </c:pt>
                <c:pt idx="3">
                  <c:v>210</c:v>
                </c:pt>
                <c:pt idx="4">
                  <c:v>111</c:v>
                </c:pt>
              </c:numCache>
            </c:numRef>
          </c:val>
          <c:extLst>
            <c:ext xmlns:c16="http://schemas.microsoft.com/office/drawing/2014/chart" uri="{C3380CC4-5D6E-409C-BE32-E72D297353CC}">
              <c16:uniqueId val="{0000000A-ADA2-C94B-9CD5-11B6C3EF1C3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42888753213118"/>
          <c:y val="9.184030384870405E-2"/>
          <c:w val="0.57253025807346447"/>
          <c:h val="0.81631939230259176"/>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05B-6D48-B61B-EB99A962E31C}"/>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C05B-6D48-B61B-EB99A962E31C}"/>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C05B-6D48-B61B-EB99A962E31C}"/>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C05B-6D48-B61B-EB99A962E31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05B-6D48-B61B-EB99A962E31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05B-6D48-B61B-EB99A962E31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05B-6D48-B61B-EB99A962E31C}"/>
              </c:ext>
            </c:extLst>
          </c:dPt>
          <c:dLbls>
            <c:dLbl>
              <c:idx val="0"/>
              <c:layout>
                <c:manualLayout>
                  <c:x val="-0.24866063384782106"/>
                  <c:y val="1.3358992900493707E-2"/>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C05B-6D48-B61B-EB99A962E31C}"/>
                </c:ext>
              </c:extLst>
            </c:dLbl>
            <c:dLbl>
              <c:idx val="1"/>
              <c:layout>
                <c:manualLayout>
                  <c:x val="0.11005584311041451"/>
                  <c:y val="-0.16209053083422087"/>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C05B-6D48-B61B-EB99A962E31C}"/>
                </c:ext>
              </c:extLst>
            </c:dLbl>
            <c:dLbl>
              <c:idx val="2"/>
              <c:layout>
                <c:manualLayout>
                  <c:x val="9.4854215519666295E-3"/>
                  <c:y val="0.1091207747772306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C05B-6D48-B61B-EB99A962E31C}"/>
                </c:ext>
              </c:extLst>
            </c:dLbl>
            <c:dLbl>
              <c:idx val="3"/>
              <c:layout>
                <c:manualLayout>
                  <c:x val="-1.8860822584053066E-2"/>
                  <c:y val="2.9381282531702899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6400835054125562"/>
                      <c:h val="0.21043093749061448"/>
                    </c:manualLayout>
                  </c15:layout>
                </c:ext>
                <c:ext xmlns:c16="http://schemas.microsoft.com/office/drawing/2014/chart" uri="{C3380CC4-5D6E-409C-BE32-E72D297353CC}">
                  <c16:uniqueId val="{00000007-C05B-6D48-B61B-EB99A962E31C}"/>
                </c:ext>
              </c:extLst>
            </c:dLbl>
            <c:dLbl>
              <c:idx val="4"/>
              <c:layout>
                <c:manualLayout>
                  <c:x val="0.21812904839865863"/>
                  <c:y val="0.17799545797937838"/>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2841815445519911"/>
                      <c:h val="0.23912606533024372"/>
                    </c:manualLayout>
                  </c15:layout>
                </c:ext>
                <c:ext xmlns:c16="http://schemas.microsoft.com/office/drawing/2014/chart" uri="{C3380CC4-5D6E-409C-BE32-E72D297353CC}">
                  <c16:uniqueId val="{00000009-C05B-6D48-B61B-EB99A962E31C}"/>
                </c:ext>
              </c:extLst>
            </c:dLbl>
            <c:dLbl>
              <c:idx val="5"/>
              <c:layout>
                <c:manualLayout>
                  <c:x val="-0.15881518756311191"/>
                  <c:y val="0.2185876302712044"/>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8674743695937635"/>
                      <c:h val="0.25989922536138638"/>
                    </c:manualLayout>
                  </c15:layout>
                </c:ext>
                <c:ext xmlns:c16="http://schemas.microsoft.com/office/drawing/2014/chart" uri="{C3380CC4-5D6E-409C-BE32-E72D297353CC}">
                  <c16:uniqueId val="{0000000B-C05B-6D48-B61B-EB99A962E31C}"/>
                </c:ext>
              </c:extLst>
            </c:dLbl>
            <c:dLbl>
              <c:idx val="6"/>
              <c:layout>
                <c:manualLayout>
                  <c:x val="-0.14917972329920268"/>
                  <c:y val="0"/>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279522118823458"/>
                      <c:h val="0.23055860384847304"/>
                    </c:manualLayout>
                  </c15:layout>
                </c:ext>
                <c:ext xmlns:c16="http://schemas.microsoft.com/office/drawing/2014/chart" uri="{C3380CC4-5D6E-409C-BE32-E72D297353CC}">
                  <c16:uniqueId val="{0000000D-C05B-6D48-B61B-EB99A962E31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19'!$A$14:$A$20</c:f>
              <c:strCache>
                <c:ptCount val="7"/>
                <c:pt idx="0">
                  <c:v>Micro (48.28%)</c:v>
                </c:pt>
                <c:pt idx="1">
                  <c:v>Small (17.04%)</c:v>
                </c:pt>
                <c:pt idx="2">
                  <c:v>Medium (7.75%)</c:v>
                </c:pt>
                <c:pt idx="3">
                  <c:v>Large (0.86%)</c:v>
                </c:pt>
                <c:pt idx="4">
                  <c:v>NA/Schools (18.07%)</c:v>
                </c:pt>
                <c:pt idx="5">
                  <c:v>Other (0.09%)</c:v>
                </c:pt>
                <c:pt idx="6">
                  <c:v>Unknown/Missing (7.92%)</c:v>
                </c:pt>
              </c:strCache>
            </c:strRef>
          </c:cat>
          <c:val>
            <c:numRef>
              <c:f>'SLIDE 19'!$B$14:$B$20</c:f>
              <c:numCache>
                <c:formatCode>General</c:formatCode>
                <c:ptCount val="7"/>
                <c:pt idx="0">
                  <c:v>561</c:v>
                </c:pt>
                <c:pt idx="1">
                  <c:v>198</c:v>
                </c:pt>
                <c:pt idx="2">
                  <c:v>90</c:v>
                </c:pt>
                <c:pt idx="3">
                  <c:v>10</c:v>
                </c:pt>
                <c:pt idx="4">
                  <c:v>210</c:v>
                </c:pt>
                <c:pt idx="5">
                  <c:v>1</c:v>
                </c:pt>
                <c:pt idx="6">
                  <c:v>92</c:v>
                </c:pt>
              </c:numCache>
            </c:numRef>
          </c:val>
          <c:extLst>
            <c:ext xmlns:c16="http://schemas.microsoft.com/office/drawing/2014/chart" uri="{C3380CC4-5D6E-409C-BE32-E72D297353CC}">
              <c16:uniqueId val="{0000000E-C05B-6D48-B61B-EB99A962E31C}"/>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[CATALYZE PROCUREMENT TRACKER (2).xlsx]Charts!PivotTable2</c:name>
    <c:fmtId val="22"/>
  </c:pivotSource>
  <c:chart>
    <c:title>
      <c:tx>
        <c:rich>
          <a:bodyPr rot="0" spcFirstLastPara="1" vertOverflow="ellipsis" vert="horz" wrap="square" anchor="ctr" anchorCtr="1"/>
          <a:lstStyle/>
          <a:p>
            <a:pPr>
              <a:defRPr sz="1200" b="1" i="0" u="none" strike="noStrike" kern="1200" cap="none" spc="0" normalizeH="0" baseline="0">
                <a:solidFill>
                  <a:schemeClr val="tx1"/>
                </a:solidFill>
                <a:latin typeface="Gill Sans MT" panose="020B0502020104020203" pitchFamily="34" charset="77"/>
                <a:ea typeface="+mj-ea"/>
                <a:cs typeface="+mj-cs"/>
              </a:defRPr>
            </a:pPr>
            <a:r>
              <a:rPr lang="en-US" sz="1200" b="1" dirty="0"/>
              <a:t>Number of Procurement Tools Utilized (Cumulative, 361)</a:t>
            </a:r>
          </a:p>
        </c:rich>
      </c:tx>
      <c:layout>
        <c:manualLayout>
          <c:xMode val="edge"/>
          <c:yMode val="edge"/>
          <c:x val="0.15816838549854237"/>
          <c:y val="2.3432068595023912E-2"/>
        </c:manualLayout>
      </c:layout>
      <c:overlay val="1"/>
      <c:spPr>
        <a:noFill/>
        <a:ln>
          <a:noFill/>
        </a:ln>
        <a:effectLst/>
      </c:spPr>
      <c:txPr>
        <a:bodyPr rot="0" spcFirstLastPara="1" vertOverflow="ellipsis" vert="horz" wrap="square" anchor="ctr" anchorCtr="1"/>
        <a:lstStyle/>
        <a:p>
          <a:pPr>
            <a:defRPr sz="1200" b="1" i="0" u="none" strike="noStrike" kern="1200" cap="none" spc="0" normalizeH="0" baseline="0">
              <a:solidFill>
                <a:schemeClr val="tx1"/>
              </a:solidFill>
              <a:latin typeface="Gill Sans MT" panose="020B0502020104020203" pitchFamily="34" charset="77"/>
              <a:ea typeface="+mj-ea"/>
              <a:cs typeface="+mj-cs"/>
            </a:defRPr>
          </a:pPr>
          <a:endParaRPr lang="en-US"/>
        </a:p>
      </c:txPr>
    </c:title>
    <c:autoTitleDeleted val="0"/>
    <c:pivotFmts>
      <c:pivotFmt>
        <c:idx val="0"/>
        <c:spPr>
          <a:solidFill>
            <a:srgbClr val="002060"/>
          </a:solidFill>
          <a:ln>
            <a:solidFill>
              <a:sysClr val="windowText" lastClr="00000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002060"/>
          </a:solidFill>
          <a:ln>
            <a:solidFill>
              <a:sysClr val="windowText" lastClr="00000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002060"/>
          </a:solidFill>
          <a:ln>
            <a:solidFill>
              <a:sysClr val="windowText" lastClr="00000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002060"/>
          </a:solidFill>
          <a:ln>
            <a:solidFill>
              <a:sysClr val="windowText" lastClr="00000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7839344675086505E-2"/>
          <c:y val="0.21681466422286361"/>
          <c:w val="0.9288394588538097"/>
          <c:h val="0.50203366506270042"/>
        </c:manualLayout>
      </c:layout>
      <c:barChart>
        <c:barDir val="col"/>
        <c:grouping val="clustered"/>
        <c:varyColors val="0"/>
        <c:ser>
          <c:idx val="0"/>
          <c:order val="0"/>
          <c:tx>
            <c:strRef>
              <c:f>Charts!$W$103</c:f>
              <c:strCache>
                <c:ptCount val="1"/>
                <c:pt idx="0">
                  <c:v>Total</c:v>
                </c:pt>
              </c:strCache>
            </c:strRef>
          </c:tx>
          <c:spPr>
            <a:solidFill>
              <a:srgbClr val="012E6D"/>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rgbClr val="012E6D"/>
                    </a:solidFill>
                    <a:latin typeface="Gill Sans MT" panose="020B050202010402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Charts!$V$104:$V$112</c:f>
              <c:strCache>
                <c:ptCount val="8"/>
                <c:pt idx="0">
                  <c:v>CPFF</c:v>
                </c:pt>
                <c:pt idx="1">
                  <c:v>PO under BPA</c:v>
                </c:pt>
                <c:pt idx="2">
                  <c:v>BPA</c:v>
                </c:pt>
                <c:pt idx="3">
                  <c:v>IDIQ</c:v>
                </c:pt>
                <c:pt idx="4">
                  <c:v>TO under IDIQ</c:v>
                </c:pt>
                <c:pt idx="5">
                  <c:v>CA</c:v>
                </c:pt>
                <c:pt idx="6">
                  <c:v>FFP</c:v>
                </c:pt>
                <c:pt idx="7">
                  <c:v>PO</c:v>
                </c:pt>
              </c:strCache>
            </c:strRef>
          </c:cat>
          <c:val>
            <c:numRef>
              <c:f>Charts!$W$104:$W$112</c:f>
              <c:numCache>
                <c:formatCode>General</c:formatCode>
                <c:ptCount val="8"/>
                <c:pt idx="0">
                  <c:v>1</c:v>
                </c:pt>
                <c:pt idx="1">
                  <c:v>7</c:v>
                </c:pt>
                <c:pt idx="2">
                  <c:v>9</c:v>
                </c:pt>
                <c:pt idx="3">
                  <c:v>13</c:v>
                </c:pt>
                <c:pt idx="4">
                  <c:v>21</c:v>
                </c:pt>
                <c:pt idx="5">
                  <c:v>61</c:v>
                </c:pt>
                <c:pt idx="6">
                  <c:v>118</c:v>
                </c:pt>
                <c:pt idx="7">
                  <c:v>131</c:v>
                </c:pt>
              </c:numCache>
            </c:numRef>
          </c:val>
          <c:extLst>
            <c:ext xmlns:c16="http://schemas.microsoft.com/office/drawing/2014/chart" uri="{C3380CC4-5D6E-409C-BE32-E72D297353CC}">
              <c16:uniqueId val="{00000000-E91B-40A8-BAF9-99524136A153}"/>
            </c:ext>
          </c:extLst>
        </c:ser>
        <c:dLbls>
          <c:dLblPos val="outEnd"/>
          <c:showLegendKey val="0"/>
          <c:showVal val="1"/>
          <c:showCatName val="0"/>
          <c:showSerName val="0"/>
          <c:showPercent val="0"/>
          <c:showBubbleSize val="0"/>
        </c:dLbls>
        <c:gapWidth val="199"/>
        <c:axId val="735469103"/>
        <c:axId val="735470351"/>
      </c:barChart>
      <c:catAx>
        <c:axId val="735469103"/>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tx1"/>
                </a:solidFill>
                <a:latin typeface="Gill Sans MT" panose="020B0502020104020203" pitchFamily="34" charset="77"/>
                <a:ea typeface="+mn-ea"/>
                <a:cs typeface="+mn-cs"/>
              </a:defRPr>
            </a:pPr>
            <a:endParaRPr lang="en-US"/>
          </a:p>
        </c:txPr>
        <c:crossAx val="735470351"/>
        <c:crosses val="autoZero"/>
        <c:auto val="1"/>
        <c:lblAlgn val="ctr"/>
        <c:lblOffset val="100"/>
        <c:noMultiLvlLbl val="0"/>
      </c:catAx>
      <c:valAx>
        <c:axId val="735470351"/>
        <c:scaling>
          <c:orientation val="minMax"/>
        </c:scaling>
        <c:delete val="1"/>
        <c:axPos val="l"/>
        <c:numFmt formatCode="General" sourceLinked="1"/>
        <c:majorTickMark val="none"/>
        <c:minorTickMark val="none"/>
        <c:tickLblPos val="nextTo"/>
        <c:crossAx val="735469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100">
          <a:solidFill>
            <a:schemeClr val="tx1"/>
          </a:solidFill>
          <a:latin typeface="Gill Sans MT" panose="020B0502020104020203" pitchFamily="34" charset="77"/>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[CATALYZE PROCUREMENT TRACKER Jan-Mar 2022 RPT.xlsx]Charts!PivotTable1</c:name>
    <c:fmtId val="24"/>
  </c:pivotSource>
  <c:chart>
    <c:title>
      <c:tx>
        <c:rich>
          <a:bodyPr rot="0" spcFirstLastPara="1" vertOverflow="ellipsis" vert="horz" wrap="square" anchor="ctr" anchorCtr="1"/>
          <a:lstStyle/>
          <a:p>
            <a:pPr>
              <a:defRPr sz="1200" b="1" i="0" u="none" strike="noStrike" kern="1200" spc="0" baseline="0">
                <a:solidFill>
                  <a:schemeClr val="tx1"/>
                </a:solidFill>
                <a:latin typeface="Gill Sans MT" panose="020B0502020104020203" pitchFamily="34" charset="77"/>
                <a:ea typeface="+mn-ea"/>
                <a:cs typeface="+mn-cs"/>
              </a:defRPr>
            </a:pPr>
            <a:r>
              <a:rPr lang="en-US" sz="1200" b="1"/>
              <a:t>Types of CATALYZE Awardees (361 total)</a:t>
            </a:r>
          </a:p>
        </c:rich>
      </c:tx>
      <c:layout>
        <c:manualLayout>
          <c:xMode val="edge"/>
          <c:yMode val="edge"/>
          <c:x val="0.14700408558295172"/>
          <c:y val="3.851569335083114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Gill Sans MT" panose="020B0502020104020203" pitchFamily="34" charset="77"/>
              <a:ea typeface="+mn-ea"/>
              <a:cs typeface="+mn-cs"/>
            </a:defRPr>
          </a:pPr>
          <a:endParaRPr lang="en-US"/>
        </a:p>
      </c:txPr>
    </c:title>
    <c:autoTitleDeleted val="0"/>
    <c:pivotFmts>
      <c:pivotFmt>
        <c:idx val="0"/>
        <c:spPr>
          <a:solidFill>
            <a:srgbClr val="800000"/>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800000"/>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800000"/>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800000"/>
          </a:solidFill>
          <a:ln>
            <a:solidFill>
              <a:sysClr val="windowText" lastClr="000000"/>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4394765877293718E-2"/>
          <c:y val="0.153324128754739"/>
          <c:w val="0.95613979798673421"/>
          <c:h val="0.61320674759405069"/>
        </c:manualLayout>
      </c:layout>
      <c:barChart>
        <c:barDir val="col"/>
        <c:grouping val="clustered"/>
        <c:varyColors val="0"/>
        <c:ser>
          <c:idx val="0"/>
          <c:order val="0"/>
          <c:tx>
            <c:strRef>
              <c:f>Charts!$W$91</c:f>
              <c:strCache>
                <c:ptCount val="1"/>
                <c:pt idx="0">
                  <c:v>Total</c:v>
                </c:pt>
              </c:strCache>
            </c:strRef>
          </c:tx>
          <c:spPr>
            <a:solidFill>
              <a:srgbClr val="A82634"/>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Gill Sans MT" panose="020B050202010402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Charts!$V$92:$V$97</c:f>
              <c:strCache>
                <c:ptCount val="5"/>
                <c:pt idx="0">
                  <c:v>PSE Network</c:v>
                </c:pt>
                <c:pt idx="1">
                  <c:v>New USAID partner</c:v>
                </c:pt>
                <c:pt idx="2">
                  <c:v>Core subcontractor</c:v>
                </c:pt>
                <c:pt idx="3">
                  <c:v>ICA</c:v>
                </c:pt>
                <c:pt idx="4">
                  <c:v>Local Org</c:v>
                </c:pt>
              </c:strCache>
            </c:strRef>
          </c:cat>
          <c:val>
            <c:numRef>
              <c:f>Charts!$W$92:$W$97</c:f>
              <c:numCache>
                <c:formatCode>General</c:formatCode>
                <c:ptCount val="5"/>
                <c:pt idx="0">
                  <c:v>5</c:v>
                </c:pt>
                <c:pt idx="1">
                  <c:v>22</c:v>
                </c:pt>
                <c:pt idx="2">
                  <c:v>22</c:v>
                </c:pt>
                <c:pt idx="3">
                  <c:v>47</c:v>
                </c:pt>
                <c:pt idx="4">
                  <c:v>265</c:v>
                </c:pt>
              </c:numCache>
            </c:numRef>
          </c:val>
          <c:extLst>
            <c:ext xmlns:c16="http://schemas.microsoft.com/office/drawing/2014/chart" uri="{C3380CC4-5D6E-409C-BE32-E72D297353CC}">
              <c16:uniqueId val="{00000000-DAE8-40EA-92DB-7460D23DA7D6}"/>
            </c:ext>
          </c:extLst>
        </c:ser>
        <c:dLbls>
          <c:dLblPos val="outEnd"/>
          <c:showLegendKey val="0"/>
          <c:showVal val="1"/>
          <c:showCatName val="0"/>
          <c:showSerName val="0"/>
          <c:showPercent val="0"/>
          <c:showBubbleSize val="0"/>
        </c:dLbls>
        <c:gapWidth val="227"/>
        <c:overlap val="18"/>
        <c:axId val="701634383"/>
        <c:axId val="701634799"/>
      </c:barChart>
      <c:catAx>
        <c:axId val="701634383"/>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lnSpc>
                <a:spcPct val="90000"/>
              </a:lnSpc>
              <a:defRPr sz="1050" b="0" i="0" u="none" strike="noStrike" kern="1200" baseline="0">
                <a:solidFill>
                  <a:schemeClr val="tx1"/>
                </a:solidFill>
                <a:latin typeface="Gill Sans MT" panose="020B0502020104020203" pitchFamily="34" charset="77"/>
                <a:ea typeface="+mn-ea"/>
                <a:cs typeface="+mn-cs"/>
              </a:defRPr>
            </a:pPr>
            <a:endParaRPr lang="en-US"/>
          </a:p>
        </c:txPr>
        <c:crossAx val="701634799"/>
        <c:crosses val="autoZero"/>
        <c:auto val="1"/>
        <c:lblAlgn val="ctr"/>
        <c:lblOffset val="100"/>
        <c:noMultiLvlLbl val="0"/>
      </c:catAx>
      <c:valAx>
        <c:axId val="701634799"/>
        <c:scaling>
          <c:orientation val="minMax"/>
        </c:scaling>
        <c:delete val="1"/>
        <c:axPos val="l"/>
        <c:numFmt formatCode="General" sourceLinked="1"/>
        <c:majorTickMark val="none"/>
        <c:minorTickMark val="none"/>
        <c:tickLblPos val="nextTo"/>
        <c:crossAx val="701634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solidFill>
            <a:schemeClr val="tx1"/>
          </a:solidFill>
          <a:latin typeface="Gill Sans MT" panose="020B0502020104020203" pitchFamily="34" charset="77"/>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[CATALYZE Grants Master Tracker Jan-Mar 2022 RPT.xlsx]Charts!PivotTable5</c:name>
    <c:fmtId val="9"/>
  </c:pivotSource>
  <c:chart>
    <c:title>
      <c:tx>
        <c:rich>
          <a:bodyPr rot="0" spcFirstLastPara="1" vertOverflow="ellipsis" vert="horz" wrap="square" anchor="ctr" anchorCtr="1"/>
          <a:lstStyle/>
          <a:p>
            <a:pPr>
              <a:defRPr sz="1100" b="0" i="0" u="none" strike="noStrike" kern="1200" spc="0" baseline="0">
                <a:solidFill>
                  <a:schemeClr val="tx1"/>
                </a:solidFill>
                <a:latin typeface="Gill Sans MT" panose="020B0502020104020203" pitchFamily="34" charset="77"/>
                <a:ea typeface="+mn-ea"/>
                <a:cs typeface="+mn-cs"/>
              </a:defRPr>
            </a:pPr>
            <a:r>
              <a:rPr lang="en-US" sz="1100" b="1" dirty="0"/>
              <a:t>Cumulative Number of Grant Solicitations Received </a:t>
            </a:r>
          </a:p>
          <a:p>
            <a:pPr>
              <a:defRPr sz="1100" b="0" i="0" u="none" strike="noStrike" kern="1200" spc="0" baseline="0">
                <a:solidFill>
                  <a:schemeClr val="tx1"/>
                </a:solidFill>
                <a:latin typeface="Gill Sans MT" panose="020B0502020104020203" pitchFamily="34" charset="77"/>
                <a:ea typeface="+mn-ea"/>
                <a:cs typeface="+mn-cs"/>
              </a:defRPr>
            </a:pPr>
            <a:r>
              <a:rPr lang="en-US" sz="1100" b="1" dirty="0"/>
              <a:t>(102 total)</a:t>
            </a:r>
          </a:p>
        </c:rich>
      </c:tx>
      <c:layout>
        <c:manualLayout>
          <c:xMode val="edge"/>
          <c:yMode val="edge"/>
          <c:x val="0.11227269450987185"/>
          <c:y val="6.3081752212393774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solidFill>
              <a:latin typeface="Gill Sans MT" panose="020B0502020104020203" pitchFamily="34" charset="77"/>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0.18134627100618389"/>
              <c:y val="-0.1354246775782088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0.10066923095885394"/>
              <c:y val="0.1399247985334135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0.16293724732712597"/>
              <c:y val="8.37542293024353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0.14586245967798736"/>
              <c:y val="1.3986019120099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
        <c:spPr>
          <a:solidFill>
            <a:srgbClr val="ED552B"/>
          </a:solidFill>
          <a:ln w="19050">
            <a:solidFill>
              <a:schemeClr val="lt1"/>
            </a:solidFill>
          </a:ln>
          <a:effectLst/>
        </c:spPr>
        <c:dLbl>
          <c:idx val="0"/>
          <c:layout>
            <c:manualLayout>
              <c:x val="-0.13687980694735952"/>
              <c:y val="-7.925410834723067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
        <c:spPr>
          <a:solidFill>
            <a:srgbClr val="F8A968"/>
          </a:solidFill>
          <a:ln w="19050">
            <a:solidFill>
              <a:schemeClr val="lt1"/>
            </a:solidFill>
          </a:ln>
          <a:effectLst/>
        </c:spPr>
        <c:dLbl>
          <c:idx val="0"/>
          <c:layout>
            <c:manualLayout>
              <c:x val="0.1769977884520573"/>
              <c:y val="-3.30224227823074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dLbl>
          <c:idx val="0"/>
          <c:layout>
            <c:manualLayout>
              <c:x val="0.13869825928638832"/>
              <c:y val="-0.1397955838685769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dLbl>
          <c:idx val="0"/>
          <c:layout>
            <c:manualLayout>
              <c:x val="0.17330541899677424"/>
              <c:y val="-1.398601912009952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3"/>
        <c:spPr>
          <a:solidFill>
            <a:schemeClr val="accent1"/>
          </a:solidFill>
          <a:ln w="19050">
            <a:solidFill>
              <a:schemeClr val="lt1"/>
            </a:solidFill>
          </a:ln>
          <a:effectLst/>
        </c:spPr>
        <c:dLbl>
          <c:idx val="0"/>
          <c:layout>
            <c:manualLayout>
              <c:x val="0.10621945035286164"/>
              <c:y val="0.1445221975743617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5"/>
        <c:spPr>
          <a:solidFill>
            <a:schemeClr val="accent1"/>
          </a:solidFill>
          <a:ln w="19050">
            <a:solidFill>
              <a:schemeClr val="lt1"/>
            </a:solidFill>
          </a:ln>
          <a:effectLst/>
        </c:spPr>
        <c:dLbl>
          <c:idx val="0"/>
          <c:layout>
            <c:manualLayout>
              <c:x val="0.17330541899677424"/>
              <c:y val="-1.398601912009952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6"/>
        <c:spPr>
          <a:solidFill>
            <a:schemeClr val="accent1"/>
          </a:solidFill>
          <a:ln w="19050">
            <a:solidFill>
              <a:schemeClr val="lt1"/>
            </a:solidFill>
          </a:ln>
          <a:effectLst/>
        </c:spPr>
        <c:dLbl>
          <c:idx val="0"/>
          <c:layout>
            <c:manualLayout>
              <c:x val="0.10621945035286164"/>
              <c:y val="0.1445221975743617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7"/>
        <c:spPr>
          <a:solidFill>
            <a:schemeClr val="accent1"/>
          </a:solidFill>
          <a:ln w="19050">
            <a:solidFill>
              <a:schemeClr val="lt1"/>
            </a:solidFill>
          </a:ln>
          <a:effectLst/>
        </c:spPr>
        <c:dLbl>
          <c:idx val="0"/>
          <c:layout>
            <c:manualLayout>
              <c:x val="-0.10066923095885394"/>
              <c:y val="0.1399247985334135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8"/>
        <c:spPr>
          <a:solidFill>
            <a:schemeClr val="accent1"/>
          </a:solidFill>
          <a:ln w="19050">
            <a:solidFill>
              <a:schemeClr val="lt1"/>
            </a:solidFill>
          </a:ln>
          <a:effectLst/>
        </c:spPr>
        <c:dLbl>
          <c:idx val="0"/>
          <c:layout>
            <c:manualLayout>
              <c:x val="-0.16293724732712597"/>
              <c:y val="8.37542293024353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59"/>
        <c:spPr>
          <a:solidFill>
            <a:schemeClr val="accent1"/>
          </a:solidFill>
          <a:ln w="19050">
            <a:solidFill>
              <a:schemeClr val="lt1"/>
            </a:solidFill>
          </a:ln>
          <a:effectLst/>
        </c:spPr>
        <c:dLbl>
          <c:idx val="0"/>
          <c:layout>
            <c:manualLayout>
              <c:x val="-0.14586245967798736"/>
              <c:y val="1.3986019120099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0"/>
        <c:spPr>
          <a:solidFill>
            <a:srgbClr val="ED552B"/>
          </a:solidFill>
          <a:ln w="19050">
            <a:solidFill>
              <a:schemeClr val="lt1"/>
            </a:solidFill>
          </a:ln>
          <a:effectLst/>
        </c:spPr>
        <c:dLbl>
          <c:idx val="0"/>
          <c:layout>
            <c:manualLayout>
              <c:x val="-0.13687980694735952"/>
              <c:y val="-7.925410834723067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1"/>
        <c:spPr>
          <a:solidFill>
            <a:srgbClr val="F8A968"/>
          </a:solidFill>
          <a:ln w="19050">
            <a:solidFill>
              <a:schemeClr val="lt1"/>
            </a:solidFill>
          </a:ln>
          <a:effectLst/>
        </c:spPr>
        <c:dLbl>
          <c:idx val="0"/>
          <c:layout>
            <c:manualLayout>
              <c:x val="0.1769977884520573"/>
              <c:y val="-3.30224227823074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2"/>
        <c:spPr>
          <a:solidFill>
            <a:schemeClr val="accent1"/>
          </a:solidFill>
          <a:ln w="19050">
            <a:solidFill>
              <a:schemeClr val="lt1"/>
            </a:solidFill>
          </a:ln>
          <a:effectLst/>
        </c:spPr>
        <c:dLbl>
          <c:idx val="0"/>
          <c:layout>
            <c:manualLayout>
              <c:x val="0.18134627100618389"/>
              <c:y val="-0.1354246775782088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4"/>
        <c:spPr>
          <a:solidFill>
            <a:schemeClr val="accent1"/>
          </a:solidFill>
          <a:ln w="19050">
            <a:solidFill>
              <a:schemeClr val="lt1"/>
            </a:solidFill>
          </a:ln>
          <a:effectLst/>
        </c:spPr>
        <c:dLbl>
          <c:idx val="0"/>
          <c:layout>
            <c:manualLayout>
              <c:x val="0.17330541899677424"/>
              <c:y val="-1.398601912009952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5"/>
        <c:spPr>
          <a:solidFill>
            <a:schemeClr val="accent1"/>
          </a:solidFill>
          <a:ln w="19050">
            <a:solidFill>
              <a:schemeClr val="lt1"/>
            </a:solidFill>
          </a:ln>
          <a:effectLst/>
        </c:spPr>
        <c:dLbl>
          <c:idx val="0"/>
          <c:layout>
            <c:manualLayout>
              <c:x val="0.10621945035286164"/>
              <c:y val="0.1445221975743617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6"/>
        <c:spPr>
          <a:solidFill>
            <a:schemeClr val="accent1"/>
          </a:solidFill>
          <a:ln w="19050">
            <a:solidFill>
              <a:schemeClr val="lt1"/>
            </a:solidFill>
          </a:ln>
          <a:effectLst/>
        </c:spPr>
        <c:dLbl>
          <c:idx val="0"/>
          <c:layout>
            <c:manualLayout>
              <c:x val="-0.10066923095885394"/>
              <c:y val="0.1399247985334135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7"/>
        <c:spPr>
          <a:solidFill>
            <a:schemeClr val="accent1"/>
          </a:solidFill>
          <a:ln w="19050">
            <a:solidFill>
              <a:schemeClr val="lt1"/>
            </a:solidFill>
          </a:ln>
          <a:effectLst/>
        </c:spPr>
        <c:dLbl>
          <c:idx val="0"/>
          <c:layout>
            <c:manualLayout>
              <c:x val="-0.16293724732712597"/>
              <c:y val="8.37542293024353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8"/>
        <c:spPr>
          <a:solidFill>
            <a:schemeClr val="accent1"/>
          </a:solidFill>
          <a:ln w="19050">
            <a:solidFill>
              <a:schemeClr val="lt1"/>
            </a:solidFill>
          </a:ln>
          <a:effectLst/>
        </c:spPr>
        <c:dLbl>
          <c:idx val="0"/>
          <c:layout>
            <c:manualLayout>
              <c:x val="-0.14586245967798736"/>
              <c:y val="1.3986019120099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69"/>
        <c:spPr>
          <a:solidFill>
            <a:srgbClr val="ED552B"/>
          </a:solidFill>
          <a:ln w="19050">
            <a:solidFill>
              <a:schemeClr val="lt1"/>
            </a:solidFill>
          </a:ln>
          <a:effectLst/>
        </c:spPr>
        <c:dLbl>
          <c:idx val="0"/>
          <c:layout>
            <c:manualLayout>
              <c:x val="-0.13687980694735952"/>
              <c:y val="-7.925410834723067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70"/>
        <c:spPr>
          <a:solidFill>
            <a:srgbClr val="F8A968"/>
          </a:solidFill>
          <a:ln w="19050">
            <a:solidFill>
              <a:schemeClr val="lt1"/>
            </a:solidFill>
          </a:ln>
          <a:effectLst/>
        </c:spPr>
        <c:dLbl>
          <c:idx val="0"/>
          <c:layout>
            <c:manualLayout>
              <c:x val="0.1769977884520573"/>
              <c:y val="-3.30224227823074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
        <c:idx val="71"/>
        <c:spPr>
          <a:solidFill>
            <a:schemeClr val="accent1"/>
          </a:solidFill>
          <a:ln w="19050">
            <a:solidFill>
              <a:schemeClr val="lt1"/>
            </a:solidFill>
          </a:ln>
          <a:effectLst/>
        </c:spPr>
        <c:dLbl>
          <c:idx val="0"/>
          <c:layout>
            <c:manualLayout>
              <c:x val="0.18134627100618389"/>
              <c:y val="-0.1354246775782088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20109795628064475"/>
          <c:y val="0.17395488561962047"/>
          <c:w val="0.5566926756038213"/>
          <c:h val="0.66751396553004438"/>
        </c:manualLayout>
      </c:layout>
      <c:doughnutChart>
        <c:varyColors val="1"/>
        <c:ser>
          <c:idx val="0"/>
          <c:order val="0"/>
          <c:tx>
            <c:strRef>
              <c:f>Charts!$Q$4</c:f>
              <c:strCache>
                <c:ptCount val="1"/>
                <c:pt idx="0">
                  <c:v>Total</c:v>
                </c:pt>
              </c:strCache>
            </c:strRef>
          </c:tx>
          <c:dPt>
            <c:idx val="0"/>
            <c:bubble3D val="0"/>
            <c:spPr>
              <a:solidFill>
                <a:srgbClr val="FFC100"/>
              </a:solidFill>
              <a:ln w="19050">
                <a:solidFill>
                  <a:schemeClr val="lt1"/>
                </a:solidFill>
              </a:ln>
              <a:effectLst/>
            </c:spPr>
            <c:extLst>
              <c:ext xmlns:c16="http://schemas.microsoft.com/office/drawing/2014/chart" uri="{C3380CC4-5D6E-409C-BE32-E72D297353CC}">
                <c16:uniqueId val="{00000001-7DDD-41AF-8DFE-10E3FD5FF9C4}"/>
              </c:ext>
            </c:extLst>
          </c:dPt>
          <c:dPt>
            <c:idx val="1"/>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3-7DDD-41AF-8DFE-10E3FD5FF9C4}"/>
              </c:ext>
            </c:extLst>
          </c:dPt>
          <c:dPt>
            <c:idx val="2"/>
            <c:bubble3D val="0"/>
            <c:spPr>
              <a:solidFill>
                <a:schemeClr val="accent3">
                  <a:alpha val="71000"/>
                </a:schemeClr>
              </a:solidFill>
              <a:ln w="19050">
                <a:solidFill>
                  <a:schemeClr val="lt1"/>
                </a:solidFill>
              </a:ln>
              <a:effectLst/>
            </c:spPr>
            <c:extLst>
              <c:ext xmlns:c16="http://schemas.microsoft.com/office/drawing/2014/chart" uri="{C3380CC4-5D6E-409C-BE32-E72D297353CC}">
                <c16:uniqueId val="{00000005-7DDD-41AF-8DFE-10E3FD5FF9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DD-41AF-8DFE-10E3FD5FF9C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DD-41AF-8DFE-10E3FD5FF9C4}"/>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7DDD-41AF-8DFE-10E3FD5FF9C4}"/>
              </c:ext>
            </c:extLst>
          </c:dPt>
          <c:dPt>
            <c:idx val="6"/>
            <c:bubble3D val="0"/>
            <c:spPr>
              <a:solidFill>
                <a:srgbClr val="012D6D"/>
              </a:solidFill>
              <a:ln w="19050">
                <a:solidFill>
                  <a:schemeClr val="lt1"/>
                </a:solidFill>
              </a:ln>
              <a:effectLst/>
            </c:spPr>
            <c:extLst>
              <c:ext xmlns:c16="http://schemas.microsoft.com/office/drawing/2014/chart" uri="{C3380CC4-5D6E-409C-BE32-E72D297353CC}">
                <c16:uniqueId val="{0000000D-7DDD-41AF-8DFE-10E3FD5FF9C4}"/>
              </c:ext>
            </c:extLst>
          </c:dPt>
          <c:dPt>
            <c:idx val="7"/>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F-7DDD-41AF-8DFE-10E3FD5FF9C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DDD-41AF-8DFE-10E3FD5FF9C4}"/>
              </c:ext>
            </c:extLst>
          </c:dPt>
          <c:dLbls>
            <c:dLbl>
              <c:idx val="0"/>
              <c:layout>
                <c:manualLayout>
                  <c:x val="0.14057957566604071"/>
                  <c:y val="8.31832244262477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DD-41AF-8DFE-10E3FD5FF9C4}"/>
                </c:ext>
              </c:extLst>
            </c:dLbl>
            <c:dLbl>
              <c:idx val="1"/>
              <c:layout>
                <c:manualLayout>
                  <c:x val="6.0808386929473469E-2"/>
                  <c:y val="0.127366031370505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DD-41AF-8DFE-10E3FD5FF9C4}"/>
                </c:ext>
              </c:extLst>
            </c:dLbl>
            <c:dLbl>
              <c:idx val="2"/>
              <c:layout>
                <c:manualLayout>
                  <c:x val="-3.3429410093113541E-3"/>
                  <c:y val="5.8760403832488475E-3"/>
                </c:manualLayout>
              </c:layout>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3394216007840792"/>
                      <c:h val="9.332945239823659E-2"/>
                    </c:manualLayout>
                  </c15:layout>
                </c:ext>
                <c:ext xmlns:c16="http://schemas.microsoft.com/office/drawing/2014/chart" uri="{C3380CC4-5D6E-409C-BE32-E72D297353CC}">
                  <c16:uniqueId val="{00000005-7DDD-41AF-8DFE-10E3FD5FF9C4}"/>
                </c:ext>
              </c:extLst>
            </c:dLbl>
            <c:dLbl>
              <c:idx val="3"/>
              <c:layout>
                <c:manualLayout>
                  <c:x val="-0.16613774739627565"/>
                  <c:y val="8.09497827032319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DD-41AF-8DFE-10E3FD5FF9C4}"/>
                </c:ext>
              </c:extLst>
            </c:dLbl>
            <c:dLbl>
              <c:idx val="4"/>
              <c:layout>
                <c:manualLayout>
                  <c:x val="-8.2588662500486729E-3"/>
                  <c:y val="-9.0897327991087097E-5"/>
                </c:manualLayout>
              </c:layout>
              <c:showLegendKey val="0"/>
              <c:showVal val="1"/>
              <c:showCatName val="1"/>
              <c:showSerName val="0"/>
              <c:showPercent val="0"/>
              <c:showBubbleSize val="0"/>
              <c:extLst>
                <c:ext xmlns:c15="http://schemas.microsoft.com/office/drawing/2012/chart" uri="{CE6537A1-D6FC-4f65-9D91-7224C49458BB}">
                  <c15:layout>
                    <c:manualLayout>
                      <c:w val="8.4147873152165528E-2"/>
                      <c:h val="8.7021277176997217E-2"/>
                    </c:manualLayout>
                  </c15:layout>
                </c:ext>
                <c:ext xmlns:c16="http://schemas.microsoft.com/office/drawing/2014/chart" uri="{C3380CC4-5D6E-409C-BE32-E72D297353CC}">
                  <c16:uniqueId val="{00000009-7DDD-41AF-8DFE-10E3FD5FF9C4}"/>
                </c:ext>
              </c:extLst>
            </c:dLbl>
            <c:dLbl>
              <c:idx val="5"/>
              <c:layout>
                <c:manualLayout>
                  <c:x val="8.9580048731546514E-5"/>
                  <c:y val="-9.2568746071360949E-3"/>
                </c:manualLayout>
              </c:layout>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8.6331140883215779E-2"/>
                      <c:h val="0.10279171523009567"/>
                    </c:manualLayout>
                  </c15:layout>
                </c:ext>
                <c:ext xmlns:c16="http://schemas.microsoft.com/office/drawing/2014/chart" uri="{C3380CC4-5D6E-409C-BE32-E72D297353CC}">
                  <c16:uniqueId val="{0000000B-7DDD-41AF-8DFE-10E3FD5FF9C4}"/>
                </c:ext>
              </c:extLst>
            </c:dLbl>
            <c:dLbl>
              <c:idx val="6"/>
              <c:layout>
                <c:manualLayout>
                  <c:x val="4.000527899371064E-2"/>
                  <c:y val="5.2512416146525326E-2"/>
                </c:manualLayout>
              </c:layout>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2286799484018919"/>
                      <c:h val="0.13433259133629258"/>
                    </c:manualLayout>
                  </c15:layout>
                </c:ext>
                <c:ext xmlns:c16="http://schemas.microsoft.com/office/drawing/2014/chart" uri="{C3380CC4-5D6E-409C-BE32-E72D297353CC}">
                  <c16:uniqueId val="{0000000D-7DDD-41AF-8DFE-10E3FD5FF9C4}"/>
                </c:ext>
              </c:extLst>
            </c:dLbl>
            <c:dLbl>
              <c:idx val="7"/>
              <c:layout>
                <c:manualLayout>
                  <c:x val="0.18238352936692889"/>
                  <c:y val="1.851821957466507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DDD-41AF-8DFE-10E3FD5FF9C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Charts!$P$5:$P$13</c:f>
              <c:strCache>
                <c:ptCount val="8"/>
                <c:pt idx="0">
                  <c:v>Albania</c:v>
                </c:pt>
                <c:pt idx="1">
                  <c:v>Bosnia</c:v>
                </c:pt>
                <c:pt idx="2">
                  <c:v>Burkina Faso</c:v>
                </c:pt>
                <c:pt idx="3">
                  <c:v>Global</c:v>
                </c:pt>
                <c:pt idx="4">
                  <c:v>Niger</c:v>
                </c:pt>
                <c:pt idx="5">
                  <c:v>Peru</c:v>
                </c:pt>
                <c:pt idx="6">
                  <c:v>Sri Lanka</c:v>
                </c:pt>
                <c:pt idx="7">
                  <c:v>Zambia</c:v>
                </c:pt>
              </c:strCache>
            </c:strRef>
          </c:cat>
          <c:val>
            <c:numRef>
              <c:f>Charts!$Q$5:$Q$13</c:f>
              <c:numCache>
                <c:formatCode>General</c:formatCode>
                <c:ptCount val="8"/>
                <c:pt idx="0">
                  <c:v>1</c:v>
                </c:pt>
                <c:pt idx="1">
                  <c:v>2</c:v>
                </c:pt>
                <c:pt idx="2">
                  <c:v>12</c:v>
                </c:pt>
                <c:pt idx="3">
                  <c:v>2</c:v>
                </c:pt>
                <c:pt idx="4">
                  <c:v>17</c:v>
                </c:pt>
                <c:pt idx="5">
                  <c:v>11</c:v>
                </c:pt>
                <c:pt idx="6">
                  <c:v>56</c:v>
                </c:pt>
                <c:pt idx="7">
                  <c:v>1</c:v>
                </c:pt>
              </c:numCache>
            </c:numRef>
          </c:val>
          <c:extLst>
            <c:ext xmlns:c16="http://schemas.microsoft.com/office/drawing/2014/chart" uri="{C3380CC4-5D6E-409C-BE32-E72D297353CC}">
              <c16:uniqueId val="{00000012-7DDD-41AF-8DFE-10E3FD5FF9C4}"/>
            </c:ext>
          </c:extLst>
        </c:ser>
        <c:dLbls>
          <c:showLegendKey val="0"/>
          <c:showVal val="1"/>
          <c:showCatName val="0"/>
          <c:showSerName val="0"/>
          <c:showPercent val="0"/>
          <c:showBubbleSize val="0"/>
          <c:showLeaderLines val="1"/>
        </c:dLbls>
        <c:firstSliceAng val="141"/>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[CATALYZE PROCUREMENT TRACKER (2).xlsx]Charts!PivotTable6</c:name>
    <c:fmtId val="17"/>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0.15073745262322336"/>
              <c:y val="1.368524528512319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4.8250904704463205E-3"/>
              <c:y val="0"/>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2.4473144898682145E-2"/>
              <c:y val="-8.0835169350157235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dLbl>
          <c:idx val="0"/>
          <c:layout>
            <c:manualLayout>
              <c:x val="-1.7235581640259581E-2"/>
              <c:y val="1.348314487453376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dLbl>
          <c:idx val="0"/>
          <c:layout>
            <c:manualLayout>
              <c:x val="4.1297932225540686E-3"/>
              <c:y val="1.36852452851230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dLbl>
          <c:idx val="0"/>
          <c:layout>
            <c:manualLayout>
              <c:x val="7.2376357056693928E-3"/>
              <c:y val="-1.212529342573591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dLbl>
          <c:idx val="0"/>
          <c:layout>
            <c:manualLayout>
              <c:x val="4.359673024523161E-3"/>
              <c:y val="-1.012658227848101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dLbl>
          <c:idx val="0"/>
          <c:layout>
            <c:manualLayout>
              <c:x val="2.6158038147138966E-2"/>
              <c:y val="-6.4135021097046399E-2"/>
            </c:manualLayout>
          </c:layout>
          <c:dLblPos val="bestFit"/>
          <c:showLegendKey val="0"/>
          <c:showVal val="0"/>
          <c:showCatName val="1"/>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dLbl>
          <c:idx val="0"/>
          <c:layout>
            <c:manualLayout>
              <c:x val="0.11773991470370304"/>
              <c:y val="6.741572437266881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2.2433716157125375E-2"/>
              <c:y val="-1.88668478397905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4.8250904704462321E-3"/>
              <c:y val="-4.0417644752453437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dLbl>
          <c:idx val="0"/>
          <c:layout>
            <c:manualLayout>
              <c:x val="4.4229485036305887E-17"/>
              <c:y val="8.0835289504906128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dLbl>
          <c:idx val="0"/>
          <c:layout>
            <c:manualLayout>
              <c:x val="0"/>
              <c:y val="-8.0835289504906874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dLbl>
          <c:idx val="0"/>
          <c:layout>
            <c:manualLayout>
              <c:x val="-5.667574931880117E-2"/>
              <c:y val="-3.713080168776372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dLbl>
          <c:idx val="0"/>
          <c:layout>
            <c:manualLayout>
              <c:x val="4.359673024523161E-3"/>
              <c:y val="-1.012658227848101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5"/>
        <c:spPr>
          <a:solidFill>
            <a:schemeClr val="accent1"/>
          </a:solidFill>
          <a:ln w="19050">
            <a:solidFill>
              <a:schemeClr val="lt1"/>
            </a:solidFill>
          </a:ln>
          <a:effectLst/>
        </c:spPr>
        <c:dLbl>
          <c:idx val="0"/>
          <c:layout>
            <c:manualLayout>
              <c:x val="4.8250904704463205E-3"/>
              <c:y val="0"/>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4.8250904704462321E-3"/>
              <c:y val="-4.0417644752453437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7.2376357056693928E-3"/>
              <c:y val="-1.212529342573591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8"/>
        <c:spPr>
          <a:solidFill>
            <a:schemeClr val="accent1"/>
          </a:solidFill>
          <a:ln w="19050">
            <a:solidFill>
              <a:schemeClr val="lt1"/>
            </a:solidFill>
          </a:ln>
          <a:effectLst/>
        </c:spPr>
        <c:dLbl>
          <c:idx val="0"/>
          <c:layout>
            <c:manualLayout>
              <c:x val="0.11773991470370304"/>
              <c:y val="6.741572437266881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9"/>
        <c:spPr>
          <a:solidFill>
            <a:schemeClr val="accent1"/>
          </a:solidFill>
          <a:ln w="19050">
            <a:solidFill>
              <a:schemeClr val="lt1"/>
            </a:solidFill>
          </a:ln>
          <a:effectLst/>
        </c:spPr>
        <c:dLbl>
          <c:idx val="0"/>
          <c:layout>
            <c:manualLayout>
              <c:x val="-1.7235581640259581E-2"/>
              <c:y val="1.348314487453376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0"/>
        <c:spPr>
          <a:solidFill>
            <a:schemeClr val="accent1"/>
          </a:solidFill>
          <a:ln w="19050">
            <a:solidFill>
              <a:schemeClr val="lt1"/>
            </a:solidFill>
          </a:ln>
          <a:effectLst/>
        </c:spPr>
        <c:dLbl>
          <c:idx val="0"/>
          <c:layout>
            <c:manualLayout>
              <c:x val="4.4229485036305887E-17"/>
              <c:y val="8.0835289504906128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1"/>
        <c:spPr>
          <a:solidFill>
            <a:schemeClr val="accent1"/>
          </a:solidFill>
          <a:ln w="19050">
            <a:solidFill>
              <a:schemeClr val="lt1"/>
            </a:solidFill>
          </a:ln>
          <a:effectLst/>
        </c:spPr>
        <c:dLbl>
          <c:idx val="0"/>
          <c:layout>
            <c:manualLayout>
              <c:x val="0"/>
              <c:y val="-8.0835289504906874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2"/>
        <c:spPr>
          <a:solidFill>
            <a:schemeClr val="accent1"/>
          </a:solidFill>
          <a:ln w="19050">
            <a:solidFill>
              <a:schemeClr val="lt1"/>
            </a:solidFill>
          </a:ln>
          <a:effectLst/>
        </c:spPr>
        <c:dLbl>
          <c:idx val="0"/>
          <c:layout>
            <c:manualLayout>
              <c:x val="-2.4473144898682145E-2"/>
              <c:y val="-8.0835169350157235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3"/>
        <c:spPr>
          <a:solidFill>
            <a:schemeClr val="accent1"/>
          </a:solidFill>
          <a:ln w="19050">
            <a:solidFill>
              <a:schemeClr val="lt1"/>
            </a:solidFill>
          </a:ln>
          <a:effectLst/>
        </c:spPr>
        <c:dLbl>
          <c:idx val="0"/>
          <c:layout>
            <c:manualLayout>
              <c:x val="-2.2433716157125375E-2"/>
              <c:y val="-1.88668478397905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4"/>
        <c:spPr>
          <a:solidFill>
            <a:schemeClr val="accent1"/>
          </a:solidFill>
          <a:ln w="19050">
            <a:solidFill>
              <a:schemeClr val="lt1"/>
            </a:solidFill>
          </a:ln>
          <a:effectLst/>
        </c:spPr>
        <c:dLbl>
          <c:idx val="0"/>
          <c:layout>
            <c:manualLayout>
              <c:x val="-5.667574931880117E-2"/>
              <c:y val="-3.713080168776372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19050">
            <a:solidFill>
              <a:schemeClr val="lt1"/>
            </a:solidFill>
          </a:ln>
          <a:effectLst/>
        </c:spPr>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pivotFmt>
      <c:pivotFmt>
        <c:idx val="53"/>
        <c:spPr>
          <a:solidFill>
            <a:schemeClr val="accent1"/>
          </a:solidFill>
          <a:ln w="19050">
            <a:solidFill>
              <a:schemeClr val="lt1"/>
            </a:solidFill>
          </a:ln>
          <a:effectLst/>
        </c:spPr>
      </c:pivotFmt>
      <c:pivotFmt>
        <c:idx val="54"/>
        <c:spPr>
          <a:solidFill>
            <a:schemeClr val="accent1"/>
          </a:solidFill>
          <a:ln w="19050">
            <a:solidFill>
              <a:schemeClr val="lt1"/>
            </a:solidFill>
          </a:ln>
          <a:effectLst/>
        </c:spPr>
      </c:pivotFmt>
      <c:pivotFmt>
        <c:idx val="55"/>
        <c:spPr>
          <a:solidFill>
            <a:schemeClr val="accent1"/>
          </a:solidFill>
          <a:ln w="19050">
            <a:solidFill>
              <a:schemeClr val="lt1"/>
            </a:solidFill>
          </a:ln>
          <a:effectLst/>
        </c:spPr>
      </c:pivotFmt>
      <c:pivotFmt>
        <c:idx val="56"/>
        <c:spPr>
          <a:solidFill>
            <a:schemeClr val="accent1"/>
          </a:solidFill>
          <a:ln w="19050">
            <a:solidFill>
              <a:schemeClr val="lt1"/>
            </a:solidFill>
          </a:ln>
          <a:effectLst/>
        </c:spPr>
      </c:pivotFmt>
      <c:pivotFmt>
        <c:idx val="5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58"/>
        <c:spPr>
          <a:solidFill>
            <a:schemeClr val="accent1"/>
          </a:solidFill>
          <a:ln w="19050">
            <a:solidFill>
              <a:schemeClr val="lt1"/>
            </a:solidFill>
          </a:ln>
          <a:effectLst/>
        </c:spPr>
        <c:dLbl>
          <c:idx val="0"/>
          <c:layout>
            <c:manualLayout>
              <c:x val="4.359673024523161E-3"/>
              <c:y val="-1.012658227848101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59"/>
        <c:spPr>
          <a:solidFill>
            <a:schemeClr val="accent1"/>
          </a:solidFill>
          <a:ln w="19050">
            <a:solidFill>
              <a:schemeClr val="lt1"/>
            </a:solidFill>
          </a:ln>
          <a:effectLst/>
        </c:spPr>
        <c:dLbl>
          <c:idx val="0"/>
          <c:layout>
            <c:manualLayout>
              <c:x val="4.8250904704463205E-3"/>
              <c:y val="0"/>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0"/>
        <c:spPr>
          <a:solidFill>
            <a:schemeClr val="accent1"/>
          </a:solidFill>
          <a:ln w="19050">
            <a:solidFill>
              <a:schemeClr val="lt1"/>
            </a:solidFill>
          </a:ln>
          <a:effectLst/>
        </c:spPr>
        <c:dLbl>
          <c:idx val="0"/>
          <c:layout>
            <c:manualLayout>
              <c:x val="4.8250904704462321E-3"/>
              <c:y val="-4.0417644752453437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1"/>
        <c:spPr>
          <a:solidFill>
            <a:schemeClr val="accent1"/>
          </a:solidFill>
          <a:ln w="19050">
            <a:solidFill>
              <a:schemeClr val="lt1"/>
            </a:solidFill>
          </a:ln>
          <a:effectLst/>
        </c:spPr>
        <c:dLbl>
          <c:idx val="0"/>
          <c:layout>
            <c:manualLayout>
              <c:x val="7.2376357056693928E-3"/>
              <c:y val="-1.212529342573591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2"/>
        <c:spPr>
          <a:solidFill>
            <a:schemeClr val="accent1"/>
          </a:solidFill>
          <a:ln w="19050">
            <a:solidFill>
              <a:schemeClr val="lt1"/>
            </a:solidFill>
          </a:ln>
          <a:effectLst/>
        </c:spPr>
        <c:dLbl>
          <c:idx val="0"/>
          <c:layout>
            <c:manualLayout>
              <c:x val="0.11773991470370304"/>
              <c:y val="6.741572437266881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3"/>
        <c:spPr>
          <a:solidFill>
            <a:schemeClr val="accent1"/>
          </a:solidFill>
          <a:ln w="19050">
            <a:solidFill>
              <a:schemeClr val="lt1"/>
            </a:solidFill>
          </a:ln>
          <a:effectLst/>
        </c:spPr>
        <c:dLbl>
          <c:idx val="0"/>
          <c:layout>
            <c:manualLayout>
              <c:x val="-1.7235581640259581E-2"/>
              <c:y val="1.348314487453376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4"/>
        <c:spPr>
          <a:solidFill>
            <a:schemeClr val="accent1"/>
          </a:solidFill>
          <a:ln w="19050">
            <a:solidFill>
              <a:schemeClr val="lt1"/>
            </a:solidFill>
          </a:ln>
          <a:effectLst/>
        </c:spPr>
        <c:dLbl>
          <c:idx val="0"/>
          <c:layout>
            <c:manualLayout>
              <c:x val="4.4229485036305887E-17"/>
              <c:y val="8.0835289504906128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5"/>
        <c:spPr>
          <a:solidFill>
            <a:schemeClr val="accent1"/>
          </a:solidFill>
          <a:ln w="19050">
            <a:solidFill>
              <a:schemeClr val="lt1"/>
            </a:solidFill>
          </a:ln>
          <a:effectLst/>
        </c:spPr>
        <c:dLbl>
          <c:idx val="0"/>
          <c:layout>
            <c:manualLayout>
              <c:x val="0"/>
              <c:y val="-8.0835289504906874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6"/>
        <c:spPr>
          <a:solidFill>
            <a:schemeClr val="accent1"/>
          </a:solidFill>
          <a:ln w="19050">
            <a:solidFill>
              <a:schemeClr val="lt1"/>
            </a:solidFill>
          </a:ln>
          <a:effectLst/>
        </c:spPr>
        <c:dLbl>
          <c:idx val="0"/>
          <c:layout>
            <c:manualLayout>
              <c:x val="-2.4473144898682145E-2"/>
              <c:y val="-8.0835169350157235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7"/>
        <c:spPr>
          <a:solidFill>
            <a:schemeClr val="accent1"/>
          </a:solidFill>
          <a:ln w="19050">
            <a:solidFill>
              <a:schemeClr val="lt1"/>
            </a:solidFill>
          </a:ln>
          <a:effectLst/>
        </c:spPr>
        <c:dLbl>
          <c:idx val="0"/>
          <c:layout>
            <c:manualLayout>
              <c:x val="-2.2433716157125375E-2"/>
              <c:y val="-1.88668478397905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8"/>
        <c:spPr>
          <a:solidFill>
            <a:schemeClr val="accent1"/>
          </a:solidFill>
          <a:ln w="19050">
            <a:solidFill>
              <a:schemeClr val="lt1"/>
            </a:solidFill>
          </a:ln>
          <a:effectLst/>
        </c:spPr>
        <c:dLbl>
          <c:idx val="0"/>
          <c:layout>
            <c:manualLayout>
              <c:x val="-5.667574931880117E-2"/>
              <c:y val="-3.713080168776372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6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19050">
            <a:solidFill>
              <a:schemeClr val="lt1"/>
            </a:solidFill>
          </a:ln>
          <a:effectLst/>
        </c:spPr>
      </c:pivotFmt>
      <c:pivotFmt>
        <c:idx val="71"/>
        <c:spPr>
          <a:solidFill>
            <a:schemeClr val="accent1"/>
          </a:solidFill>
          <a:ln w="19050">
            <a:solidFill>
              <a:schemeClr val="lt1"/>
            </a:solidFill>
          </a:ln>
          <a:effectLst/>
        </c:spPr>
      </c:pivotFmt>
      <c:pivotFmt>
        <c:idx val="72"/>
        <c:spPr>
          <a:solidFill>
            <a:schemeClr val="accent1"/>
          </a:solidFill>
          <a:ln w="19050">
            <a:solidFill>
              <a:schemeClr val="lt1"/>
            </a:solidFill>
          </a:ln>
          <a:effectLst/>
        </c:spPr>
      </c:pivotFmt>
      <c:pivotFmt>
        <c:idx val="73"/>
        <c:spPr>
          <a:solidFill>
            <a:schemeClr val="accent1"/>
          </a:solidFill>
          <a:ln w="19050">
            <a:solidFill>
              <a:schemeClr val="lt1"/>
            </a:solidFill>
          </a:ln>
          <a:effectLst/>
        </c:spPr>
      </c:pivotFmt>
      <c:pivotFmt>
        <c:idx val="74"/>
        <c:spPr>
          <a:solidFill>
            <a:schemeClr val="accent1"/>
          </a:solidFill>
          <a:ln w="19050">
            <a:solidFill>
              <a:schemeClr val="lt1"/>
            </a:solidFill>
          </a:ln>
          <a:effectLst/>
        </c:spPr>
      </c:pivotFmt>
      <c:pivotFmt>
        <c:idx val="75"/>
        <c:spPr>
          <a:solidFill>
            <a:schemeClr val="accent1"/>
          </a:solidFill>
          <a:ln w="19050">
            <a:solidFill>
              <a:schemeClr val="lt1"/>
            </a:solidFill>
          </a:ln>
          <a:effectLst/>
        </c:spPr>
      </c:pivotFmt>
      <c:pivotFmt>
        <c:idx val="76"/>
        <c:spPr>
          <a:solidFill>
            <a:schemeClr val="accent1"/>
          </a:solidFill>
          <a:ln w="19050">
            <a:solidFill>
              <a:schemeClr val="lt1"/>
            </a:solidFill>
          </a:ln>
          <a:effectLst/>
        </c:spPr>
      </c:pivotFmt>
      <c:pivotFmt>
        <c:idx val="77"/>
        <c:spPr>
          <a:solidFill>
            <a:schemeClr val="accent1"/>
          </a:solidFill>
          <a:ln w="19050">
            <a:solidFill>
              <a:schemeClr val="lt1"/>
            </a:solidFill>
          </a:ln>
          <a:effectLst/>
        </c:spPr>
      </c:pivotFmt>
      <c:pivotFmt>
        <c:idx val="78"/>
        <c:spPr>
          <a:solidFill>
            <a:schemeClr val="accent1"/>
          </a:solidFill>
          <a:ln w="19050">
            <a:solidFill>
              <a:schemeClr val="lt1"/>
            </a:solidFill>
          </a:ln>
          <a:effectLst/>
        </c:spPr>
      </c:pivotFmt>
      <c:pivotFmt>
        <c:idx val="79"/>
        <c:spPr>
          <a:solidFill>
            <a:schemeClr val="accent1"/>
          </a:solidFill>
          <a:ln w="19050">
            <a:solidFill>
              <a:schemeClr val="lt1"/>
            </a:solidFill>
          </a:ln>
          <a:effectLst/>
        </c:spPr>
      </c:pivotFmt>
      <c:pivotFmt>
        <c:idx val="80"/>
        <c:spPr>
          <a:solidFill>
            <a:schemeClr val="accent1"/>
          </a:solidFill>
          <a:ln w="19050">
            <a:solidFill>
              <a:schemeClr val="lt1"/>
            </a:solidFill>
          </a:ln>
          <a:effectLst/>
        </c:spPr>
      </c:pivotFmt>
      <c:pivotFmt>
        <c:idx val="8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82"/>
        <c:spPr>
          <a:solidFill>
            <a:schemeClr val="accent1"/>
          </a:solidFill>
          <a:ln w="19050">
            <a:solidFill>
              <a:schemeClr val="lt1"/>
            </a:solidFill>
          </a:ln>
          <a:effectLst/>
        </c:spPr>
        <c:dLbl>
          <c:idx val="0"/>
          <c:layout>
            <c:manualLayout>
              <c:x val="4.359673024523161E-3"/>
              <c:y val="-1.012658227848101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3"/>
        <c:spPr>
          <a:solidFill>
            <a:schemeClr val="accent1"/>
          </a:solidFill>
          <a:ln w="19050">
            <a:solidFill>
              <a:schemeClr val="lt1"/>
            </a:solidFill>
          </a:ln>
          <a:effectLst/>
        </c:spPr>
        <c:dLbl>
          <c:idx val="0"/>
          <c:layout>
            <c:manualLayout>
              <c:x val="4.8250904704463205E-3"/>
              <c:y val="0"/>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4"/>
        <c:spPr>
          <a:solidFill>
            <a:schemeClr val="accent1"/>
          </a:solidFill>
          <a:ln w="19050">
            <a:solidFill>
              <a:schemeClr val="lt1"/>
            </a:solidFill>
          </a:ln>
          <a:effectLst/>
        </c:spPr>
        <c:dLbl>
          <c:idx val="0"/>
          <c:layout>
            <c:manualLayout>
              <c:x val="4.8250904704462321E-3"/>
              <c:y val="-4.0417644752453437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5"/>
        <c:spPr>
          <a:solidFill>
            <a:schemeClr val="accent1"/>
          </a:solidFill>
          <a:ln w="19050">
            <a:solidFill>
              <a:schemeClr val="lt1"/>
            </a:solidFill>
          </a:ln>
          <a:effectLst/>
        </c:spPr>
        <c:dLbl>
          <c:idx val="0"/>
          <c:layout>
            <c:manualLayout>
              <c:x val="7.2376357056693928E-3"/>
              <c:y val="-1.2125293425735919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6"/>
        <c:spPr>
          <a:solidFill>
            <a:schemeClr val="accent1"/>
          </a:solidFill>
          <a:ln w="19050">
            <a:solidFill>
              <a:schemeClr val="lt1"/>
            </a:solidFill>
          </a:ln>
          <a:effectLst/>
        </c:spPr>
        <c:dLbl>
          <c:idx val="0"/>
          <c:layout>
            <c:manualLayout>
              <c:x val="0.11773991470370304"/>
              <c:y val="6.741572437266881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7"/>
        <c:spPr>
          <a:solidFill>
            <a:schemeClr val="accent1"/>
          </a:solidFill>
          <a:ln w="19050">
            <a:solidFill>
              <a:schemeClr val="lt1"/>
            </a:solidFill>
          </a:ln>
          <a:effectLst/>
        </c:spPr>
        <c:dLbl>
          <c:idx val="0"/>
          <c:layout>
            <c:manualLayout>
              <c:x val="-1.7235581640259581E-2"/>
              <c:y val="1.348314487453376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8"/>
        <c:spPr>
          <a:solidFill>
            <a:schemeClr val="accent1"/>
          </a:solidFill>
          <a:ln w="19050">
            <a:solidFill>
              <a:schemeClr val="lt1"/>
            </a:solidFill>
          </a:ln>
          <a:effectLst/>
        </c:spPr>
        <c:dLbl>
          <c:idx val="0"/>
          <c:layout>
            <c:manualLayout>
              <c:x val="4.4229485036305887E-17"/>
              <c:y val="8.0835289504906128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9"/>
        <c:spPr>
          <a:solidFill>
            <a:schemeClr val="accent1"/>
          </a:solidFill>
          <a:ln w="19050">
            <a:solidFill>
              <a:schemeClr val="lt1"/>
            </a:solidFill>
          </a:ln>
          <a:effectLst/>
        </c:spPr>
        <c:dLbl>
          <c:idx val="0"/>
          <c:layout>
            <c:manualLayout>
              <c:x val="0"/>
              <c:y val="-8.0835289504906874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90"/>
        <c:spPr>
          <a:solidFill>
            <a:schemeClr val="accent1"/>
          </a:solidFill>
          <a:ln w="19050">
            <a:solidFill>
              <a:schemeClr val="lt1"/>
            </a:solidFill>
          </a:ln>
          <a:effectLst/>
        </c:spPr>
        <c:dLbl>
          <c:idx val="0"/>
          <c:layout>
            <c:manualLayout>
              <c:x val="-2.4473144898682145E-2"/>
              <c:y val="-8.0835169350157235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91"/>
        <c:spPr>
          <a:solidFill>
            <a:schemeClr val="accent1"/>
          </a:solidFill>
          <a:ln w="19050">
            <a:solidFill>
              <a:schemeClr val="lt1"/>
            </a:solidFill>
          </a:ln>
          <a:effectLst/>
        </c:spPr>
        <c:dLbl>
          <c:idx val="0"/>
          <c:layout>
            <c:manualLayout>
              <c:x val="-2.2433716157125375E-2"/>
              <c:y val="-1.886684783979051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92"/>
        <c:spPr>
          <a:solidFill>
            <a:schemeClr val="accent1"/>
          </a:solidFill>
          <a:ln w="19050">
            <a:solidFill>
              <a:schemeClr val="lt1"/>
            </a:solidFill>
          </a:ln>
          <a:effectLst/>
        </c:spPr>
        <c:dLbl>
          <c:idx val="0"/>
          <c:layout>
            <c:manualLayout>
              <c:x val="-5.667574931880117E-2"/>
              <c:y val="-3.713080168776372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9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19050">
            <a:solidFill>
              <a:schemeClr val="lt1"/>
            </a:solidFill>
          </a:ln>
          <a:effectLst/>
        </c:spPr>
      </c:pivotFmt>
      <c:pivotFmt>
        <c:idx val="95"/>
        <c:spPr>
          <a:solidFill>
            <a:schemeClr val="accent1"/>
          </a:solidFill>
          <a:ln w="19050">
            <a:solidFill>
              <a:schemeClr val="lt1"/>
            </a:solidFill>
          </a:ln>
          <a:effectLst/>
        </c:spPr>
      </c:pivotFmt>
      <c:pivotFmt>
        <c:idx val="96"/>
        <c:spPr>
          <a:solidFill>
            <a:schemeClr val="accent1"/>
          </a:solidFill>
          <a:ln w="19050">
            <a:solidFill>
              <a:schemeClr val="lt1"/>
            </a:solidFill>
          </a:ln>
          <a:effectLst/>
        </c:spPr>
      </c:pivotFmt>
      <c:pivotFmt>
        <c:idx val="97"/>
        <c:spPr>
          <a:solidFill>
            <a:schemeClr val="accent1"/>
          </a:solidFill>
          <a:ln w="19050">
            <a:solidFill>
              <a:schemeClr val="lt1"/>
            </a:solidFill>
          </a:ln>
          <a:effectLst/>
        </c:spPr>
      </c:pivotFmt>
      <c:pivotFmt>
        <c:idx val="98"/>
        <c:spPr>
          <a:solidFill>
            <a:schemeClr val="accent1"/>
          </a:solidFill>
          <a:ln w="19050">
            <a:solidFill>
              <a:schemeClr val="lt1"/>
            </a:solidFill>
          </a:ln>
          <a:effectLst/>
        </c:spPr>
      </c:pivotFmt>
      <c:pivotFmt>
        <c:idx val="99"/>
        <c:spPr>
          <a:solidFill>
            <a:schemeClr val="accent1"/>
          </a:solidFill>
          <a:ln w="19050">
            <a:solidFill>
              <a:schemeClr val="lt1"/>
            </a:solidFill>
          </a:ln>
          <a:effectLst/>
        </c:spPr>
      </c:pivotFmt>
      <c:pivotFmt>
        <c:idx val="100"/>
        <c:spPr>
          <a:solidFill>
            <a:schemeClr val="accent1"/>
          </a:solidFill>
          <a:ln w="19050">
            <a:solidFill>
              <a:schemeClr val="lt1"/>
            </a:solidFill>
          </a:ln>
          <a:effectLst/>
        </c:spPr>
      </c:pivotFmt>
      <c:pivotFmt>
        <c:idx val="101"/>
        <c:spPr>
          <a:solidFill>
            <a:schemeClr val="accent1"/>
          </a:solidFill>
          <a:ln w="19050">
            <a:solidFill>
              <a:schemeClr val="lt1"/>
            </a:solidFill>
          </a:ln>
          <a:effectLst/>
        </c:spPr>
      </c:pivotFmt>
      <c:pivotFmt>
        <c:idx val="102"/>
        <c:spPr>
          <a:solidFill>
            <a:schemeClr val="accent1"/>
          </a:solidFill>
          <a:ln w="19050">
            <a:solidFill>
              <a:schemeClr val="lt1"/>
            </a:solidFill>
          </a:ln>
          <a:effectLst/>
        </c:spPr>
      </c:pivotFmt>
      <c:pivotFmt>
        <c:idx val="103"/>
        <c:spPr>
          <a:solidFill>
            <a:schemeClr val="accent1"/>
          </a:solidFill>
          <a:ln w="19050">
            <a:solidFill>
              <a:schemeClr val="lt1"/>
            </a:solidFill>
          </a:ln>
          <a:effectLst/>
        </c:spPr>
      </c:pivotFmt>
      <c:pivotFmt>
        <c:idx val="104"/>
        <c:spPr>
          <a:solidFill>
            <a:schemeClr val="accent1"/>
          </a:solidFill>
          <a:ln w="19050">
            <a:solidFill>
              <a:schemeClr val="lt1"/>
            </a:solidFill>
          </a:ln>
          <a:effectLst/>
        </c:spPr>
      </c:pivotFmt>
    </c:pivotFmts>
    <c:plotArea>
      <c:layout/>
      <c:doughnutChart>
        <c:varyColors val="1"/>
        <c:ser>
          <c:idx val="0"/>
          <c:order val="0"/>
          <c:tx>
            <c:strRef>
              <c:f>Charts!$J$60</c:f>
              <c:strCache>
                <c:ptCount val="1"/>
                <c:pt idx="0">
                  <c:v>Sum of Number </c:v>
                </c:pt>
              </c:strCache>
            </c:strRef>
          </c:tx>
          <c:dPt>
            <c:idx val="0"/>
            <c:bubble3D val="0"/>
            <c:spPr>
              <a:solidFill>
                <a:schemeClr val="tx1">
                  <a:alpha val="75000"/>
                </a:schemeClr>
              </a:solidFill>
              <a:ln w="19050">
                <a:solidFill>
                  <a:schemeClr val="lt1"/>
                </a:solidFill>
              </a:ln>
              <a:effectLst/>
            </c:spPr>
            <c:extLst>
              <c:ext xmlns:c16="http://schemas.microsoft.com/office/drawing/2014/chart" uri="{C3380CC4-5D6E-409C-BE32-E72D297353CC}">
                <c16:uniqueId val="{00000001-B111-4E9B-8910-F8AEC414CFB0}"/>
              </c:ext>
            </c:extLst>
          </c:dPt>
          <c:dPt>
            <c:idx val="1"/>
            <c:bubble3D val="0"/>
            <c:spPr>
              <a:solidFill>
                <a:srgbClr val="FFC100"/>
              </a:solidFill>
              <a:ln w="19050">
                <a:solidFill>
                  <a:schemeClr val="lt1"/>
                </a:solidFill>
              </a:ln>
              <a:effectLst/>
            </c:spPr>
            <c:extLst>
              <c:ext xmlns:c16="http://schemas.microsoft.com/office/drawing/2014/chart" uri="{C3380CC4-5D6E-409C-BE32-E72D297353CC}">
                <c16:uniqueId val="{00000003-B111-4E9B-8910-F8AEC414CFB0}"/>
              </c:ext>
            </c:extLst>
          </c:dPt>
          <c:dPt>
            <c:idx val="2"/>
            <c:bubble3D val="0"/>
            <c:spPr>
              <a:solidFill>
                <a:srgbClr val="9BC3E6"/>
              </a:solidFill>
              <a:ln w="19050">
                <a:solidFill>
                  <a:schemeClr val="lt1"/>
                </a:solidFill>
              </a:ln>
              <a:effectLst/>
            </c:spPr>
            <c:extLst>
              <c:ext xmlns:c16="http://schemas.microsoft.com/office/drawing/2014/chart" uri="{C3380CC4-5D6E-409C-BE32-E72D297353CC}">
                <c16:uniqueId val="{00000005-B111-4E9B-8910-F8AEC414CFB0}"/>
              </c:ext>
            </c:extLst>
          </c:dPt>
          <c:dPt>
            <c:idx val="3"/>
            <c:bubble3D val="0"/>
            <c:spPr>
              <a:solidFill>
                <a:schemeClr val="accent3">
                  <a:alpha val="70000"/>
                </a:schemeClr>
              </a:solidFill>
              <a:ln w="19050">
                <a:solidFill>
                  <a:schemeClr val="lt1"/>
                </a:solidFill>
              </a:ln>
              <a:effectLst/>
            </c:spPr>
            <c:extLst>
              <c:ext xmlns:c16="http://schemas.microsoft.com/office/drawing/2014/chart" uri="{C3380CC4-5D6E-409C-BE32-E72D297353CC}">
                <c16:uniqueId val="{00000007-B111-4E9B-8910-F8AEC414CFB0}"/>
              </c:ext>
            </c:extLst>
          </c:dPt>
          <c:dPt>
            <c:idx val="4"/>
            <c:bubble3D val="0"/>
            <c:spPr>
              <a:solidFill>
                <a:srgbClr val="BA0A2F"/>
              </a:solidFill>
              <a:ln w="19050">
                <a:solidFill>
                  <a:schemeClr val="lt1"/>
                </a:solidFill>
              </a:ln>
              <a:effectLst/>
            </c:spPr>
            <c:extLst>
              <c:ext xmlns:c16="http://schemas.microsoft.com/office/drawing/2014/chart" uri="{C3380CC4-5D6E-409C-BE32-E72D297353CC}">
                <c16:uniqueId val="{00000009-B111-4E9B-8910-F8AEC414CFB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111-4E9B-8910-F8AEC414CFB0}"/>
              </c:ext>
            </c:extLst>
          </c:dPt>
          <c:dPt>
            <c:idx val="6"/>
            <c:bubble3D val="0"/>
            <c:spPr>
              <a:solidFill>
                <a:srgbClr val="012E6D"/>
              </a:solidFill>
              <a:ln w="19050">
                <a:solidFill>
                  <a:schemeClr val="lt1"/>
                </a:solidFill>
              </a:ln>
              <a:effectLst/>
            </c:spPr>
            <c:extLst>
              <c:ext xmlns:c16="http://schemas.microsoft.com/office/drawing/2014/chart" uri="{C3380CC4-5D6E-409C-BE32-E72D297353CC}">
                <c16:uniqueId val="{0000000D-B111-4E9B-8910-F8AEC414CFB0}"/>
              </c:ext>
            </c:extLst>
          </c:dPt>
          <c:dPt>
            <c:idx val="7"/>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F-B111-4E9B-8910-F8AEC414CFB0}"/>
              </c:ext>
            </c:extLst>
          </c:dPt>
          <c:dPt>
            <c:idx val="8"/>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11-B111-4E9B-8910-F8AEC414CFB0}"/>
              </c:ext>
            </c:extLst>
          </c:dPt>
          <c:dPt>
            <c:idx val="9"/>
            <c:bubble3D val="0"/>
            <c:spPr>
              <a:solidFill>
                <a:schemeClr val="accent6"/>
              </a:solidFill>
              <a:ln w="19050">
                <a:solidFill>
                  <a:schemeClr val="lt1"/>
                </a:solidFill>
              </a:ln>
              <a:effectLst/>
            </c:spPr>
            <c:extLst>
              <c:ext xmlns:c16="http://schemas.microsoft.com/office/drawing/2014/chart" uri="{C3380CC4-5D6E-409C-BE32-E72D297353CC}">
                <c16:uniqueId val="{00000013-B111-4E9B-8910-F8AEC414CFB0}"/>
              </c:ext>
            </c:extLst>
          </c:dPt>
          <c:dPt>
            <c:idx val="1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15-B111-4E9B-8910-F8AEC414CFB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111-4E9B-8910-F8AEC414CFB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111-4E9B-8910-F8AEC414CFB0}"/>
              </c:ext>
            </c:extLst>
          </c:dPt>
          <c:dLbls>
            <c:dLbl>
              <c:idx val="0"/>
              <c:layout>
                <c:manualLayout>
                  <c:x val="0.14673694694540323"/>
                  <c:y val="-0.11195250111610588"/>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Gill Sans MT" panose="020B0502020104020203" pitchFamily="34" charset="77"/>
                        <a:ea typeface="+mn-ea"/>
                        <a:cs typeface="+mn-cs"/>
                      </a:defRPr>
                    </a:pPr>
                    <a:fld id="{469DA534-C7FA-43EC-AD4B-379381C5E5CD}" type="CATEGORYNAME">
                      <a:rPr lang="en-US" smtClean="0"/>
                      <a:pPr>
                        <a:defRPr sz="900" b="0" i="0" u="none" strike="noStrike" kern="1200" baseline="0">
                          <a:solidFill>
                            <a:schemeClr val="tx1"/>
                          </a:solidFill>
                          <a:latin typeface="Gill Sans MT" panose="020B0502020104020203" pitchFamily="34" charset="77"/>
                          <a:ea typeface="+mn-ea"/>
                          <a:cs typeface="+mn-cs"/>
                        </a:defRPr>
                      </a:pPr>
                      <a:t>[CATEGORY NAME]</a:t>
                    </a:fld>
                    <a:r>
                      <a:rPr lang="en-US" dirty="0"/>
                      <a:t>E</a:t>
                    </a:r>
                    <a:r>
                      <a:rPr lang="en-US" baseline="0" dirty="0"/>
                      <a:t>, </a:t>
                    </a:r>
                    <a:fld id="{140766A3-2630-43AC-A8FC-51FE4734EC1A}" type="VALUE">
                      <a:rPr lang="en-US" baseline="0" smtClean="0"/>
                      <a:pPr>
                        <a:defRPr sz="900" b="0" i="0" u="none" strike="noStrike" kern="1200" baseline="0">
                          <a:solidFill>
                            <a:schemeClr val="tx1"/>
                          </a:solidFill>
                          <a:latin typeface="Gill Sans MT" panose="020B0502020104020203" pitchFamily="34" charset="77"/>
                          <a:ea typeface="+mn-ea"/>
                          <a:cs typeface="+mn-cs"/>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3295614710618053"/>
                      <c:h val="4.030274036691079E-2"/>
                    </c:manualLayout>
                  </c15:layout>
                  <c15:dlblFieldTable/>
                  <c15:showDataLabelsRange val="0"/>
                </c:ext>
                <c:ext xmlns:c16="http://schemas.microsoft.com/office/drawing/2014/chart" uri="{C3380CC4-5D6E-409C-BE32-E72D297353CC}">
                  <c16:uniqueId val="{00000001-B111-4E9B-8910-F8AEC414CFB0}"/>
                </c:ext>
              </c:extLst>
            </c:dLbl>
            <c:dLbl>
              <c:idx val="1"/>
              <c:layout>
                <c:manualLayout>
                  <c:x val="5.9617061113082708E-4"/>
                  <c:y val="7.1456764297049384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Gill Sans MT" panose="020B0502020104020203" pitchFamily="34" charset="77"/>
                        <a:ea typeface="+mn-ea"/>
                        <a:cs typeface="+mn-cs"/>
                      </a:defRPr>
                    </a:pPr>
                    <a:r>
                      <a:rPr lang="en-US" baseline="0">
                        <a:solidFill>
                          <a:schemeClr val="bg1"/>
                        </a:solidFill>
                      </a:rPr>
                      <a:t>EOG, </a:t>
                    </a:r>
                    <a:fld id="{3610C191-C028-4EBF-91B0-D42178CE209A}" type="VALUE">
                      <a:rPr lang="en-US" baseline="0">
                        <a:solidFill>
                          <a:schemeClr val="bg1"/>
                        </a:solidFill>
                      </a:rPr>
                      <a:pPr>
                        <a:defRPr sz="900" b="0" i="0" u="none" strike="noStrike" kern="1200" baseline="0">
                          <a:solidFill>
                            <a:schemeClr val="bg1"/>
                          </a:solidFill>
                          <a:latin typeface="Gill Sans MT" panose="020B0502020104020203" pitchFamily="34" charset="77"/>
                          <a:ea typeface="+mn-ea"/>
                          <a:cs typeface="+mn-cs"/>
                        </a:defRPr>
                      </a:pPr>
                      <a:t>[VALUE]</a:t>
                    </a:fld>
                    <a:endParaRPr lang="en-US"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8.1887935020844307E-2"/>
                      <c:h val="9.0857275803698706E-2"/>
                    </c:manualLayout>
                  </c15:layout>
                  <c15:dlblFieldTable/>
                  <c15:showDataLabelsRange val="0"/>
                </c:ext>
                <c:ext xmlns:c16="http://schemas.microsoft.com/office/drawing/2014/chart" uri="{C3380CC4-5D6E-409C-BE32-E72D297353CC}">
                  <c16:uniqueId val="{00000003-B111-4E9B-8910-F8AEC414CFB0}"/>
                </c:ext>
              </c:extLst>
            </c:dLbl>
            <c:dLbl>
              <c:idx val="2"/>
              <c:layout>
                <c:manualLayout>
                  <c:x val="-5.713070444034442E-4"/>
                  <c:y val="2.132703088423244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992120025316436"/>
                      <c:h val="0.10872146687796114"/>
                    </c:manualLayout>
                  </c15:layout>
                </c:ext>
                <c:ext xmlns:c16="http://schemas.microsoft.com/office/drawing/2014/chart" uri="{C3380CC4-5D6E-409C-BE32-E72D297353CC}">
                  <c16:uniqueId val="{00000005-B111-4E9B-8910-F8AEC414CFB0}"/>
                </c:ext>
              </c:extLst>
            </c:dLbl>
            <c:dLbl>
              <c:idx val="3"/>
              <c:layout>
                <c:manualLayout>
                  <c:x val="7.2376357056693928E-3"/>
                  <c:y val="-1.212529342573591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11-4E9B-8910-F8AEC414CFB0}"/>
                </c:ext>
              </c:extLst>
            </c:dLbl>
            <c:dLbl>
              <c:idx val="4"/>
              <c:layout>
                <c:manualLayout>
                  <c:x val="3.4366111136147339E-3"/>
                  <c:y val="9.6331595396046306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8.0182338742565057E-2"/>
                      <c:h val="9.4430114018551184E-2"/>
                    </c:manualLayout>
                  </c15:layout>
                </c:ext>
                <c:ext xmlns:c16="http://schemas.microsoft.com/office/drawing/2014/chart" uri="{C3380CC4-5D6E-409C-BE32-E72D297353CC}">
                  <c16:uniqueId val="{00000009-B111-4E9B-8910-F8AEC414CFB0}"/>
                </c:ext>
              </c:extLst>
            </c:dLbl>
            <c:dLbl>
              <c:idx val="5"/>
              <c:layout>
                <c:manualLayout>
                  <c:x val="-8.7719329402965826E-2"/>
                  <c:y val="0.149250955874885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111-4E9B-8910-F8AEC414CFB0}"/>
                </c:ext>
              </c:extLst>
            </c:dLbl>
            <c:dLbl>
              <c:idx val="6"/>
              <c:layout>
                <c:manualLayout>
                  <c:x val="-6.1859222041194125E-4"/>
                  <c:y val="3.6580799454903044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2186633035732716"/>
                      <c:h val="0.10157579044825615"/>
                    </c:manualLayout>
                  </c15:layout>
                </c:ext>
                <c:ext xmlns:c16="http://schemas.microsoft.com/office/drawing/2014/chart" uri="{C3380CC4-5D6E-409C-BE32-E72D297353CC}">
                  <c16:uniqueId val="{0000000D-B111-4E9B-8910-F8AEC414CFB0}"/>
                </c:ext>
              </c:extLst>
            </c:dLbl>
            <c:dLbl>
              <c:idx val="7"/>
              <c:layout>
                <c:manualLayout>
                  <c:x val="-2.8192398719259918E-3"/>
                  <c:y val="1.156699338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8.766782630045887E-2"/>
                      <c:h val="8.7284437588846214E-2"/>
                    </c:manualLayout>
                  </c15:layout>
                </c:ext>
                <c:ext xmlns:c16="http://schemas.microsoft.com/office/drawing/2014/chart" uri="{C3380CC4-5D6E-409C-BE32-E72D297353CC}">
                  <c16:uniqueId val="{0000000F-B111-4E9B-8910-F8AEC414CFB0}"/>
                </c:ext>
              </c:extLst>
            </c:dLbl>
            <c:dLbl>
              <c:idx val="8"/>
              <c:layout>
                <c:manualLayout>
                  <c:x val="-0.11187295250192976"/>
                  <c:y val="-0.1116959250232867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111-4E9B-8910-F8AEC414CFB0}"/>
                </c:ext>
              </c:extLst>
            </c:dLbl>
            <c:dLbl>
              <c:idx val="9"/>
              <c:layout>
                <c:manualLayout>
                  <c:x val="-6.9273892833143494E-3"/>
                  <c:y val="-2.7890644143344846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0203230798500106"/>
                      <c:h val="8.7284437588846214E-2"/>
                    </c:manualLayout>
                  </c15:layout>
                </c:ext>
                <c:ext xmlns:c16="http://schemas.microsoft.com/office/drawing/2014/chart" uri="{C3380CC4-5D6E-409C-BE32-E72D297353CC}">
                  <c16:uniqueId val="{00000013-B111-4E9B-8910-F8AEC414CFB0}"/>
                </c:ext>
              </c:extLst>
            </c:dLbl>
            <c:dLbl>
              <c:idx val="10"/>
              <c:layout>
                <c:manualLayout>
                  <c:x val="0.17169158610242058"/>
                  <c:y val="-0.1693258054288573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111-4E9B-8910-F8AEC414CF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Charts!$I$61:$I$72</c:f>
              <c:strCache>
                <c:ptCount val="11"/>
                <c:pt idx="0">
                  <c:v>WE</c:v>
                </c:pt>
                <c:pt idx="1">
                  <c:v>W. Balkans</c:v>
                </c:pt>
                <c:pt idx="2">
                  <c:v>Sri Lanka</c:v>
                </c:pt>
                <c:pt idx="3">
                  <c:v>Sahel</c:v>
                </c:pt>
                <c:pt idx="4">
                  <c:v>Peru</c:v>
                </c:pt>
                <c:pt idx="5">
                  <c:v>GEN</c:v>
                </c:pt>
                <c:pt idx="6">
                  <c:v>Ethiopia</c:v>
                </c:pt>
                <c:pt idx="7">
                  <c:v>EDU</c:v>
                </c:pt>
                <c:pt idx="8">
                  <c:v>DFC</c:v>
                </c:pt>
                <c:pt idx="9">
                  <c:v>CORE</c:v>
                </c:pt>
                <c:pt idx="10">
                  <c:v>Asia</c:v>
                </c:pt>
              </c:strCache>
            </c:strRef>
          </c:cat>
          <c:val>
            <c:numRef>
              <c:f>Charts!$J$61:$J$72</c:f>
              <c:numCache>
                <c:formatCode>General</c:formatCode>
                <c:ptCount val="11"/>
                <c:pt idx="0">
                  <c:v>10</c:v>
                </c:pt>
                <c:pt idx="1">
                  <c:v>55</c:v>
                </c:pt>
                <c:pt idx="2">
                  <c:v>86</c:v>
                </c:pt>
                <c:pt idx="3">
                  <c:v>38</c:v>
                </c:pt>
                <c:pt idx="4">
                  <c:v>84</c:v>
                </c:pt>
                <c:pt idx="5">
                  <c:v>1</c:v>
                </c:pt>
                <c:pt idx="6">
                  <c:v>191</c:v>
                </c:pt>
                <c:pt idx="7">
                  <c:v>44</c:v>
                </c:pt>
                <c:pt idx="8">
                  <c:v>7</c:v>
                </c:pt>
                <c:pt idx="9">
                  <c:v>36</c:v>
                </c:pt>
                <c:pt idx="10">
                  <c:v>10</c:v>
                </c:pt>
              </c:numCache>
            </c:numRef>
          </c:val>
          <c:extLst>
            <c:ext xmlns:c16="http://schemas.microsoft.com/office/drawing/2014/chart" uri="{C3380CC4-5D6E-409C-BE32-E72D297353CC}">
              <c16:uniqueId val="{0000001A-B111-4E9B-8910-F8AEC414CFB0}"/>
            </c:ext>
          </c:extLst>
        </c:ser>
        <c:dLbls>
          <c:showLegendKey val="0"/>
          <c:showVal val="0"/>
          <c:showCatName val="0"/>
          <c:showSerName val="0"/>
          <c:showPercent val="0"/>
          <c:showBubbleSize val="0"/>
          <c:showLeaderLines val="1"/>
        </c:dLbls>
        <c:firstSliceAng val="1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7C-42FA-ABC5-2D230F6AFE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7C-42FA-ABC5-2D230F6AFE29}"/>
              </c:ext>
            </c:extLst>
          </c:dPt>
          <c:dPt>
            <c:idx val="2"/>
            <c:bubble3D val="0"/>
            <c:spPr>
              <a:solidFill>
                <a:srgbClr val="6D6563"/>
              </a:solidFill>
              <a:ln w="19050">
                <a:solidFill>
                  <a:schemeClr val="lt1"/>
                </a:solidFill>
              </a:ln>
              <a:effectLst/>
            </c:spPr>
            <c:extLst>
              <c:ext xmlns:c16="http://schemas.microsoft.com/office/drawing/2014/chart" uri="{C3380CC4-5D6E-409C-BE32-E72D297353CC}">
                <c16:uniqueId val="{00000005-737C-42FA-ABC5-2D230F6AFE29}"/>
              </c:ext>
            </c:extLst>
          </c:dPt>
          <c:dPt>
            <c:idx val="3"/>
            <c:bubble3D val="0"/>
            <c:spPr>
              <a:solidFill>
                <a:srgbClr val="CFCDC9"/>
              </a:solidFill>
              <a:ln w="19050">
                <a:solidFill>
                  <a:schemeClr val="lt1"/>
                </a:solidFill>
              </a:ln>
              <a:effectLst/>
            </c:spPr>
            <c:extLst>
              <c:ext xmlns:c16="http://schemas.microsoft.com/office/drawing/2014/chart" uri="{C3380CC4-5D6E-409C-BE32-E72D297353CC}">
                <c16:uniqueId val="{00000007-737C-42FA-ABC5-2D230F6AFE29}"/>
              </c:ext>
            </c:extLst>
          </c:dPt>
          <c:dPt>
            <c:idx val="4"/>
            <c:bubble3D val="0"/>
            <c:spPr>
              <a:solidFill>
                <a:srgbClr val="1A68B2"/>
              </a:solidFill>
              <a:ln w="19050">
                <a:solidFill>
                  <a:schemeClr val="lt1"/>
                </a:solidFill>
              </a:ln>
              <a:effectLst/>
            </c:spPr>
            <c:extLst>
              <c:ext xmlns:c16="http://schemas.microsoft.com/office/drawing/2014/chart" uri="{C3380CC4-5D6E-409C-BE32-E72D297353CC}">
                <c16:uniqueId val="{00000009-737C-42FA-ABC5-2D230F6AFE29}"/>
              </c:ext>
            </c:extLst>
          </c:dPt>
          <c:dPt>
            <c:idx val="5"/>
            <c:bubble3D val="0"/>
            <c:spPr>
              <a:solidFill>
                <a:srgbClr val="C0D3E7"/>
              </a:solidFill>
              <a:ln w="19050">
                <a:solidFill>
                  <a:schemeClr val="lt1"/>
                </a:solidFill>
              </a:ln>
              <a:effectLst/>
            </c:spPr>
            <c:extLst>
              <c:ext xmlns:c16="http://schemas.microsoft.com/office/drawing/2014/chart" uri="{C3380CC4-5D6E-409C-BE32-E72D297353CC}">
                <c16:uniqueId val="{0000000B-737C-42FA-ABC5-2D230F6AFE29}"/>
              </c:ext>
            </c:extLst>
          </c:dPt>
          <c:dPt>
            <c:idx val="6"/>
            <c:bubble3D val="0"/>
            <c:spPr>
              <a:solidFill>
                <a:srgbClr val="4E534D"/>
              </a:solidFill>
              <a:ln w="19050">
                <a:solidFill>
                  <a:schemeClr val="lt1"/>
                </a:solidFill>
              </a:ln>
              <a:effectLst/>
            </c:spPr>
            <c:extLst>
              <c:ext xmlns:c16="http://schemas.microsoft.com/office/drawing/2014/chart" uri="{C3380CC4-5D6E-409C-BE32-E72D297353CC}">
                <c16:uniqueId val="{0000000D-737C-42FA-ABC5-2D230F6AFE2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37C-42FA-ABC5-2D230F6AFE29}"/>
              </c:ext>
            </c:extLst>
          </c:dPt>
          <c:dLbls>
            <c:dLbl>
              <c:idx val="0"/>
              <c:layout>
                <c:manualLayout>
                  <c:x val="-0.1312252758466462"/>
                  <c:y val="-0.1769490347136122"/>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7C-42FA-ABC5-2D230F6AFE29}"/>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Addis Ababa</c:v>
                </c:pt>
                <c:pt idx="1">
                  <c:v>Afar</c:v>
                </c:pt>
                <c:pt idx="2">
                  <c:v>Amhara</c:v>
                </c:pt>
                <c:pt idx="3">
                  <c:v>Oromia</c:v>
                </c:pt>
                <c:pt idx="4">
                  <c:v>Oromia &amp; Addis Ababa</c:v>
                </c:pt>
                <c:pt idx="5">
                  <c:v>Sidama</c:v>
                </c:pt>
                <c:pt idx="6">
                  <c:v>Sidama &amp; Addis Ababa</c:v>
                </c:pt>
                <c:pt idx="7">
                  <c:v>SNNPR</c:v>
                </c:pt>
              </c:strCache>
            </c:strRef>
          </c:cat>
          <c:val>
            <c:numRef>
              <c:f>Sheet1!$B$2:$B$9</c:f>
              <c:numCache>
                <c:formatCode>0%</c:formatCode>
                <c:ptCount val="8"/>
                <c:pt idx="0">
                  <c:v>0.68</c:v>
                </c:pt>
                <c:pt idx="1">
                  <c:v>0.03</c:v>
                </c:pt>
                <c:pt idx="2">
                  <c:v>0.12</c:v>
                </c:pt>
                <c:pt idx="3">
                  <c:v>0.08</c:v>
                </c:pt>
                <c:pt idx="4">
                  <c:v>0.01</c:v>
                </c:pt>
                <c:pt idx="5">
                  <c:v>0.06</c:v>
                </c:pt>
                <c:pt idx="6">
                  <c:v>0.01</c:v>
                </c:pt>
                <c:pt idx="7">
                  <c:v>0.01</c:v>
                </c:pt>
              </c:numCache>
            </c:numRef>
          </c:val>
          <c:extLst>
            <c:ext xmlns:c16="http://schemas.microsoft.com/office/drawing/2014/chart" uri="{C3380CC4-5D6E-409C-BE32-E72D297353CC}">
              <c16:uniqueId val="{00000010-737C-42FA-ABC5-2D230F6AFE29}"/>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1109993132911957"/>
          <c:y val="6.9192694822710482E-2"/>
          <c:w val="0.3989897423466584"/>
          <c:h val="0.8708757045341583"/>
        </c:manualLayout>
      </c:layout>
      <c:overlay val="0"/>
      <c:spPr>
        <a:noFill/>
        <a:ln>
          <a:noFill/>
        </a:ln>
        <a:effectLst/>
      </c:spPr>
      <c:txPr>
        <a:bodyPr rot="0" spcFirstLastPara="1" vertOverflow="ellipsis" vert="horz" wrap="square" anchor="ctr" anchorCtr="1"/>
        <a:lstStyle/>
        <a:p>
          <a:pPr algn="just">
            <a:defRPr sz="900" b="0"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0">
          <a:solidFill>
            <a:schemeClr val="tx1"/>
          </a:solidFill>
          <a:latin typeface="Gill Sans MT" panose="020B0502020104020203" pitchFamily="34" charset="77"/>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38-5144-A279-E3AB61433F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38-5144-A279-E3AB61433F7E}"/>
              </c:ext>
            </c:extLst>
          </c:dPt>
          <c:dLbls>
            <c:dLbl>
              <c:idx val="1"/>
              <c:layout>
                <c:manualLayout>
                  <c:x val="0.11051902056323398"/>
                  <c:y val="-0.2014990512211368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38-5144-A279-E3AB61433F7E}"/>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49'!$A$4:$A$5</c:f>
              <c:strCache>
                <c:ptCount val="2"/>
                <c:pt idx="0">
                  <c:v>Not women-owned/ managed</c:v>
                </c:pt>
                <c:pt idx="1">
                  <c:v>Women-owned/ managed</c:v>
                </c:pt>
              </c:strCache>
            </c:strRef>
          </c:cat>
          <c:val>
            <c:numRef>
              <c:f>'SLIDE 49'!$B$4:$B$5</c:f>
              <c:numCache>
                <c:formatCode>0%</c:formatCode>
                <c:ptCount val="2"/>
                <c:pt idx="0">
                  <c:v>0.25</c:v>
                </c:pt>
                <c:pt idx="1">
                  <c:v>0.75</c:v>
                </c:pt>
              </c:numCache>
            </c:numRef>
          </c:val>
          <c:extLst>
            <c:ext xmlns:c16="http://schemas.microsoft.com/office/drawing/2014/chart" uri="{C3380CC4-5D6E-409C-BE32-E72D297353CC}">
              <c16:uniqueId val="{00000004-5438-5144-A279-E3AB61433F7E}"/>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780537108608095"/>
          <c:y val="0.15823899923697116"/>
          <c:w val="0.25697918339765036"/>
          <c:h val="0.7655744134013964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ill Sans MT" panose="020B0502020104020203" pitchFamily="34" charset="77"/>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33497141133044"/>
          <c:y val="0"/>
          <c:w val="0.7847318268146416"/>
          <c:h val="0.7923858501289123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9782-4700-9D35-AB52C35D50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9782-4700-9D35-AB52C35D50C6}"/>
              </c:ext>
            </c:extLst>
          </c:dPt>
          <c:dLbls>
            <c:dLbl>
              <c:idx val="0"/>
              <c:layout>
                <c:manualLayout>
                  <c:x val="-0.15006305418331561"/>
                  <c:y val="-0.24577641014231047"/>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4542609610336295"/>
                      <c:h val="0.200657021260816"/>
                    </c:manualLayout>
                  </c15:layout>
                </c:ext>
                <c:ext xmlns:c16="http://schemas.microsoft.com/office/drawing/2014/chart" uri="{C3380CC4-5D6E-409C-BE32-E72D297353CC}">
                  <c16:uniqueId val="{00000003-9782-4700-9D35-AB52C35D50C6}"/>
                </c:ext>
              </c:extLst>
            </c:dLbl>
            <c:dLbl>
              <c:idx val="1"/>
              <c:layout>
                <c:manualLayout>
                  <c:x val="0.1995932136254745"/>
                  <c:y val="0.18200521935252748"/>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2044050708285704"/>
                      <c:h val="0.200657021260816"/>
                    </c:manualLayout>
                  </c15:layout>
                </c:ext>
                <c:ext xmlns:c16="http://schemas.microsoft.com/office/drawing/2014/chart" uri="{C3380CC4-5D6E-409C-BE32-E72D297353CC}">
                  <c16:uniqueId val="{00000002-9782-4700-9D35-AB52C35D50C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0.00%</c:formatCode>
                <c:ptCount val="2"/>
                <c:pt idx="0">
                  <c:v>0.73370000000000002</c:v>
                </c:pt>
                <c:pt idx="1">
                  <c:v>0.26629999999999998</c:v>
                </c:pt>
              </c:numCache>
            </c:numRef>
          </c:val>
          <c:extLst>
            <c:ext xmlns:c16="http://schemas.microsoft.com/office/drawing/2014/chart" uri="{C3380CC4-5D6E-409C-BE32-E72D297353CC}">
              <c16:uniqueId val="{00000000-9782-4700-9D35-AB52C35D50C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707037414039136"/>
          <c:y val="0.81479651243381113"/>
          <c:w val="0.61578450227091153"/>
          <c:h val="8.506152417435719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Gill Sans MT" panose="020B0502020104020203" pitchFamily="34"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55425793581625"/>
          <c:y val="8.7937662015468883E-3"/>
          <c:w val="0.4102176055042317"/>
          <c:h val="0.95540248906505698"/>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049-D147-9881-84FE8913EDC8}"/>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A049-D147-9881-84FE8913EDC8}"/>
              </c:ext>
            </c:extLst>
          </c:dPt>
          <c:dPt>
            <c:idx val="2"/>
            <c:bubble3D val="0"/>
            <c:spPr>
              <a:solidFill>
                <a:srgbClr val="A82634"/>
              </a:solidFill>
              <a:ln w="19050">
                <a:solidFill>
                  <a:schemeClr val="lt1"/>
                </a:solidFill>
              </a:ln>
              <a:effectLst/>
            </c:spPr>
            <c:extLst>
              <c:ext xmlns:c16="http://schemas.microsoft.com/office/drawing/2014/chart" uri="{C3380CC4-5D6E-409C-BE32-E72D297353CC}">
                <c16:uniqueId val="{00000005-A049-D147-9881-84FE8913EDC8}"/>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A049-D147-9881-84FE8913EDC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049-D147-9881-84FE8913EDC8}"/>
              </c:ext>
            </c:extLst>
          </c:dPt>
          <c:dLbls>
            <c:dLbl>
              <c:idx val="4"/>
              <c:delete val="1"/>
              <c:extLst>
                <c:ext xmlns:c15="http://schemas.microsoft.com/office/drawing/2012/chart" uri="{CE6537A1-D6FC-4f65-9D91-7224C49458BB}">
                  <c15:layout>
                    <c:manualLayout>
                      <c:w val="0.30457598580365269"/>
                      <c:h val="0.14545271297942131"/>
                    </c:manualLayout>
                  </c15:layout>
                </c:ext>
                <c:ext xmlns:c16="http://schemas.microsoft.com/office/drawing/2014/chart" uri="{C3380CC4-5D6E-409C-BE32-E72D297353CC}">
                  <c16:uniqueId val="{00000009-A049-D147-9881-84FE8913EDC8}"/>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13'!$A$3:$A$7</c:f>
              <c:strCache>
                <c:ptCount val="5"/>
                <c:pt idx="0">
                  <c:v>Micro</c:v>
                </c:pt>
                <c:pt idx="1">
                  <c:v>Small</c:v>
                </c:pt>
                <c:pt idx="2">
                  <c:v>Medium</c:v>
                </c:pt>
                <c:pt idx="3">
                  <c:v>Large</c:v>
                </c:pt>
                <c:pt idx="4">
                  <c:v>Unknown</c:v>
                </c:pt>
              </c:strCache>
            </c:strRef>
          </c:cat>
          <c:val>
            <c:numRef>
              <c:f>'SLIDE 13'!$B$3:$B$7</c:f>
              <c:numCache>
                <c:formatCode>0.00%</c:formatCode>
                <c:ptCount val="5"/>
                <c:pt idx="0">
                  <c:v>6.3E-2</c:v>
                </c:pt>
                <c:pt idx="1">
                  <c:v>0.33700000000000002</c:v>
                </c:pt>
                <c:pt idx="2">
                  <c:v>0.46200000000000002</c:v>
                </c:pt>
                <c:pt idx="3">
                  <c:v>0.13600000000000001</c:v>
                </c:pt>
                <c:pt idx="4">
                  <c:v>1E-3</c:v>
                </c:pt>
              </c:numCache>
            </c:numRef>
          </c:val>
          <c:extLst>
            <c:ext xmlns:c16="http://schemas.microsoft.com/office/drawing/2014/chart" uri="{C3380CC4-5D6E-409C-BE32-E72D297353CC}">
              <c16:uniqueId val="{0000000A-A049-D147-9881-84FE8913EDC8}"/>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4"/>
        <c:delete val="1"/>
      </c:legendEntry>
      <c:layout>
        <c:manualLayout>
          <c:xMode val="edge"/>
          <c:yMode val="edge"/>
          <c:x val="0.62948719810973597"/>
          <c:y val="0.40346450566164332"/>
          <c:w val="0.21058529793161471"/>
          <c:h val="0.546787969394608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Gill Sans MT" panose="020B0502020104020203" pitchFamily="34" charset="77"/>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72399421687243"/>
          <c:y val="5.4897638165920699E-2"/>
          <c:w val="0.75629543157528067"/>
          <c:h val="0.76367210739722302"/>
        </c:manualLayout>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3-242C-415A-9E7A-7A98A74BF339}"/>
              </c:ext>
            </c:extLst>
          </c:dPt>
          <c:dPt>
            <c:idx val="1"/>
            <c:bubble3D val="0"/>
            <c:spPr>
              <a:solidFill>
                <a:srgbClr val="CFCDC9"/>
              </a:solidFill>
              <a:ln w="19050">
                <a:solidFill>
                  <a:schemeClr val="lt1"/>
                </a:solidFill>
              </a:ln>
              <a:effectLst/>
            </c:spPr>
            <c:extLst>
              <c:ext xmlns:c16="http://schemas.microsoft.com/office/drawing/2014/chart" uri="{C3380CC4-5D6E-409C-BE32-E72D297353CC}">
                <c16:uniqueId val="{00000002-242C-415A-9E7A-7A98A74BF339}"/>
              </c:ext>
            </c:extLst>
          </c:dPt>
          <c:dLbls>
            <c:dLbl>
              <c:idx val="0"/>
              <c:layout>
                <c:manualLayout>
                  <c:x val="-0.16783242138358678"/>
                  <c:y val="-0.25666362006676369"/>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8215258987900885"/>
                      <c:h val="0.19810875446366114"/>
                    </c:manualLayout>
                  </c15:layout>
                </c:ext>
                <c:ext xmlns:c16="http://schemas.microsoft.com/office/drawing/2014/chart" uri="{C3380CC4-5D6E-409C-BE32-E72D297353CC}">
                  <c16:uniqueId val="{00000003-242C-415A-9E7A-7A98A74BF339}"/>
                </c:ext>
              </c:extLst>
            </c:dLbl>
            <c:dLbl>
              <c:idx val="1"/>
              <c:layout>
                <c:manualLayout>
                  <c:x val="0.23153423162163891"/>
                  <c:y val="0.13992556097318601"/>
                </c:manualLayout>
              </c:layout>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0221697346637377"/>
                      <c:h val="0.24991795101119654"/>
                    </c:manualLayout>
                  </c15:layout>
                </c:ext>
                <c:ext xmlns:c16="http://schemas.microsoft.com/office/drawing/2014/chart" uri="{C3380CC4-5D6E-409C-BE32-E72D297353CC}">
                  <c16:uniqueId val="{00000002-242C-415A-9E7A-7A98A74BF339}"/>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Youth</c:v>
                </c:pt>
                <c:pt idx="1">
                  <c:v>Not youth</c:v>
                </c:pt>
              </c:strCache>
            </c:strRef>
          </c:cat>
          <c:val>
            <c:numRef>
              <c:f>Sheet1!$B$2:$B$3</c:f>
              <c:numCache>
                <c:formatCode>0.00%</c:formatCode>
                <c:ptCount val="2"/>
                <c:pt idx="0">
                  <c:v>0.8155</c:v>
                </c:pt>
                <c:pt idx="1">
                  <c:v>0.1845</c:v>
                </c:pt>
              </c:numCache>
            </c:numRef>
          </c:val>
          <c:extLst>
            <c:ext xmlns:c16="http://schemas.microsoft.com/office/drawing/2014/chart" uri="{C3380CC4-5D6E-409C-BE32-E72D297353CC}">
              <c16:uniqueId val="{00000000-242C-415A-9E7A-7A98A74BF33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997551592413663"/>
          <c:y val="0.8222388273154696"/>
          <c:w val="0.68777166996312433"/>
          <c:h val="0.1603805501425847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Gill Sans MT" panose="020B0502020104020203" pitchFamily="34" charset="77"/>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50846435365339"/>
          <c:y val="0.11509154387437466"/>
          <c:w val="0.50847756097711305"/>
          <c:h val="0.7434415656306885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BC-45E3-B26C-132AF7A1E1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BC-45E3-B26C-132AF7A1E1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BC-45E3-B26C-132AF7A1E1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BC-45E3-B26C-132AF7A1E1C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2BC-45E3-B26C-132AF7A1E1C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BC-45E3-B26C-132AF7A1E1C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2BC-45E3-B26C-132AF7A1E1CB}"/>
              </c:ext>
            </c:extLst>
          </c:dPt>
          <c:dLbls>
            <c:dLbl>
              <c:idx val="0"/>
              <c:layout>
                <c:manualLayout>
                  <c:x val="-0.11651765136803666"/>
                  <c:y val="0.17270522383256134"/>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BC-45E3-B26C-132AF7A1E1CB}"/>
                </c:ext>
              </c:extLst>
            </c:dLbl>
            <c:dLbl>
              <c:idx val="1"/>
              <c:layout>
                <c:manualLayout>
                  <c:x val="-0.22725137543270493"/>
                  <c:y val="6.7260481007639164E-2"/>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BC-45E3-B26C-132AF7A1E1CB}"/>
                </c:ext>
              </c:extLst>
            </c:dLbl>
            <c:dLbl>
              <c:idx val="2"/>
              <c:layout>
                <c:manualLayout>
                  <c:x val="-0.12693569334443641"/>
                  <c:y val="-0.23110479770089154"/>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BC-45E3-B26C-132AF7A1E1CB}"/>
                </c:ext>
              </c:extLst>
            </c:dLbl>
            <c:dLbl>
              <c:idx val="3"/>
              <c:layout>
                <c:manualLayout>
                  <c:x val="0.1348928965313699"/>
                  <c:y val="-0.18673175671772152"/>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2BC-45E3-B26C-132AF7A1E1CB}"/>
                </c:ext>
              </c:extLst>
            </c:dLbl>
            <c:dLbl>
              <c:idx val="4"/>
              <c:layout>
                <c:manualLayout>
                  <c:x val="0.10964500034559163"/>
                  <c:y val="4.8765039534698101E-2"/>
                </c:manualLayout>
              </c:layout>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2BC-45E3-B26C-132AF7A1E1CB}"/>
                </c:ext>
              </c:extLst>
            </c:dLbl>
            <c:dLbl>
              <c:idx val="5"/>
              <c:layout>
                <c:manualLayout>
                  <c:x val="2.3632866450413358E-2"/>
                  <c:y val="4.0149437513664267E-2"/>
                </c:manualLayout>
              </c:layout>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2BC-45E3-B26C-132AF7A1E1CB}"/>
                </c:ext>
              </c:extLst>
            </c:dLbl>
            <c:dLbl>
              <c:idx val="6"/>
              <c:layout>
                <c:manualLayout>
                  <c:x val="4.7631107788293284E-2"/>
                  <c:y val="1.0523609020171572E-2"/>
                </c:manualLayout>
              </c:layout>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2BC-45E3-B26C-132AF7A1E1C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Addis Ababa</c:v>
                </c:pt>
                <c:pt idx="1">
                  <c:v>DireDawa</c:v>
                </c:pt>
                <c:pt idx="2">
                  <c:v>Bahir Dar</c:v>
                </c:pt>
                <c:pt idx="3">
                  <c:v>Hawassa</c:v>
                </c:pt>
                <c:pt idx="4">
                  <c:v>Adama</c:v>
                </c:pt>
                <c:pt idx="5">
                  <c:v>Sebeta</c:v>
                </c:pt>
                <c:pt idx="6">
                  <c:v>Gondar</c:v>
                </c:pt>
              </c:strCache>
            </c:strRef>
          </c:cat>
          <c:val>
            <c:numRef>
              <c:f>Sheet1!$B$2:$B$8</c:f>
              <c:numCache>
                <c:formatCode>0.00%</c:formatCode>
                <c:ptCount val="7"/>
                <c:pt idx="0">
                  <c:v>0.14931506849315068</c:v>
                </c:pt>
                <c:pt idx="1">
                  <c:v>0.12922374429223743</c:v>
                </c:pt>
                <c:pt idx="2">
                  <c:v>0.26118721461187216</c:v>
                </c:pt>
                <c:pt idx="3">
                  <c:v>0.15570776255707763</c:v>
                </c:pt>
                <c:pt idx="4">
                  <c:v>0.16301369863013698</c:v>
                </c:pt>
                <c:pt idx="5">
                  <c:v>7.2146118721461192E-2</c:v>
                </c:pt>
                <c:pt idx="6">
                  <c:v>6.9406392694063929E-2</c:v>
                </c:pt>
              </c:numCache>
            </c:numRef>
          </c:val>
          <c:extLst>
            <c:ext xmlns:c16="http://schemas.microsoft.com/office/drawing/2014/chart" uri="{C3380CC4-5D6E-409C-BE32-E72D297353CC}">
              <c16:uniqueId val="{0000000E-C2BC-45E3-B26C-132AF7A1E1C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legendEntry>
      <c:layout>
        <c:manualLayout>
          <c:xMode val="edge"/>
          <c:yMode val="edge"/>
          <c:x val="0.63590974467161532"/>
          <c:y val="4.6402741553014604E-2"/>
          <c:w val="0.3635342469326131"/>
          <c:h val="0.856946443421997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Gill Sans MT" panose="020B0502020104020203" pitchFamily="34" charset="77"/>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5936132983378"/>
          <c:y val="0.17171296296296296"/>
          <c:w val="0.73802252843394578"/>
          <c:h val="0.40607283464566929"/>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AB93-EA4E-90D5-3362E692CE7A}"/>
              </c:ext>
            </c:extLst>
          </c:dPt>
          <c:dLbls>
            <c:numFmt formatCode="#,##0.00" sourceLinked="0"/>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'SSLIDE 69$8,605,728 in Q2 for a'!$A$2:$A$3</c:f>
              <c:strCache>
                <c:ptCount val="2"/>
                <c:pt idx="0">
                  <c:v>YTD</c:v>
                </c:pt>
                <c:pt idx="1">
                  <c:v>In Q2</c:v>
                </c:pt>
              </c:strCache>
            </c:strRef>
          </c:cat>
          <c:val>
            <c:numRef>
              <c:f>'SSLIDE 69$8,605,728 in Q2 for a'!$B$2:$B$3</c:f>
              <c:numCache>
                <c:formatCode>"$"#,##0_);[Red]\("$"#,##0\)</c:formatCode>
                <c:ptCount val="2"/>
                <c:pt idx="0">
                  <c:v>18758909</c:v>
                </c:pt>
                <c:pt idx="1">
                  <c:v>8605728</c:v>
                </c:pt>
              </c:numCache>
            </c:numRef>
          </c:val>
          <c:extLst>
            <c:ext xmlns:c16="http://schemas.microsoft.com/office/drawing/2014/chart" uri="{C3380CC4-5D6E-409C-BE32-E72D297353CC}">
              <c16:uniqueId val="{00000000-AB93-EA4E-90D5-3362E692CE7A}"/>
            </c:ext>
          </c:extLst>
        </c:ser>
        <c:dLbls>
          <c:dLblPos val="inEnd"/>
          <c:showLegendKey val="0"/>
          <c:showVal val="1"/>
          <c:showCatName val="0"/>
          <c:showSerName val="0"/>
          <c:showPercent val="0"/>
          <c:showBubbleSize val="0"/>
        </c:dLbls>
        <c:gapWidth val="19"/>
        <c:axId val="1316170479"/>
        <c:axId val="1291543711"/>
      </c:barChart>
      <c:catAx>
        <c:axId val="1316170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crossAx val="1291543711"/>
        <c:crosses val="autoZero"/>
        <c:auto val="1"/>
        <c:lblAlgn val="ctr"/>
        <c:lblOffset val="100"/>
        <c:noMultiLvlLbl val="0"/>
      </c:catAx>
      <c:valAx>
        <c:axId val="1291543711"/>
        <c:scaling>
          <c:orientation val="minMax"/>
        </c:scaling>
        <c:delete val="0"/>
        <c:axPos val="b"/>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crossAx val="1316170479"/>
        <c:crosses val="autoZero"/>
        <c:crossBetween val="between"/>
        <c:dispUnits>
          <c:builtInUnit val="millions"/>
          <c:dispUnitsLbl>
            <c:layout>
              <c:manualLayout>
                <c:xMode val="edge"/>
                <c:yMode val="edge"/>
                <c:x val="0.390270758311485"/>
                <c:y val="0.69156735870601327"/>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Gill Sans MT" panose="020B0502020104020203" pitchFamily="34" charset="77"/>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00642614290492"/>
          <c:y val="0.25196304537649961"/>
          <c:w val="0.55198754360766644"/>
          <c:h val="0.6500126572895498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72C-CD4F-B664-5540548D55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72C-CD4F-B664-5540548D5528}"/>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72C-CD4F-B664-5540548D5528}"/>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A72C-CD4F-B664-5540548D5528}"/>
              </c:ext>
            </c:extLst>
          </c:dPt>
          <c:dLbls>
            <c:dLbl>
              <c:idx val="0"/>
              <c:layout>
                <c:manualLayout>
                  <c:x val="-0.24995625377088537"/>
                  <c:y val="-1.7519273811904806E-2"/>
                </c:manualLayout>
              </c:layout>
              <c:tx>
                <c:rich>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fld id="{8391875B-628B-AD41-B3F1-8B37057EA4EB}" type="CELLRANGE">
                      <a:rPr lang="en-US">
                        <a:solidFill>
                          <a:schemeClr val="bg1"/>
                        </a:solidFill>
                      </a:rPr>
                      <a:pPr>
                        <a:defRPr sz="900" b="0" i="0" u="none" strike="noStrike" kern="1200" baseline="0">
                          <a:solidFill>
                            <a:schemeClr val="bg1"/>
                          </a:solidFill>
                          <a:latin typeface="Gill Sans MT" panose="020B0502020104020203" pitchFamily="34" charset="77"/>
                          <a:ea typeface="+mn-ea"/>
                          <a:cs typeface="+mn-cs"/>
                        </a:defRPr>
                      </a:pPr>
                      <a:t>[CELLRANGE]</a:t>
                    </a:fld>
                    <a:endParaRPr lang="en-US" baseline="0">
                      <a:solidFill>
                        <a:schemeClr val="bg1"/>
                      </a:solidFill>
                    </a:endParaRPr>
                  </a:p>
                  <a:p>
                    <a:pPr>
                      <a:defRPr sz="900" b="0" i="0" u="none" strike="noStrike" kern="1200" baseline="0">
                        <a:solidFill>
                          <a:schemeClr val="bg1"/>
                        </a:solidFill>
                        <a:latin typeface="Gill Sans MT" panose="020B0502020104020203" pitchFamily="34" charset="77"/>
                        <a:ea typeface="+mn-ea"/>
                        <a:cs typeface="+mn-cs"/>
                      </a:defRPr>
                    </a:pPr>
                    <a:fld id="{373B95D0-46B7-C144-904A-A4B825B0EB4D}" type="CATEGORYNAME">
                      <a:rPr lang="en-US">
                        <a:solidFill>
                          <a:schemeClr val="bg1"/>
                        </a:solidFill>
                      </a:rPr>
                      <a:pPr>
                        <a:defRPr sz="900" b="0" i="0" u="none" strike="noStrike" kern="1200" baseline="0">
                          <a:solidFill>
                            <a:schemeClr val="bg1"/>
                          </a:solidFill>
                          <a:latin typeface="Gill Sans MT" panose="020B0502020104020203" pitchFamily="34" charset="77"/>
                          <a:ea typeface="+mn-ea"/>
                          <a:cs typeface="+mn-cs"/>
                        </a:defRPr>
                      </a:pPr>
                      <a:t>[CATEGORY NAME]</a:t>
                    </a:fld>
                    <a:endParaRPr lang="en-US"/>
                  </a:p>
                </c:rich>
              </c:tx>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72C-CD4F-B664-5540548D5528}"/>
                </c:ext>
              </c:extLst>
            </c:dLbl>
            <c:dLbl>
              <c:idx val="1"/>
              <c:layout>
                <c:manualLayout>
                  <c:x val="0.25917582104348019"/>
                  <c:y val="-1.3007404630936335E-2"/>
                </c:manualLayout>
              </c:layout>
              <c:tx>
                <c:rich>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fld id="{85F39FAE-0549-2D41-B0E9-82914EEDE522}" type="CELLRANGE">
                      <a:rPr lang="en-US">
                        <a:solidFill>
                          <a:schemeClr val="bg1"/>
                        </a:solidFill>
                      </a:rPr>
                      <a:pPr>
                        <a:defRPr sz="900" b="0" i="0" u="none" strike="noStrike" kern="1200" baseline="0">
                          <a:solidFill>
                            <a:schemeClr val="bg1"/>
                          </a:solidFill>
                          <a:latin typeface="Gill Sans MT" panose="020B0502020104020203" pitchFamily="34" charset="77"/>
                          <a:ea typeface="+mn-ea"/>
                          <a:cs typeface="+mn-cs"/>
                        </a:defRPr>
                      </a:pPr>
                      <a:t>[CELLRANGE]</a:t>
                    </a:fld>
                    <a:endParaRPr lang="en-US" baseline="0">
                      <a:solidFill>
                        <a:schemeClr val="bg1"/>
                      </a:solidFill>
                    </a:endParaRPr>
                  </a:p>
                  <a:p>
                    <a:pPr>
                      <a:defRPr sz="900" b="0" i="0" u="none" strike="noStrike" kern="1200" baseline="0">
                        <a:solidFill>
                          <a:schemeClr val="bg1"/>
                        </a:solidFill>
                        <a:latin typeface="Gill Sans MT" panose="020B0502020104020203" pitchFamily="34" charset="77"/>
                        <a:ea typeface="+mn-ea"/>
                        <a:cs typeface="+mn-cs"/>
                      </a:defRPr>
                    </a:pPr>
                    <a:fld id="{A1CEFEAE-C2E8-CC41-9880-8EA9A62E9301}" type="CATEGORYNAME">
                      <a:rPr lang="en-US">
                        <a:solidFill>
                          <a:schemeClr val="bg1"/>
                        </a:solidFill>
                      </a:rPr>
                      <a:pPr>
                        <a:defRPr sz="900" b="0" i="0" u="none" strike="noStrike" kern="1200" baseline="0">
                          <a:solidFill>
                            <a:schemeClr val="bg1"/>
                          </a:solidFill>
                          <a:latin typeface="Gill Sans MT" panose="020B0502020104020203" pitchFamily="34" charset="77"/>
                          <a:ea typeface="+mn-ea"/>
                          <a:cs typeface="+mn-cs"/>
                        </a:defRPr>
                      </a:pPr>
                      <a:t>[CATEGORY NAME]</a:t>
                    </a:fld>
                    <a:endParaRPr lang="en-US"/>
                  </a:p>
                </c:rich>
              </c:tx>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72C-CD4F-B664-5540548D5528}"/>
                </c:ext>
              </c:extLst>
            </c:dLbl>
            <c:dLbl>
              <c:idx val="2"/>
              <c:layout>
                <c:manualLayout>
                  <c:x val="-0.15334933798692918"/>
                  <c:y val="4.5885588358836722E-2"/>
                </c:manualLayout>
              </c:layout>
              <c:tx>
                <c:rich>
                  <a:bodyPr/>
                  <a:lstStyle/>
                  <a:p>
                    <a:fld id="{6F2BDB79-D26F-FD4B-AA9C-2DC6F9888340}" type="CELLRANGE">
                      <a:rPr lang="en-US"/>
                      <a:pPr/>
                      <a:t>[CELLRANGE]</a:t>
                    </a:fld>
                    <a:endParaRPr lang="en-US" baseline="0"/>
                  </a:p>
                  <a:p>
                    <a:fld id="{DDECE0AA-5C3E-5748-8AF3-E98B6CF821B8}" type="CATEGORYNAME">
                      <a:rPr lang="en-US"/>
                      <a:pPr/>
                      <a:t>[CATEGORY NAME]</a:t>
                    </a:fld>
                    <a:endParaRPr lang="en-US"/>
                  </a:p>
                </c:rich>
              </c:tx>
              <c:showLegendKey val="0"/>
              <c:showVal val="0"/>
              <c:showCatName val="1"/>
              <c:showSerName val="0"/>
              <c:showPercent val="0"/>
              <c:showBubbleSize val="0"/>
              <c:separator>
</c:separator>
              <c:extLst>
                <c:ext xmlns:c15="http://schemas.microsoft.com/office/drawing/2012/chart" uri="{CE6537A1-D6FC-4f65-9D91-7224C49458BB}">
                  <c15:layout>
                    <c:manualLayout>
                      <c:w val="0.38714423032765727"/>
                      <c:h val="0.266432448535181"/>
                    </c:manualLayout>
                  </c15:layout>
                  <c15:dlblFieldTable/>
                  <c15:showDataLabelsRange val="1"/>
                </c:ext>
                <c:ext xmlns:c16="http://schemas.microsoft.com/office/drawing/2014/chart" uri="{C3380CC4-5D6E-409C-BE32-E72D297353CC}">
                  <c16:uniqueId val="{00000005-A72C-CD4F-B664-5540548D5528}"/>
                </c:ext>
              </c:extLst>
            </c:dLbl>
            <c:dLbl>
              <c:idx val="3"/>
              <c:layout>
                <c:manualLayout>
                  <c:x val="0.23254980735823449"/>
                  <c:y val="3.1229239597596093E-2"/>
                </c:manualLayout>
              </c:layout>
              <c:tx>
                <c:rich>
                  <a:bodyPr/>
                  <a:lstStyle/>
                  <a:p>
                    <a:fld id="{13A55030-3FBE-2F4D-AFCC-434240B4ADED}" type="CELLRANGE">
                      <a:rPr lang="en-US"/>
                      <a:pPr/>
                      <a:t>[CELLRANGE]</a:t>
                    </a:fld>
                    <a:endParaRPr lang="en-US" baseline="0"/>
                  </a:p>
                  <a:p>
                    <a:fld id="{3990CBF1-EC54-1C41-8298-3000D2ABB280}" type="CATEGORYNAME">
                      <a:rPr lang="en-US"/>
                      <a:pPr/>
                      <a:t>[CATEGORY NAME]</a:t>
                    </a:fld>
                    <a:endParaRPr lang="en-US"/>
                  </a:p>
                </c:rich>
              </c:tx>
              <c:showLegendKey val="0"/>
              <c:showVal val="0"/>
              <c:showCatName val="1"/>
              <c:showSerName val="0"/>
              <c:showPercent val="0"/>
              <c:showBubbleSize val="0"/>
              <c:separator>
</c:separator>
              <c:extLst>
                <c:ext xmlns:c15="http://schemas.microsoft.com/office/drawing/2012/chart" uri="{CE6537A1-D6FC-4f65-9D91-7224C49458BB}">
                  <c15:layout>
                    <c:manualLayout>
                      <c:w val="0.25702354616038753"/>
                      <c:h val="0.20302152578380789"/>
                    </c:manualLayout>
                  </c15:layout>
                  <c15:dlblFieldTable/>
                  <c15:showDataLabelsRange val="1"/>
                </c:ext>
                <c:ext xmlns:c16="http://schemas.microsoft.com/office/drawing/2014/chart" uri="{C3380CC4-5D6E-409C-BE32-E72D297353CC}">
                  <c16:uniqueId val="{00000007-A72C-CD4F-B664-5540548D5528}"/>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0"/>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'SLIDE 14'!$A$3:$A$6</c:f>
              <c:strCache>
                <c:ptCount val="4"/>
                <c:pt idx="0">
                  <c:v>Male Owned (51.5%)                </c:v>
                </c:pt>
                <c:pt idx="1">
                  <c:v>Female Owned (46%)        </c:v>
                </c:pt>
                <c:pt idx="2">
                  <c:v>Jointly Owned (1.4%)</c:v>
                </c:pt>
                <c:pt idx="3">
                  <c:v>Unknown (1.2%)</c:v>
                </c:pt>
              </c:strCache>
            </c:strRef>
          </c:cat>
          <c:val>
            <c:numRef>
              <c:f>'SLIDE 14'!$B$3:$B$6</c:f>
              <c:numCache>
                <c:formatCode>General</c:formatCode>
                <c:ptCount val="4"/>
                <c:pt idx="0">
                  <c:v>337</c:v>
                </c:pt>
                <c:pt idx="1">
                  <c:v>301</c:v>
                </c:pt>
                <c:pt idx="2">
                  <c:v>9</c:v>
                </c:pt>
                <c:pt idx="3">
                  <c:v>8</c:v>
                </c:pt>
              </c:numCache>
            </c:numRef>
          </c:val>
          <c:extLst>
            <c:ext xmlns:c15="http://schemas.microsoft.com/office/drawing/2012/chart" uri="{02D57815-91ED-43cb-92C2-25804820EDAC}">
              <c15:datalabelsRange>
                <c15:f>'SLIDE 14'!$B$3:$B$6</c15:f>
                <c15:dlblRangeCache>
                  <c:ptCount val="4"/>
                  <c:pt idx="0">
                    <c:v>337</c:v>
                  </c:pt>
                  <c:pt idx="1">
                    <c:v>301</c:v>
                  </c:pt>
                  <c:pt idx="2">
                    <c:v>9</c:v>
                  </c:pt>
                  <c:pt idx="3">
                    <c:v>8</c:v>
                  </c:pt>
                </c15:dlblRangeCache>
              </c15:datalabelsRange>
            </c:ext>
            <c:ext xmlns:c16="http://schemas.microsoft.com/office/drawing/2014/chart" uri="{C3380CC4-5D6E-409C-BE32-E72D297353CC}">
              <c16:uniqueId val="{00000008-A72C-CD4F-B664-5540548D552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26314876257696E-2"/>
          <c:y val="0.27532541800555527"/>
          <c:w val="0.51692870046018979"/>
          <c:h val="0.70207965880859513"/>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D5A-D143-89FD-E71CC31B1178}"/>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BD5A-D143-89FD-E71CC31B117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BD5A-D143-89FD-E71CC31B1178}"/>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BD5A-D143-89FD-E71CC31B1178}"/>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BD5A-D143-89FD-E71CC31B1178}"/>
              </c:ext>
            </c:extLst>
          </c:dPt>
          <c:dLbls>
            <c:dLbl>
              <c:idx val="0"/>
              <c:layout>
                <c:manualLayout>
                  <c:x val="-0.12725029352283312"/>
                  <c:y val="-0.20995117158860963"/>
                </c:manualLayout>
              </c:layout>
              <c:tx>
                <c:rich>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fld id="{D4E98B05-0234-46E7-842C-4BA96C2892B1}" type="CELLRANGE">
                      <a:rPr lang="en-US" baseline="0">
                        <a:solidFill>
                          <a:schemeClr val="bg1"/>
                        </a:solidFill>
                      </a:rPr>
                      <a:pPr>
                        <a:defRPr sz="900" b="0" i="0" u="none" strike="noStrike" kern="1200" baseline="0">
                          <a:solidFill>
                            <a:schemeClr val="bg1"/>
                          </a:solidFill>
                          <a:latin typeface="Gill Sans MT" panose="020B0502020104020203" pitchFamily="34" charset="77"/>
                          <a:ea typeface="+mn-ea"/>
                          <a:cs typeface="+mn-cs"/>
                        </a:defRPr>
                      </a:pPr>
                      <a:t>[CELLRANGE]</a:t>
                    </a:fld>
                    <a:r>
                      <a:rPr lang="en-US" baseline="0">
                        <a:solidFill>
                          <a:schemeClr val="bg1"/>
                        </a:solidFill>
                      </a:rPr>
                      <a:t>, </a:t>
                    </a:r>
                    <a:fld id="{704589D0-B1BD-48B7-ABFA-F518B2207C10}" type="CATEGORYNAME">
                      <a:rPr lang="en-US" baseline="0">
                        <a:solidFill>
                          <a:schemeClr val="bg1"/>
                        </a:solidFill>
                      </a:rPr>
                      <a:pPr>
                        <a:defRPr sz="900" b="0" i="0" u="none" strike="noStrike" kern="1200" baseline="0">
                          <a:solidFill>
                            <a:schemeClr val="bg1"/>
                          </a:solidFill>
                          <a:latin typeface="Gill Sans MT" panose="020B0502020104020203" pitchFamily="34" charset="77"/>
                          <a:ea typeface="+mn-ea"/>
                          <a:cs typeface="+mn-cs"/>
                        </a:defRPr>
                      </a:pPr>
                      <a:t>[CATEGORY NAME]</a:t>
                    </a:fld>
                    <a:endParaRPr lang="en-US" baseline="0">
                      <a:solidFill>
                        <a:schemeClr val="bg1"/>
                      </a:solidFill>
                    </a:endParaRPr>
                  </a:p>
                </c:rich>
              </c:tx>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D5A-D143-89FD-E71CC31B1178}"/>
                </c:ext>
              </c:extLst>
            </c:dLbl>
            <c:dLbl>
              <c:idx val="1"/>
              <c:layout>
                <c:manualLayout>
                  <c:x val="-1.1863142207715846E-2"/>
                  <c:y val="-9.9405931468455298E-3"/>
                </c:manualLayout>
              </c:layout>
              <c:tx>
                <c:rich>
                  <a:bodyPr/>
                  <a:lstStyle/>
                  <a:p>
                    <a:fld id="{BB1D62A0-FB7E-4CA1-96A3-9792159F9DA5}" type="CELLRANGE">
                      <a:rPr lang="en-US" baseline="0" dirty="0"/>
                      <a:pPr/>
                      <a:t>[CELLRANGE]</a:t>
                    </a:fld>
                    <a:r>
                      <a:rPr lang="en-US" baseline="0" dirty="0"/>
                      <a:t>, </a:t>
                    </a:r>
                    <a:fld id="{0124FF42-22BC-48DF-B662-DB820167ECF3}" type="CATEGORYNAME">
                      <a:rPr lang="en-US" baseline="0" dirty="0"/>
                      <a:pPr/>
                      <a:t>[CATEGORY NAME]</a:t>
                    </a:fld>
                    <a:endParaRPr lang="en-US" baseline="0" dirty="0"/>
                  </a:p>
                </c:rich>
              </c:tx>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D5A-D143-89FD-E71CC31B1178}"/>
                </c:ext>
              </c:extLst>
            </c:dLbl>
            <c:dLbl>
              <c:idx val="2"/>
              <c:layout>
                <c:manualLayout>
                  <c:x val="0.111677099820898"/>
                  <c:y val="-3.7000456653525658E-2"/>
                </c:manualLayout>
              </c:layout>
              <c:tx>
                <c:rich>
                  <a:bodyPr/>
                  <a:lstStyle/>
                  <a:p>
                    <a:fld id="{1E01A19A-9D98-4A21-8D5D-DD7884D6276F}" type="CELLRANGE">
                      <a:rPr lang="en-US" baseline="0"/>
                      <a:pPr/>
                      <a:t>[CELLRANGE]</a:t>
                    </a:fld>
                    <a:r>
                      <a:rPr lang="en-US" baseline="0"/>
                      <a:t>, </a:t>
                    </a:r>
                    <a:fld id="{8DFBCDD6-931C-4A6C-AC7C-89E15577900E}" type="CATEGORYNAME">
                      <a:rPr lang="en-US" baseline="0"/>
                      <a:pPr/>
                      <a:t>[CATEGORY NAME]</a:t>
                    </a:fld>
                    <a:endParaRPr lang="en-US" baseline="0"/>
                  </a:p>
                </c:rich>
              </c:tx>
              <c:showLegendKey val="0"/>
              <c:showVal val="0"/>
              <c:showCatName val="1"/>
              <c:showSerName val="0"/>
              <c:showPercent val="0"/>
              <c:showBubbleSize val="0"/>
              <c:extLst>
                <c:ext xmlns:c15="http://schemas.microsoft.com/office/drawing/2012/chart" uri="{CE6537A1-D6FC-4f65-9D91-7224C49458BB}">
                  <c15:layout>
                    <c:manualLayout>
                      <c:w val="0.24650828322398924"/>
                      <c:h val="0.22805601756230806"/>
                    </c:manualLayout>
                  </c15:layout>
                  <c15:dlblFieldTable/>
                  <c15:showDataLabelsRange val="1"/>
                </c:ext>
                <c:ext xmlns:c16="http://schemas.microsoft.com/office/drawing/2014/chart" uri="{C3380CC4-5D6E-409C-BE32-E72D297353CC}">
                  <c16:uniqueId val="{00000005-BD5A-D143-89FD-E71CC31B1178}"/>
                </c:ext>
              </c:extLst>
            </c:dLbl>
            <c:dLbl>
              <c:idx val="3"/>
              <c:layout>
                <c:manualLayout>
                  <c:x val="0.29797242716874334"/>
                  <c:y val="-8.4321701935121687E-2"/>
                </c:manualLayout>
              </c:layout>
              <c:tx>
                <c:rich>
                  <a:bodyPr/>
                  <a:lstStyle/>
                  <a:p>
                    <a:fld id="{61330DB2-45B3-4D7F-9D4C-15FCDB1B8A24}" type="CELLRANGE">
                      <a:rPr lang="en-US" baseline="0"/>
                      <a:pPr/>
                      <a:t>[CELLRANGE]</a:t>
                    </a:fld>
                    <a:r>
                      <a:rPr lang="en-US" baseline="0"/>
                      <a:t>, </a:t>
                    </a:r>
                    <a:fld id="{33798F16-9E4B-450D-9F5C-E0E83EEAE383}" type="CATEGORYNAME">
                      <a:rPr lang="en-US" baseline="0"/>
                      <a:pPr/>
                      <a:t>[CATEGORY NAME]</a:t>
                    </a:fld>
                    <a:endParaRPr lang="en-US" baseline="0"/>
                  </a:p>
                </c:rich>
              </c:tx>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D5A-D143-89FD-E71CC31B1178}"/>
                </c:ext>
              </c:extLst>
            </c:dLbl>
            <c:dLbl>
              <c:idx val="4"/>
              <c:layout>
                <c:manualLayout>
                  <c:x val="0.44458693770375496"/>
                  <c:y val="7.2916361183612416E-2"/>
                </c:manualLayout>
              </c:layout>
              <c:tx>
                <c:rich>
                  <a:bodyPr/>
                  <a:lstStyle/>
                  <a:p>
                    <a:fld id="{4713CA77-D079-4776-BEFE-24176A438F63}" type="CELLRANGE">
                      <a:rPr lang="en-US" baseline="0"/>
                      <a:pPr/>
                      <a:t>[CELLRANGE]</a:t>
                    </a:fld>
                    <a:r>
                      <a:rPr lang="en-US" baseline="0"/>
                      <a:t>, </a:t>
                    </a:r>
                    <a:fld id="{8FE796DD-05CB-40B9-8815-EBC6415CC0B8}" type="CATEGORYNAME">
                      <a:rPr lang="en-US" baseline="0"/>
                      <a:pPr/>
                      <a:t>[CATEGORY NAME]</a:t>
                    </a:fld>
                    <a:endParaRPr lang="en-US" baseline="0"/>
                  </a:p>
                </c:rich>
              </c:tx>
              <c:showLegendKey val="0"/>
              <c:showVal val="0"/>
              <c:showCatName val="1"/>
              <c:showSerName val="0"/>
              <c:showPercent val="0"/>
              <c:showBubbleSize val="0"/>
              <c:extLst>
                <c:ext xmlns:c15="http://schemas.microsoft.com/office/drawing/2012/chart" uri="{CE6537A1-D6FC-4f65-9D91-7224C49458BB}">
                  <c15:layout>
                    <c:manualLayout>
                      <c:w val="0.21176481928825774"/>
                      <c:h val="0.22805601756230806"/>
                    </c:manualLayout>
                  </c15:layout>
                  <c15:dlblFieldTable/>
                  <c15:showDataLabelsRange val="1"/>
                </c:ext>
                <c:ext xmlns:c16="http://schemas.microsoft.com/office/drawing/2014/chart" uri="{C3380CC4-5D6E-409C-BE32-E72D297353CC}">
                  <c16:uniqueId val="{00000009-BD5A-D143-89FD-E71CC31B1178}"/>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'SLIDE 14'!$A$22:$A$26</c:f>
              <c:strCache>
                <c:ptCount val="5"/>
                <c:pt idx="0">
                  <c:v>Micro (80.6%)           </c:v>
                </c:pt>
                <c:pt idx="1">
                  <c:v>Small (16.6%)</c:v>
                </c:pt>
                <c:pt idx="2">
                  <c:v>Medium (0.9%)</c:v>
                </c:pt>
                <c:pt idx="3">
                  <c:v>Large (0.6%)                                      </c:v>
                </c:pt>
                <c:pt idx="4">
                  <c:v>Others (1.2%)</c:v>
                </c:pt>
              </c:strCache>
            </c:strRef>
          </c:cat>
          <c:val>
            <c:numRef>
              <c:f>'SLIDE 14'!$B$22:$B$26</c:f>
              <c:numCache>
                <c:formatCode>General</c:formatCode>
                <c:ptCount val="5"/>
                <c:pt idx="0">
                  <c:v>528</c:v>
                </c:pt>
                <c:pt idx="1">
                  <c:v>109</c:v>
                </c:pt>
                <c:pt idx="2">
                  <c:v>6</c:v>
                </c:pt>
                <c:pt idx="3">
                  <c:v>4</c:v>
                </c:pt>
                <c:pt idx="4">
                  <c:v>8</c:v>
                </c:pt>
              </c:numCache>
            </c:numRef>
          </c:val>
          <c:extLst>
            <c:ext xmlns:c15="http://schemas.microsoft.com/office/drawing/2012/chart" uri="{02D57815-91ED-43cb-92C2-25804820EDAC}">
              <c15:datalabelsRange>
                <c15:f>'SLIDE 14'!$B$22:$B$26</c15:f>
                <c15:dlblRangeCache>
                  <c:ptCount val="5"/>
                  <c:pt idx="0">
                    <c:v>528</c:v>
                  </c:pt>
                  <c:pt idx="1">
                    <c:v>109</c:v>
                  </c:pt>
                  <c:pt idx="2">
                    <c:v>6</c:v>
                  </c:pt>
                  <c:pt idx="3">
                    <c:v>4</c:v>
                  </c:pt>
                  <c:pt idx="4">
                    <c:v>8</c:v>
                  </c:pt>
                </c15:dlblRangeCache>
              </c15:datalabelsRange>
            </c:ext>
            <c:ext xmlns:c16="http://schemas.microsoft.com/office/drawing/2014/chart" uri="{C3380CC4-5D6E-409C-BE32-E72D297353CC}">
              <c16:uniqueId val="{0000000A-BD5A-D143-89FD-E71CC31B117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14915281107062"/>
          <c:y val="1.3709546410491699E-2"/>
          <c:w val="0.58302552083234971"/>
          <c:h val="0.8471204464328836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07-A741-AD0C-3313FEC6D9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07-A741-AD0C-3313FEC6D9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07-A741-AD0C-3313FEC6D9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07-A741-AD0C-3313FEC6D906}"/>
              </c:ext>
            </c:extLst>
          </c:dPt>
          <c:dLbls>
            <c:dLbl>
              <c:idx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07-A741-AD0C-3313FEC6D906}"/>
                </c:ext>
              </c:extLst>
            </c:dLbl>
            <c:dLbl>
              <c:idx val="1"/>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07-A741-AD0C-3313FEC6D906}"/>
                </c:ext>
              </c:extLst>
            </c:dLbl>
            <c:dLbl>
              <c:idx val="2"/>
              <c:layout>
                <c:manualLayout>
                  <c:x val="-6.2400254216835919E-2"/>
                  <c:y val="-2.8343856059641466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404698057350245"/>
                      <c:h val="0.31169954469817046"/>
                    </c:manualLayout>
                  </c15:layout>
                </c:ext>
                <c:ext xmlns:c16="http://schemas.microsoft.com/office/drawing/2014/chart" uri="{C3380CC4-5D6E-409C-BE32-E72D297353CC}">
                  <c16:uniqueId val="{00000005-AA07-A741-AD0C-3313FEC6D906}"/>
                </c:ext>
              </c:extLst>
            </c:dLbl>
            <c:dLbl>
              <c:idx val="3"/>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07-A741-AD0C-3313FEC6D906}"/>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16'!$A$3:$A$6</c:f>
              <c:strCache>
                <c:ptCount val="4"/>
                <c:pt idx="0">
                  <c:v>Male Owned (40%)</c:v>
                </c:pt>
                <c:pt idx="1">
                  <c:v>Female Owned (35%)</c:v>
                </c:pt>
                <c:pt idx="2">
                  <c:v>Jointly Owned (1%)</c:v>
                </c:pt>
                <c:pt idx="3">
                  <c:v>Other (24%)</c:v>
                </c:pt>
              </c:strCache>
            </c:strRef>
          </c:cat>
          <c:val>
            <c:numRef>
              <c:f>'SLIDE 16'!$B$3:$B$6</c:f>
              <c:numCache>
                <c:formatCode>General</c:formatCode>
                <c:ptCount val="4"/>
                <c:pt idx="0">
                  <c:v>350</c:v>
                </c:pt>
                <c:pt idx="1">
                  <c:v>304</c:v>
                </c:pt>
                <c:pt idx="2">
                  <c:v>9</c:v>
                </c:pt>
                <c:pt idx="3">
                  <c:v>210</c:v>
                </c:pt>
              </c:numCache>
            </c:numRef>
          </c:val>
          <c:extLst>
            <c:ext xmlns:c16="http://schemas.microsoft.com/office/drawing/2014/chart" uri="{C3380CC4-5D6E-409C-BE32-E72D297353CC}">
              <c16:uniqueId val="{00000008-AA07-A741-AD0C-3313FEC6D906}"/>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ill Sans MT" panose="020B0502020104020203" pitchFamily="34" charset="77"/>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176112543554532"/>
          <c:y val="0.17306127897405044"/>
          <c:w val="0.60221646244973326"/>
          <c:h val="0.77672364344422062"/>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729-F342-B7F2-AC70F22C47C2}"/>
              </c:ext>
            </c:extLst>
          </c:dPt>
          <c:dPt>
            <c:idx val="1"/>
            <c:bubble3D val="0"/>
            <c:spPr>
              <a:solidFill>
                <a:srgbClr val="012E6D"/>
              </a:solidFill>
              <a:ln w="19050">
                <a:solidFill>
                  <a:schemeClr val="lt1"/>
                </a:solidFill>
              </a:ln>
              <a:effectLst/>
            </c:spPr>
            <c:extLst>
              <c:ext xmlns:c16="http://schemas.microsoft.com/office/drawing/2014/chart" uri="{C3380CC4-5D6E-409C-BE32-E72D297353CC}">
                <c16:uniqueId val="{00000003-9729-F342-B7F2-AC70F22C47C2}"/>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9729-F342-B7F2-AC70F22C47C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29-F342-B7F2-AC70F22C47C2}"/>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9729-F342-B7F2-AC70F22C47C2}"/>
              </c:ext>
            </c:extLst>
          </c:dPt>
          <c:dLbls>
            <c:dLbl>
              <c:idx val="0"/>
              <c:layout>
                <c:manualLayout>
                  <c:x val="-0.15492211236678799"/>
                  <c:y val="-0.11215809822472729"/>
                </c:manualLayout>
              </c:layout>
              <c:tx>
                <c:rich>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fld id="{79188200-77C4-49EB-9725-286C3B069F79}" type="CATEGORYNAME">
                      <a:rPr lang="en-US"/>
                      <a:pPr>
                        <a:defRPr sz="900" b="0" i="0" u="none" strike="noStrike" kern="1200" baseline="0">
                          <a:solidFill>
                            <a:schemeClr val="bg1"/>
                          </a:solidFill>
                          <a:latin typeface="Gill Sans MT" panose="020B0502020104020203" pitchFamily="34" charset="77"/>
                          <a:ea typeface="+mn-ea"/>
                          <a:cs typeface="+mn-cs"/>
                        </a:defRPr>
                      </a:pPr>
                      <a:t>[CATEGORY NAME]</a:t>
                    </a:fld>
                    <a:r>
                      <a:rPr lang="en-US" baseline="0" dirty="0"/>
                      <a:t>
537</a:t>
                    </a:r>
                  </a:p>
                </c:rich>
              </c:tx>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729-F342-B7F2-AC70F22C47C2}"/>
                </c:ext>
              </c:extLst>
            </c:dLbl>
            <c:dLbl>
              <c:idx val="1"/>
              <c:tx>
                <c:rich>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fld id="{6D9DA952-F012-4474-A699-BA3E5A9BB108}" type="CATEGORYNAME">
                      <a:rPr lang="en-US"/>
                      <a:pPr>
                        <a:defRPr sz="900" b="0" i="0" u="none" strike="noStrike" kern="1200" baseline="0">
                          <a:solidFill>
                            <a:schemeClr val="bg1"/>
                          </a:solidFill>
                          <a:latin typeface="Gill Sans MT" panose="020B0502020104020203" pitchFamily="34" charset="77"/>
                          <a:ea typeface="+mn-ea"/>
                          <a:cs typeface="+mn-cs"/>
                        </a:defRPr>
                      </a:pPr>
                      <a:t>[CATEGORY NAME]</a:t>
                    </a:fld>
                    <a:r>
                      <a:rPr lang="en-US" baseline="0" dirty="0"/>
                      <a:t>
114</a:t>
                    </a:r>
                  </a:p>
                </c:rich>
              </c:tx>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729-F342-B7F2-AC70F22C47C2}"/>
                </c:ext>
              </c:extLst>
            </c:dLbl>
            <c:dLbl>
              <c:idx val="2"/>
              <c:layout>
                <c:manualLayout>
                  <c:x val="-4.5146068861618767E-2"/>
                  <c:y val="0.16705971002492714"/>
                </c:manualLayout>
              </c:layout>
              <c:tx>
                <c:rich>
                  <a:bodyPr/>
                  <a:lstStyle/>
                  <a:p>
                    <a:fld id="{AA5B1D13-04E2-468A-AA8A-1339D4DBD241}" type="CATEGORYNAME">
                      <a:rPr lang="en-US"/>
                      <a:pPr/>
                      <a:t>[CATEGORY NAME]</a:t>
                    </a:fld>
                    <a:r>
                      <a:rPr lang="en-US" baseline="0" dirty="0"/>
                      <a:t>
7</a:t>
                    </a:r>
                  </a:p>
                </c:rich>
              </c:tx>
              <c:showLegendKey val="0"/>
              <c:showVal val="0"/>
              <c:showCatName val="1"/>
              <c:showSerName val="0"/>
              <c:showPercent val="1"/>
              <c:showBubbleSize val="0"/>
              <c:extLst>
                <c:ext xmlns:c15="http://schemas.microsoft.com/office/drawing/2012/chart" uri="{CE6537A1-D6FC-4f65-9D91-7224C49458BB}">
                  <c15:layout>
                    <c:manualLayout>
                      <c:w val="0.27651967177741493"/>
                      <c:h val="0.21190969740175447"/>
                    </c:manualLayout>
                  </c15:layout>
                  <c15:dlblFieldTable/>
                  <c15:showDataLabelsRange val="0"/>
                </c:ext>
                <c:ext xmlns:c16="http://schemas.microsoft.com/office/drawing/2014/chart" uri="{C3380CC4-5D6E-409C-BE32-E72D297353CC}">
                  <c16:uniqueId val="{00000005-9729-F342-B7F2-AC70F22C47C2}"/>
                </c:ext>
              </c:extLst>
            </c:dLbl>
            <c:dLbl>
              <c:idx val="3"/>
              <c:layout>
                <c:manualLayout>
                  <c:x val="-8.083385855629982E-2"/>
                  <c:y val="-3.4552670550670191E-2"/>
                </c:manualLayout>
              </c:layout>
              <c:tx>
                <c:rich>
                  <a:bodyPr/>
                  <a:lstStyle/>
                  <a:p>
                    <a:fld id="{6B9806C2-8535-45ED-9644-2738B775ABE0}" type="CATEGORYNAME">
                      <a:rPr lang="en-US"/>
                      <a:pPr/>
                      <a:t>[CATEGORY NAME]</a:t>
                    </a:fld>
                    <a:r>
                      <a:rPr lang="en-US" baseline="0" dirty="0"/>
                      <a:t>
4</a:t>
                    </a:r>
                  </a:p>
                </c:rich>
              </c:tx>
              <c:showLegendKey val="0"/>
              <c:showVal val="0"/>
              <c:showCatName val="1"/>
              <c:showSerName val="0"/>
              <c:showPercent val="1"/>
              <c:showBubbleSize val="0"/>
              <c:extLst>
                <c:ext xmlns:c15="http://schemas.microsoft.com/office/drawing/2012/chart" uri="{CE6537A1-D6FC-4f65-9D91-7224C49458BB}">
                  <c15:layout>
                    <c:manualLayout>
                      <c:w val="0.2432246237323997"/>
                      <c:h val="0.21061981228713511"/>
                    </c:manualLayout>
                  </c15:layout>
                  <c15:dlblFieldTable/>
                  <c15:showDataLabelsRange val="0"/>
                </c:ext>
                <c:ext xmlns:c16="http://schemas.microsoft.com/office/drawing/2014/chart" uri="{C3380CC4-5D6E-409C-BE32-E72D297353CC}">
                  <c16:uniqueId val="{00000007-9729-F342-B7F2-AC70F22C47C2}"/>
                </c:ext>
              </c:extLst>
            </c:dLbl>
            <c:dLbl>
              <c:idx val="4"/>
              <c:tx>
                <c:rich>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fld id="{ADA74D29-86B2-48E4-B568-0395E81A5CA8}" type="CATEGORYNAME">
                      <a:rPr lang="en-US"/>
                      <a:pPr>
                        <a:defRPr sz="900" b="0" i="0" u="none" strike="noStrike" kern="1200" baseline="0">
                          <a:solidFill>
                            <a:schemeClr val="bg1"/>
                          </a:solidFill>
                          <a:latin typeface="Gill Sans MT" panose="020B0502020104020203" pitchFamily="34" charset="77"/>
                          <a:ea typeface="+mn-ea"/>
                          <a:cs typeface="+mn-cs"/>
                        </a:defRPr>
                      </a:pPr>
                      <a:t>[CATEGORY NAME]</a:t>
                    </a:fld>
                    <a:r>
                      <a:rPr lang="en-US" baseline="0" dirty="0"/>
                      <a:t>
211</a:t>
                    </a:r>
                  </a:p>
                </c:rich>
              </c:tx>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729-F342-B7F2-AC70F22C47C2}"/>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Gill Sans MT" panose="020B0502020104020203" pitchFamily="34" charset="77"/>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16'!$A$12:$A$16</c:f>
              <c:strCache>
                <c:ptCount val="5"/>
                <c:pt idx="0">
                  <c:v>Micro (61.5%)</c:v>
                </c:pt>
                <c:pt idx="1">
                  <c:v>Small (13.1%)</c:v>
                </c:pt>
                <c:pt idx="2">
                  <c:v>Medium (0.8%)</c:v>
                </c:pt>
                <c:pt idx="3">
                  <c:v>Large (0.5%)</c:v>
                </c:pt>
                <c:pt idx="4">
                  <c:v>Other (24.2%)</c:v>
                </c:pt>
              </c:strCache>
            </c:strRef>
          </c:cat>
          <c:val>
            <c:numRef>
              <c:f>'SLIDE 16'!$B$12:$B$16</c:f>
              <c:numCache>
                <c:formatCode>General</c:formatCode>
                <c:ptCount val="5"/>
                <c:pt idx="0">
                  <c:v>537</c:v>
                </c:pt>
                <c:pt idx="1">
                  <c:v>114</c:v>
                </c:pt>
                <c:pt idx="2">
                  <c:v>7</c:v>
                </c:pt>
                <c:pt idx="3">
                  <c:v>4</c:v>
                </c:pt>
                <c:pt idx="4">
                  <c:v>211</c:v>
                </c:pt>
              </c:numCache>
            </c:numRef>
          </c:val>
          <c:extLst>
            <c:ext xmlns:c16="http://schemas.microsoft.com/office/drawing/2014/chart" uri="{C3380CC4-5D6E-409C-BE32-E72D297353CC}">
              <c16:uniqueId val="{0000000A-9729-F342-B7F2-AC70F22C47C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Gill Sans MT" panose="020B0502020104020203" pitchFamily="34" charset="77"/>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29560264310999"/>
          <c:y val="0.19714322972160644"/>
          <c:w val="0.45489743769572522"/>
          <c:h val="0.6326421997534013"/>
        </c:manualLayout>
      </c:layout>
      <c:pieChart>
        <c:varyColors val="1"/>
        <c:ser>
          <c:idx val="0"/>
          <c:order val="0"/>
          <c:dPt>
            <c:idx val="0"/>
            <c:bubble3D val="0"/>
            <c:spPr>
              <a:solidFill>
                <a:schemeClr val="tx1"/>
              </a:solidFill>
              <a:ln w="19050">
                <a:solidFill>
                  <a:schemeClr val="lt1"/>
                </a:solidFill>
              </a:ln>
              <a:effectLst/>
            </c:spPr>
            <c:extLst>
              <c:ext xmlns:c16="http://schemas.microsoft.com/office/drawing/2014/chart" uri="{C3380CC4-5D6E-409C-BE32-E72D297353CC}">
                <c16:uniqueId val="{00000001-532D-0F4D-9689-B3E431830FB6}"/>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532D-0F4D-9689-B3E431830FB6}"/>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532D-0F4D-9689-B3E431830FB6}"/>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532D-0F4D-9689-B3E431830FB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2D-0F4D-9689-B3E431830FB6}"/>
              </c:ext>
            </c:extLst>
          </c:dPt>
          <c:dLbls>
            <c:dLbl>
              <c:idx val="1"/>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3-532D-0F4D-9689-B3E431830FB6}"/>
                </c:ext>
              </c:extLst>
            </c:dLbl>
            <c:dLbl>
              <c:idx val="2"/>
              <c:layout>
                <c:manualLayout>
                  <c:x val="0.10610327278493172"/>
                  <c:y val="-0.19913160375008085"/>
                </c:manualLayout>
              </c:layout>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32D-0F4D-9689-B3E431830FB6}"/>
                </c:ext>
              </c:extLst>
            </c:dLbl>
            <c:dLbl>
              <c:idx val="3"/>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Gill Sans MT" panose="020B0502020104020203" pitchFamily="34" charset="77"/>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7-532D-0F4D-9689-B3E431830FB6}"/>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17'!$A$3:$A$7</c:f>
              <c:strCache>
                <c:ptCount val="5"/>
                <c:pt idx="0">
                  <c:v>Micro</c:v>
                </c:pt>
                <c:pt idx="1">
                  <c:v>Small</c:v>
                </c:pt>
                <c:pt idx="2">
                  <c:v>Medium</c:v>
                </c:pt>
                <c:pt idx="3">
                  <c:v>Large</c:v>
                </c:pt>
                <c:pt idx="4">
                  <c:v>N/A </c:v>
                </c:pt>
              </c:strCache>
            </c:strRef>
          </c:cat>
          <c:val>
            <c:numRef>
              <c:f>'SLIDE 17'!$B$3:$B$7</c:f>
              <c:numCache>
                <c:formatCode>0.00%</c:formatCode>
                <c:ptCount val="5"/>
                <c:pt idx="0">
                  <c:v>2.8400000000000002E-2</c:v>
                </c:pt>
                <c:pt idx="1">
                  <c:v>0.34789999999999999</c:v>
                </c:pt>
                <c:pt idx="2">
                  <c:v>0.4526</c:v>
                </c:pt>
                <c:pt idx="3">
                  <c:v>0.17050000000000001</c:v>
                </c:pt>
                <c:pt idx="4">
                  <c:v>5.9999999999999995E-4</c:v>
                </c:pt>
              </c:numCache>
            </c:numRef>
          </c:val>
          <c:extLst>
            <c:ext xmlns:c16="http://schemas.microsoft.com/office/drawing/2014/chart" uri="{C3380CC4-5D6E-409C-BE32-E72D297353CC}">
              <c16:uniqueId val="{0000000A-532D-0F4D-9689-B3E431830FB6}"/>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66745998591236"/>
          <c:y val="0.33294795665546051"/>
          <c:w val="0.21651097585890403"/>
          <c:h val="0.462014687781279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Gill Sans MT" panose="020B0502020104020203" pitchFamily="34" charset="77"/>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7726022061386"/>
          <c:y val="0.28559006238750384"/>
          <c:w val="0.42062898360421536"/>
          <c:h val="0.707993229547277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2E-4947-AF23-4A50FFA5C3A1}"/>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242E-4947-AF23-4A50FFA5C3A1}"/>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242E-4947-AF23-4A50FFA5C3A1}"/>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242E-4947-AF23-4A50FFA5C3A1}"/>
              </c:ext>
            </c:extLst>
          </c:dPt>
          <c:dPt>
            <c:idx val="4"/>
            <c:bubble3D val="0"/>
            <c:spPr>
              <a:solidFill>
                <a:schemeClr val="tx2"/>
              </a:solidFill>
              <a:ln w="19050">
                <a:solidFill>
                  <a:schemeClr val="lt1"/>
                </a:solidFill>
              </a:ln>
              <a:effectLst/>
            </c:spPr>
            <c:extLst>
              <c:ext xmlns:c16="http://schemas.microsoft.com/office/drawing/2014/chart" uri="{C3380CC4-5D6E-409C-BE32-E72D297353CC}">
                <c16:uniqueId val="{00000009-242E-4947-AF23-4A50FFA5C3A1}"/>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242E-4947-AF23-4A50FFA5C3A1}"/>
              </c:ext>
            </c:extLst>
          </c:dPt>
          <c:dLbls>
            <c:dLbl>
              <c:idx val="0"/>
              <c:layout>
                <c:manualLayout>
                  <c:x val="8.0275475744501321E-2"/>
                  <c:y val="1.1600391503225893E-2"/>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989C338A-5A57-6142-BD9A-B0AEDD988DB1}" type="CATEGORYNAME">
                      <a:rPr lang="en-US" b="1" dirty="0"/>
                      <a:pPr>
                        <a:defRPr sz="900" b="1" i="0" u="none" strike="noStrike" kern="1200" baseline="0">
                          <a:solidFill>
                            <a:schemeClr val="tx1"/>
                          </a:solidFill>
                          <a:latin typeface="Gill Sans MT" panose="020B0502020104020203" pitchFamily="34" charset="77"/>
                          <a:ea typeface="+mn-ea"/>
                          <a:cs typeface="+mn-cs"/>
                        </a:defRPr>
                      </a:pPr>
                      <a:t>[CATEGORY NAME]</a:t>
                    </a:fld>
                    <a:r>
                      <a:rPr lang="en-US" b="1" baseline="0" dirty="0"/>
                      <a:t>
</a:t>
                    </a:r>
                    <a:fld id="{C541163D-EC54-6844-AC2E-D19A5D01F765}" type="VALUE">
                      <a:rPr lang="en-US" b="0" baseline="0" dirty="0"/>
                      <a:pPr>
                        <a:defRPr sz="900" b="1" i="0" u="none" strike="noStrike" kern="1200" baseline="0">
                          <a:solidFill>
                            <a:schemeClr val="tx1"/>
                          </a:solidFill>
                          <a:latin typeface="Gill Sans MT" panose="020B0502020104020203" pitchFamily="34" charset="77"/>
                          <a:ea typeface="+mn-ea"/>
                          <a:cs typeface="+mn-cs"/>
                        </a:defRPr>
                      </a:pPr>
                      <a:t>[VALUE]</a:t>
                    </a:fld>
                    <a:endParaRPr lang="en-US" b="1" baseline="0" dirty="0"/>
                  </a:p>
                </c:rich>
              </c:tx>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43152295440537"/>
                      <c:h val="0.19330272032598636"/>
                    </c:manualLayout>
                  </c15:layout>
                  <c15:dlblFieldTable/>
                  <c15:showDataLabelsRange val="0"/>
                </c:ext>
                <c:ext xmlns:c16="http://schemas.microsoft.com/office/drawing/2014/chart" uri="{C3380CC4-5D6E-409C-BE32-E72D297353CC}">
                  <c16:uniqueId val="{00000001-242E-4947-AF23-4A50FFA5C3A1}"/>
                </c:ext>
              </c:extLst>
            </c:dLbl>
            <c:dLbl>
              <c:idx val="1"/>
              <c:layout>
                <c:manualLayout>
                  <c:x val="0.3130785407776816"/>
                  <c:y val="1.2965104278792909E-2"/>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98259E21-3168-E04B-9E92-E7A3C1D4D3C1}" type="CATEGORYNAME">
                      <a:rPr lang="en-US" b="1" dirty="0"/>
                      <a:pPr>
                        <a:defRPr sz="900" b="1" i="0" u="none" strike="noStrike" kern="1200" baseline="0">
                          <a:solidFill>
                            <a:schemeClr val="tx1"/>
                          </a:solidFill>
                          <a:latin typeface="Gill Sans MT" panose="020B0502020104020203" pitchFamily="34" charset="77"/>
                          <a:ea typeface="+mn-ea"/>
                          <a:cs typeface="+mn-cs"/>
                        </a:defRPr>
                      </a:pPr>
                      <a:t>[CATEGORY NAME]</a:t>
                    </a:fld>
                    <a:r>
                      <a:rPr lang="en-US" b="1" baseline="0" dirty="0"/>
                      <a:t>
</a:t>
                    </a:r>
                    <a:fld id="{204DB770-A069-B948-93AC-75780F1E4166}" type="VALUE">
                      <a:rPr lang="en-US" b="0" baseline="0" dirty="0"/>
                      <a:pPr>
                        <a:defRPr sz="900" b="1" i="0" u="none" strike="noStrike" kern="1200" baseline="0">
                          <a:solidFill>
                            <a:schemeClr val="tx1"/>
                          </a:solidFill>
                          <a:latin typeface="Gill Sans MT" panose="020B0502020104020203" pitchFamily="34" charset="77"/>
                          <a:ea typeface="+mn-ea"/>
                          <a:cs typeface="+mn-cs"/>
                        </a:defRPr>
                      </a:pPr>
                      <a:t>[VALUE]</a:t>
                    </a:fld>
                    <a:endParaRPr lang="en-US" b="1" baseline="0" dirty="0"/>
                  </a:p>
                </c:rich>
              </c:tx>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131131119679657"/>
                      <c:h val="0.19341546615294813"/>
                    </c:manualLayout>
                  </c15:layout>
                  <c15:dlblFieldTable/>
                  <c15:showDataLabelsRange val="0"/>
                </c:ext>
                <c:ext xmlns:c16="http://schemas.microsoft.com/office/drawing/2014/chart" uri="{C3380CC4-5D6E-409C-BE32-E72D297353CC}">
                  <c16:uniqueId val="{00000003-242E-4947-AF23-4A50FFA5C3A1}"/>
                </c:ext>
              </c:extLst>
            </c:dLbl>
            <c:dLbl>
              <c:idx val="2"/>
              <c:layout>
                <c:manualLayout>
                  <c:x val="3.5234432570693058E-2"/>
                  <c:y val="-4.4578989770758587E-3"/>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0D8895F4-8041-8C42-B339-7E4EDD962134}" type="CATEGORYNAME">
                      <a:rPr lang="en-US" b="1"/>
                      <a:pPr>
                        <a:defRPr sz="900" b="1" i="0" u="none" strike="noStrike" kern="1200" baseline="0">
                          <a:solidFill>
                            <a:schemeClr val="tx1"/>
                          </a:solidFill>
                          <a:latin typeface="Gill Sans MT" panose="020B0502020104020203" pitchFamily="34" charset="77"/>
                          <a:ea typeface="+mn-ea"/>
                          <a:cs typeface="+mn-cs"/>
                        </a:defRPr>
                      </a:pPr>
                      <a:t>[CATEGORY NAME]</a:t>
                    </a:fld>
                    <a:r>
                      <a:rPr lang="en-US" b="1" baseline="0" dirty="0"/>
                      <a:t>
</a:t>
                    </a:r>
                    <a:fld id="{DC60F7F7-16F2-DD4A-BFDE-0DAA5CB8AF6E}" type="VALUE">
                      <a:rPr lang="en-US" b="0" baseline="0"/>
                      <a:pPr>
                        <a:defRPr sz="900" b="1" i="0" u="none" strike="noStrike" kern="1200" baseline="0">
                          <a:solidFill>
                            <a:schemeClr val="tx1"/>
                          </a:solidFill>
                          <a:latin typeface="Gill Sans MT" panose="020B0502020104020203" pitchFamily="34" charset="77"/>
                          <a:ea typeface="+mn-ea"/>
                          <a:cs typeface="+mn-cs"/>
                        </a:defRPr>
                      </a:pPr>
                      <a:t>[VALUE]</a:t>
                    </a:fld>
                    <a:endParaRPr lang="en-US" b="1" baseline="0" dirty="0"/>
                  </a:p>
                </c:rich>
              </c:tx>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242E-4947-AF23-4A50FFA5C3A1}"/>
                </c:ext>
              </c:extLst>
            </c:dLbl>
            <c:dLbl>
              <c:idx val="3"/>
              <c:layout>
                <c:manualLayout>
                  <c:x val="-7.3919008546254938E-2"/>
                  <c:y val="-3.4768327300247905E-2"/>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5779BC47-8478-4444-AE8A-C5FB44237F96}" type="CATEGORYNAME">
                      <a:rPr lang="en-US" b="1">
                        <a:solidFill>
                          <a:schemeClr val="tx1"/>
                        </a:solidFill>
                      </a:rPr>
                      <a:pPr>
                        <a:defRPr sz="900" b="1" i="0" u="none" strike="noStrike" kern="1200" baseline="0">
                          <a:solidFill>
                            <a:schemeClr val="tx1"/>
                          </a:solidFill>
                          <a:latin typeface="Gill Sans MT" panose="020B0502020104020203" pitchFamily="34" charset="77"/>
                          <a:ea typeface="+mn-ea"/>
                          <a:cs typeface="+mn-cs"/>
                        </a:defRPr>
                      </a:pPr>
                      <a:t>[CATEGORY NAME]</a:t>
                    </a:fld>
                    <a:r>
                      <a:rPr lang="en-US" b="1" baseline="0" dirty="0">
                        <a:solidFill>
                          <a:schemeClr val="tx1"/>
                        </a:solidFill>
                      </a:rPr>
                      <a:t>
</a:t>
                    </a:r>
                    <a:fld id="{9AC08F48-CF68-AD49-A874-46388F9F37CC}" type="VALUE">
                      <a:rPr lang="en-US" b="0" baseline="0">
                        <a:solidFill>
                          <a:schemeClr val="tx1"/>
                        </a:solidFill>
                      </a:rPr>
                      <a:pPr>
                        <a:defRPr sz="900" b="1" i="0" u="none" strike="noStrike" kern="1200" baseline="0">
                          <a:solidFill>
                            <a:schemeClr val="tx1"/>
                          </a:solidFill>
                          <a:latin typeface="Gill Sans MT" panose="020B0502020104020203" pitchFamily="34" charset="77"/>
                          <a:ea typeface="+mn-ea"/>
                          <a:cs typeface="+mn-cs"/>
                        </a:defRPr>
                      </a:pPr>
                      <a:t>[VALUE]</a:t>
                    </a:fld>
                    <a:endParaRPr lang="en-US" b="1" baseline="0" dirty="0">
                      <a:solidFill>
                        <a:schemeClr val="tx1"/>
                      </a:solidFill>
                    </a:endParaRPr>
                  </a:p>
                </c:rich>
              </c:tx>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42E-4947-AF23-4A50FFA5C3A1}"/>
                </c:ext>
              </c:extLst>
            </c:dLbl>
            <c:dLbl>
              <c:idx val="4"/>
              <c:layout>
                <c:manualLayout>
                  <c:x val="-0.14876382184927128"/>
                  <c:y val="0.12661711472775655"/>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fld id="{F6C62273-657C-2B44-8DE7-990E02AD6989}" type="CATEGORYNAME">
                      <a:rPr lang="en-US" b="1"/>
                      <a:pPr>
                        <a:defRPr sz="900" b="1" i="0" u="none" strike="noStrike" kern="1200" baseline="0">
                          <a:solidFill>
                            <a:schemeClr val="tx1"/>
                          </a:solidFill>
                          <a:latin typeface="Gill Sans MT" panose="020B0502020104020203" pitchFamily="34" charset="77"/>
                          <a:ea typeface="+mn-ea"/>
                          <a:cs typeface="+mn-cs"/>
                        </a:defRPr>
                      </a:pPr>
                      <a:t>[CATEGORY NAME]</a:t>
                    </a:fld>
                    <a:r>
                      <a:rPr lang="en-US" b="1" baseline="0" dirty="0"/>
                      <a:t>
</a:t>
                    </a:r>
                    <a:fld id="{D5A896EF-0FA4-2F40-A219-A1221C783C48}" type="VALUE">
                      <a:rPr lang="en-US" b="0" baseline="0"/>
                      <a:pPr>
                        <a:defRPr sz="900" b="1" i="0" u="none" strike="noStrike" kern="1200" baseline="0">
                          <a:solidFill>
                            <a:schemeClr val="tx1"/>
                          </a:solidFill>
                          <a:latin typeface="Gill Sans MT" panose="020B0502020104020203" pitchFamily="34" charset="77"/>
                          <a:ea typeface="+mn-ea"/>
                          <a:cs typeface="+mn-cs"/>
                        </a:defRPr>
                      </a:pPr>
                      <a:t>[VALUE]</a:t>
                    </a:fld>
                    <a:endParaRPr lang="en-US" b="1" baseline="0" dirty="0"/>
                  </a:p>
                </c:rich>
              </c:tx>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42E-4947-AF23-4A50FFA5C3A1}"/>
                </c:ext>
              </c:extLst>
            </c:dLbl>
            <c:dLbl>
              <c:idx val="5"/>
              <c:layout>
                <c:manualLayout>
                  <c:x val="-0.14569119919060441"/>
                  <c:y val="5.0516344815800369E-2"/>
                </c:manualLayout>
              </c:layout>
              <c:tx>
                <c:rich>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r>
                      <a:rPr lang="en-US" b="1" dirty="0"/>
                      <a:t>F4R</a:t>
                    </a:r>
                    <a:r>
                      <a:rPr lang="en-US" b="1" baseline="0" dirty="0"/>
                      <a:t>
</a:t>
                    </a:r>
                    <a:fld id="{FF68FFFE-4335-7043-A8BD-AB942B821011}" type="VALUE">
                      <a:rPr lang="en-US" b="0" baseline="0"/>
                      <a:pPr>
                        <a:defRPr sz="900" b="1" i="0" u="none" strike="noStrike" kern="1200" baseline="0">
                          <a:solidFill>
                            <a:schemeClr val="tx1"/>
                          </a:solidFill>
                          <a:latin typeface="Gill Sans MT" panose="020B0502020104020203" pitchFamily="34" charset="77"/>
                          <a:ea typeface="+mn-ea"/>
                          <a:cs typeface="+mn-cs"/>
                        </a:defRPr>
                      </a:pPr>
                      <a:t>[VALUE]</a:t>
                    </a:fld>
                    <a:endParaRPr lang="en-US" b="1" baseline="0" dirty="0"/>
                  </a:p>
                </c:rich>
              </c:tx>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42E-4947-AF23-4A50FFA5C3A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17'!$A$12:$A$17</c:f>
              <c:strCache>
                <c:ptCount val="6"/>
                <c:pt idx="0">
                  <c:v>EDF South Africa                                        </c:v>
                </c:pt>
                <c:pt idx="1">
                  <c:v>EDF Zambia                       </c:v>
                </c:pt>
                <c:pt idx="2">
                  <c:v>EOG                                     </c:v>
                </c:pt>
                <c:pt idx="3">
                  <c:v>MS4G                                  </c:v>
                </c:pt>
                <c:pt idx="4">
                  <c:v>Peru                                        </c:v>
                </c:pt>
                <c:pt idx="5">
                  <c:v>Sahel</c:v>
                </c:pt>
              </c:strCache>
            </c:strRef>
          </c:cat>
          <c:val>
            <c:numRef>
              <c:f>'SLIDE 17'!$B$12:$B$17</c:f>
              <c:numCache>
                <c:formatCode>0.00%</c:formatCode>
                <c:ptCount val="6"/>
                <c:pt idx="0">
                  <c:v>5.9999999999999995E-4</c:v>
                </c:pt>
                <c:pt idx="1">
                  <c:v>1.4800000000000001E-2</c:v>
                </c:pt>
                <c:pt idx="2">
                  <c:v>0.51839999999999997</c:v>
                </c:pt>
                <c:pt idx="3">
                  <c:v>0.23719999999999999</c:v>
                </c:pt>
                <c:pt idx="4">
                  <c:v>0.185</c:v>
                </c:pt>
                <c:pt idx="5">
                  <c:v>4.3900000000000002E-2</c:v>
                </c:pt>
              </c:numCache>
            </c:numRef>
          </c:val>
          <c:extLst>
            <c:ext xmlns:c16="http://schemas.microsoft.com/office/drawing/2014/chart" uri="{C3380CC4-5D6E-409C-BE32-E72D297353CC}">
              <c16:uniqueId val="{0000000C-242E-4947-AF23-4A50FFA5C3A1}"/>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26731744296987"/>
          <c:y val="0.24529502965720229"/>
          <c:w val="0.5360733835153213"/>
          <c:h val="0.7501221563732414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B1-DA42-9869-EB7C98E86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B1-DA42-9869-EB7C98E8683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EB1-DA42-9869-EB7C98E8683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EB1-DA42-9869-EB7C98E8683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EB1-DA42-9869-EB7C98E86837}"/>
              </c:ext>
            </c:extLst>
          </c:dPt>
          <c:dLbls>
            <c:dLbl>
              <c:idx val="0"/>
              <c:layout>
                <c:manualLayout>
                  <c:x val="-0.23470022969210039"/>
                  <c:y val="6.1659404380117423E-3"/>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EB1-DA42-9869-EB7C98E86837}"/>
                </c:ext>
              </c:extLst>
            </c:dLbl>
            <c:dLbl>
              <c:idx val="1"/>
              <c:layout>
                <c:manualLayout>
                  <c:x val="0.23273524200384152"/>
                  <c:y val="-7.5272480421013005E-2"/>
                </c:manualLayout>
              </c:layout>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EB1-DA42-9869-EB7C98E86837}"/>
                </c:ext>
              </c:extLst>
            </c:dLbl>
            <c:dLbl>
              <c:idx val="2"/>
              <c:layout>
                <c:manualLayout>
                  <c:x val="-9.383319685587585E-2"/>
                  <c:y val="0.2209696825745883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8297405058260949"/>
                      <c:h val="0.25279751933240974"/>
                    </c:manualLayout>
                  </c15:layout>
                </c:ext>
                <c:ext xmlns:c16="http://schemas.microsoft.com/office/drawing/2014/chart" uri="{C3380CC4-5D6E-409C-BE32-E72D297353CC}">
                  <c16:uniqueId val="{00000005-AEB1-DA42-9869-EB7C98E86837}"/>
                </c:ext>
              </c:extLst>
            </c:dLbl>
            <c:dLbl>
              <c:idx val="3"/>
              <c:layout>
                <c:manualLayout>
                  <c:x val="-3.1970608617535499E-2"/>
                  <c:y val="1.917263777754406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860101795280939"/>
                      <c:h val="0.26042832981164016"/>
                    </c:manualLayout>
                  </c15:layout>
                </c:ext>
                <c:ext xmlns:c16="http://schemas.microsoft.com/office/drawing/2014/chart" uri="{C3380CC4-5D6E-409C-BE32-E72D297353CC}">
                  <c16:uniqueId val="{00000007-AEB1-DA42-9869-EB7C98E86837}"/>
                </c:ext>
              </c:extLst>
            </c:dLbl>
            <c:dLbl>
              <c:idx val="4"/>
              <c:layout>
                <c:manualLayout>
                  <c:x val="0.26931839309751315"/>
                  <c:y val="2.556351703672541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483645541250896"/>
                      <c:h val="0.24640664007322841"/>
                    </c:manualLayout>
                  </c15:layout>
                </c:ext>
                <c:ext xmlns:c16="http://schemas.microsoft.com/office/drawing/2014/chart" uri="{C3380CC4-5D6E-409C-BE32-E72D297353CC}">
                  <c16:uniqueId val="{00000009-AEB1-DA42-9869-EB7C98E86837}"/>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Gill Sans MT" panose="020B0502020104020203" pitchFamily="34" charset="77"/>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18By Owner''s Sex (Cumulat'!$A$3:$A$7</c:f>
              <c:strCache>
                <c:ptCount val="5"/>
                <c:pt idx="0">
                  <c:v>Male Owned (49.27%)</c:v>
                </c:pt>
                <c:pt idx="1">
                  <c:v>Women Owned (40.72%)</c:v>
                </c:pt>
                <c:pt idx="2">
                  <c:v>Jointly Owned (5.74%)</c:v>
                </c:pt>
                <c:pt idx="3">
                  <c:v>NA/Schools (1.07%)</c:v>
                </c:pt>
                <c:pt idx="4">
                  <c:v>Unknown/Missing (3.20%)</c:v>
                </c:pt>
              </c:strCache>
            </c:strRef>
          </c:cat>
          <c:val>
            <c:numRef>
              <c:f>'SLIDE 18By Owner''s Sex (Cumulat'!$B$3:$B$7</c:f>
              <c:numCache>
                <c:formatCode>General</c:formatCode>
                <c:ptCount val="5"/>
                <c:pt idx="0">
                  <c:v>369</c:v>
                </c:pt>
                <c:pt idx="1">
                  <c:v>305</c:v>
                </c:pt>
                <c:pt idx="2">
                  <c:v>43</c:v>
                </c:pt>
                <c:pt idx="3">
                  <c:v>8</c:v>
                </c:pt>
                <c:pt idx="4">
                  <c:v>24</c:v>
                </c:pt>
              </c:numCache>
            </c:numRef>
          </c:val>
          <c:extLst>
            <c:ext xmlns:c16="http://schemas.microsoft.com/office/drawing/2014/chart" uri="{C3380CC4-5D6E-409C-BE32-E72D297353CC}">
              <c16:uniqueId val="{0000000A-AEB1-DA42-9869-EB7C98E86837}"/>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Gill Sans MT" panose="020B0502020104020203" pitchFamily="34"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1: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5" name="Google Shape;96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0388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109f72e8ae_0_2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109f72e8ae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g1109f72e8ae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1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17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1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069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109f72e8ae_0_2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109f72e8ae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g1109f72e8ae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1204924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1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494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1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15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1: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6" name="Google Shape;109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12: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p2: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10cafa5391a_27_2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g10cafa5391a_27_24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4: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1123" name="Google Shape;112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15: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1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7: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5" name="Google Shape;114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010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2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21: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A558B-E4E9-A94A-B9C1-029E46A76ABA}" type="slidenum">
              <a:rPr lang="en-US" smtClean="0"/>
              <a:t>4</a:t>
            </a:fld>
            <a:endParaRPr lang="en-US"/>
          </a:p>
        </p:txBody>
      </p:sp>
    </p:spTree>
    <p:extLst>
      <p:ext uri="{BB962C8B-B14F-4D97-AF65-F5344CB8AC3E}">
        <p14:creationId xmlns:p14="http://schemas.microsoft.com/office/powerpoint/2010/main" val="1059274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22: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00" name="Google Shape;120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2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10" name="Google Shape;121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24: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22" name="Google Shape;1222;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25: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33" name="Google Shape;123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2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44" name="Google Shape;124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27: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55" name="Google Shape;125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4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8" name="Google Shape;140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09115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5" name="Google Shape;1265;p2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2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7" name="Google Shape;128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3556171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2" name="Google Shape;1692;p6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18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4: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2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7" name="Google Shape;128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78476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2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7" name="Google Shape;128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31: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7" name="Google Shape;130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32: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7" name="Google Shape;131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p3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p3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557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34: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8" name="Google Shape;1348;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35: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6" name="Google Shape;135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7" name="Google Shape;135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3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5" name="Google Shape;13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37: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7" name="Google Shape;137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37: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7" name="Google Shape;137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2202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3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8" name="Google Shape;139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4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8" name="Google Shape;140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5" name="Google Shape;1415;p41: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7" name="Google Shape;1447;p4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0656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9" name="Google Shape;1459;p44: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687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9" name="Google Shape;1459;p44: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45: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0" name="Google Shape;149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7" name="Google Shape;1497;p4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4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8" name="Google Shape;152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9" name="Google Shape;152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7: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4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8" name="Google Shape;152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9" name="Google Shape;152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11655207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4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9" name="Google Shape;1539;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5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6" name="Google Shape;1546;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 Updates needed on this slide</a:t>
            </a:r>
            <a:endParaRPr/>
          </a:p>
        </p:txBody>
      </p:sp>
      <p:sp>
        <p:nvSpPr>
          <p:cNvPr id="1547" name="Google Shape;154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51: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ctr" fontAlgn="base"/>
            <a:r>
              <a:rPr lang="en-US" b="0" i="0">
                <a:solidFill>
                  <a:srgbClr val="201F1E"/>
                </a:solidFill>
                <a:effectLst/>
                <a:latin typeface="controlIcons"/>
              </a:rPr>
              <a:t></a:t>
            </a:r>
            <a:endParaRPr lang="en-US" b="0" i="0">
              <a:solidFill>
                <a:srgbClr val="201F1E"/>
              </a:solidFill>
              <a:effectLst/>
              <a:latin typeface="Segoe UI" panose="020B0502040204020203" pitchFamily="34" charset="0"/>
            </a:endParaRPr>
          </a:p>
          <a:p>
            <a:pPr marL="0" lvl="0" indent="0" algn="l" rtl="0">
              <a:spcBef>
                <a:spcPts val="0"/>
              </a:spcBef>
              <a:spcAft>
                <a:spcPts val="0"/>
              </a:spcAft>
              <a:buNone/>
            </a:pPr>
            <a:endParaRPr/>
          </a:p>
        </p:txBody>
      </p:sp>
      <p:sp>
        <p:nvSpPr>
          <p:cNvPr id="1569" name="Google Shape;1569;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52: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8" name="Google Shape;157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9" name="Google Shape;1579;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5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a:p>
            <a:pPr marL="0" lvl="0" indent="0" algn="l" rtl="0">
              <a:spcBef>
                <a:spcPts val="0"/>
              </a:spcBef>
              <a:spcAft>
                <a:spcPts val="0"/>
              </a:spcAft>
              <a:buNone/>
            </a:pPr>
            <a:endParaRPr/>
          </a:p>
        </p:txBody>
      </p:sp>
      <p:sp>
        <p:nvSpPr>
          <p:cNvPr id="1589" name="Google Shape;158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54: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4" name="Google Shape;160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1" name="Google Shape;1611;p55: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p5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9" name="Google Shape;162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0" name="Google Shape;163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57: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9" name="Google Shape;1639;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0" name="Google Shape;1640;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5" name="Google Shape;105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7" name="Google Shape;1647;p58: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59: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6" name="Google Shape;166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60: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5" name="Google Shape;16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6" name="Google Shape;167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3" name="Google Shape;1683;p61: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1107daa570e_7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3" name="Google Shape;1703;g1107daa570e_7_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2420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1107daa570e_7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3" name="Google Shape;1703;g1107daa570e_7_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109f72e8ae_14_2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6" name="Google Shape;1766;g1109f72e8ae_14_236: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3:notes"/>
          <p:cNvSpPr>
            <a:spLocks noGrp="1" noRot="1" noChangeAspect="1"/>
          </p:cNvSpPr>
          <p:nvPr>
            <p:ph type="sldImg" idx="2"/>
          </p:nvPr>
        </p:nvSpPr>
        <p:spPr>
          <a:xfrm>
            <a:off x="404813" y="685800"/>
            <a:ext cx="604837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415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E7E7E5"/>
        </a:solidFill>
        <a:effectLst/>
      </p:bgPr>
    </p:bg>
    <p:spTree>
      <p:nvGrpSpPr>
        <p:cNvPr id="1" name="Shape 16"/>
        <p:cNvGrpSpPr/>
        <p:nvPr/>
      </p:nvGrpSpPr>
      <p:grpSpPr>
        <a:xfrm>
          <a:off x="0" y="0"/>
          <a:ext cx="0" cy="0"/>
          <a:chOff x="0" y="0"/>
          <a:chExt cx="0" cy="0"/>
        </a:xfrm>
      </p:grpSpPr>
      <p:sp>
        <p:nvSpPr>
          <p:cNvPr id="17" name="Google Shape;17;p88"/>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88"/>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8"/>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u="none" strike="noStrike" cap="none">
                <a:solidFill>
                  <a:srgbClr val="6C6463"/>
                </a:solidFill>
                <a:latin typeface="Gill Sans"/>
                <a:ea typeface="Gill Sans"/>
                <a:cs typeface="Gill Sans"/>
                <a:sym typeface="Gill Sans"/>
              </a:defRPr>
            </a:lvl1pPr>
            <a:lvl2pPr marL="0" lvl="1" indent="0" algn="r">
              <a:spcBef>
                <a:spcPts val="0"/>
              </a:spcBef>
              <a:buNone/>
              <a:defRPr sz="600" b="0" i="0" u="none" strike="noStrike" cap="none">
                <a:solidFill>
                  <a:srgbClr val="6C6463"/>
                </a:solidFill>
                <a:latin typeface="Gill Sans"/>
                <a:ea typeface="Gill Sans"/>
                <a:cs typeface="Gill Sans"/>
                <a:sym typeface="Gill Sans"/>
              </a:defRPr>
            </a:lvl2pPr>
            <a:lvl3pPr marL="0" lvl="2" indent="0" algn="r">
              <a:spcBef>
                <a:spcPts val="0"/>
              </a:spcBef>
              <a:buNone/>
              <a:defRPr sz="600" b="0" i="0" u="none" strike="noStrike" cap="none">
                <a:solidFill>
                  <a:srgbClr val="6C6463"/>
                </a:solidFill>
                <a:latin typeface="Gill Sans"/>
                <a:ea typeface="Gill Sans"/>
                <a:cs typeface="Gill Sans"/>
                <a:sym typeface="Gill Sans"/>
              </a:defRPr>
            </a:lvl3pPr>
            <a:lvl4pPr marL="0" lvl="3" indent="0" algn="r">
              <a:spcBef>
                <a:spcPts val="0"/>
              </a:spcBef>
              <a:buNone/>
              <a:defRPr sz="600" b="0" i="0" u="none" strike="noStrike" cap="none">
                <a:solidFill>
                  <a:srgbClr val="6C6463"/>
                </a:solidFill>
                <a:latin typeface="Gill Sans"/>
                <a:ea typeface="Gill Sans"/>
                <a:cs typeface="Gill Sans"/>
                <a:sym typeface="Gill Sans"/>
              </a:defRPr>
            </a:lvl4pPr>
            <a:lvl5pPr marL="0" lvl="4" indent="0" algn="r">
              <a:spcBef>
                <a:spcPts val="0"/>
              </a:spcBef>
              <a:buNone/>
              <a:defRPr sz="600" b="0" i="0" u="none" strike="noStrike" cap="none">
                <a:solidFill>
                  <a:srgbClr val="6C6463"/>
                </a:solidFill>
                <a:latin typeface="Gill Sans"/>
                <a:ea typeface="Gill Sans"/>
                <a:cs typeface="Gill Sans"/>
                <a:sym typeface="Gill Sans"/>
              </a:defRPr>
            </a:lvl5pPr>
            <a:lvl6pPr marL="0" lvl="5" indent="0" algn="r">
              <a:spcBef>
                <a:spcPts val="0"/>
              </a:spcBef>
              <a:buNone/>
              <a:defRPr sz="600" b="0" i="0" u="none" strike="noStrike" cap="none">
                <a:solidFill>
                  <a:srgbClr val="6C6463"/>
                </a:solidFill>
                <a:latin typeface="Gill Sans"/>
                <a:ea typeface="Gill Sans"/>
                <a:cs typeface="Gill Sans"/>
                <a:sym typeface="Gill Sans"/>
              </a:defRPr>
            </a:lvl6pPr>
            <a:lvl7pPr marL="0" lvl="6" indent="0" algn="r">
              <a:spcBef>
                <a:spcPts val="0"/>
              </a:spcBef>
              <a:buNone/>
              <a:defRPr sz="600" b="0" i="0" u="none" strike="noStrike" cap="none">
                <a:solidFill>
                  <a:srgbClr val="6C6463"/>
                </a:solidFill>
                <a:latin typeface="Gill Sans"/>
                <a:ea typeface="Gill Sans"/>
                <a:cs typeface="Gill Sans"/>
                <a:sym typeface="Gill Sans"/>
              </a:defRPr>
            </a:lvl7pPr>
            <a:lvl8pPr marL="0" lvl="7" indent="0" algn="r">
              <a:spcBef>
                <a:spcPts val="0"/>
              </a:spcBef>
              <a:buNone/>
              <a:defRPr sz="600" b="0" i="0" u="none" strike="noStrike" cap="none">
                <a:solidFill>
                  <a:srgbClr val="6C6463"/>
                </a:solidFill>
                <a:latin typeface="Gill Sans"/>
                <a:ea typeface="Gill Sans"/>
                <a:cs typeface="Gill Sans"/>
                <a:sym typeface="Gill Sans"/>
              </a:defRPr>
            </a:lvl8pPr>
            <a:lvl9pPr marL="0" lvl="8" indent="0" algn="r">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88"/>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8"/>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rgbClr val="E7E7E5"/>
        </a:solidFill>
        <a:effectLst/>
      </p:bgPr>
    </p:bg>
    <p:spTree>
      <p:nvGrpSpPr>
        <p:cNvPr id="1" name="Shape 84"/>
        <p:cNvGrpSpPr/>
        <p:nvPr/>
      </p:nvGrpSpPr>
      <p:grpSpPr>
        <a:xfrm>
          <a:off x="0" y="0"/>
          <a:ext cx="0" cy="0"/>
          <a:chOff x="0" y="0"/>
          <a:chExt cx="0" cy="0"/>
        </a:xfrm>
      </p:grpSpPr>
      <p:sp>
        <p:nvSpPr>
          <p:cNvPr id="85" name="Google Shape;85;p99"/>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6" name="Google Shape;86;p99"/>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7" name="Google Shape;87;p99"/>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9"/>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99"/>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99"/>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ver - Full Photo">
  <p:cSld name="Cover - Full Photo">
    <p:bg>
      <p:bgPr>
        <a:solidFill>
          <a:schemeClr val="dk1"/>
        </a:solidFill>
        <a:effectLst/>
      </p:bgPr>
    </p:bg>
    <p:spTree>
      <p:nvGrpSpPr>
        <p:cNvPr id="1" name="Shape 755"/>
        <p:cNvGrpSpPr/>
        <p:nvPr/>
      </p:nvGrpSpPr>
      <p:grpSpPr>
        <a:xfrm>
          <a:off x="0" y="0"/>
          <a:ext cx="0" cy="0"/>
          <a:chOff x="0" y="0"/>
          <a:chExt cx="0" cy="0"/>
        </a:xfrm>
      </p:grpSpPr>
      <p:pic>
        <p:nvPicPr>
          <p:cNvPr id="756" name="Google Shape;756;g1109f72e8ae_14_31"/>
          <p:cNvPicPr preferRelativeResize="0"/>
          <p:nvPr/>
        </p:nvPicPr>
        <p:blipFill rotWithShape="1">
          <a:blip r:embed="rId2">
            <a:alphaModFix/>
          </a:blip>
          <a:srcRect/>
          <a:stretch/>
        </p:blipFill>
        <p:spPr>
          <a:xfrm>
            <a:off x="152400" y="153988"/>
            <a:ext cx="8839199" cy="4876800"/>
          </a:xfrm>
          <a:prstGeom prst="rect">
            <a:avLst/>
          </a:prstGeom>
          <a:noFill/>
          <a:ln>
            <a:noFill/>
          </a:ln>
        </p:spPr>
      </p:pic>
      <p:sp>
        <p:nvSpPr>
          <p:cNvPr id="757" name="Google Shape;757;g1109f72e8ae_14_31"/>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g1109f72e8ae_14_31"/>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9" name="Google Shape;759;g1109f72e8ae_14_31"/>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60" name="Google Shape;760;g1109f72e8ae_14_31"/>
          <p:cNvSpPr txBox="1">
            <a:spLocks noGrp="1"/>
          </p:cNvSpPr>
          <p:nvPr>
            <p:ph type="ctrTitle"/>
          </p:nvPr>
        </p:nvSpPr>
        <p:spPr>
          <a:xfrm>
            <a:off x="685800" y="1601787"/>
            <a:ext cx="3886200" cy="1209781"/>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Gill Sans"/>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g1109f72e8ae_14_31"/>
          <p:cNvSpPr txBox="1">
            <a:spLocks noGrp="1"/>
          </p:cNvSpPr>
          <p:nvPr>
            <p:ph type="subTitle" idx="1"/>
          </p:nvPr>
        </p:nvSpPr>
        <p:spPr>
          <a:xfrm>
            <a:off x="685800" y="3135206"/>
            <a:ext cx="3429000"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762" name="Google Shape;762;g1109f72e8ae_14_31"/>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763" name="Google Shape;763;g1109f72e8ae_14_31"/>
          <p:cNvSpPr txBox="1">
            <a:spLocks noGrp="1"/>
          </p:cNvSpPr>
          <p:nvPr>
            <p:ph type="body" idx="2"/>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chemeClr val="lt1"/>
              </a:buClr>
              <a:buSzPts val="600"/>
              <a:buNone/>
              <a:defRPr sz="600">
                <a:solidFill>
                  <a:schemeClr val="lt1"/>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64" name="Google Shape;764;g1109f72e8ae_14_31"/>
          <p:cNvPicPr preferRelativeResize="0"/>
          <p:nvPr/>
        </p:nvPicPr>
        <p:blipFill rotWithShape="1">
          <a:blip r:embed="rId3">
            <a:alphaModFix/>
          </a:blip>
          <a:srcRect/>
          <a:stretch/>
        </p:blipFill>
        <p:spPr>
          <a:xfrm>
            <a:off x="684768"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765"/>
        <p:cNvGrpSpPr/>
        <p:nvPr/>
      </p:nvGrpSpPr>
      <p:grpSpPr>
        <a:xfrm>
          <a:off x="0" y="0"/>
          <a:ext cx="0" cy="0"/>
          <a:chOff x="0" y="0"/>
          <a:chExt cx="0" cy="0"/>
        </a:xfrm>
      </p:grpSpPr>
      <p:sp>
        <p:nvSpPr>
          <p:cNvPr id="766" name="Google Shape;766;g1109f72e8ae_14_41"/>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7" name="Google Shape;767;g1109f72e8ae_14_41"/>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g1109f72e8ae_14_41"/>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69" name="Google Shape;769;g1109f72e8ae_14_41"/>
          <p:cNvSpPr txBox="1">
            <a:spLocks noGrp="1"/>
          </p:cNvSpPr>
          <p:nvPr>
            <p:ph type="ctrTitle"/>
          </p:nvPr>
        </p:nvSpPr>
        <p:spPr>
          <a:xfrm>
            <a:off x="685800" y="1601787"/>
            <a:ext cx="3886200" cy="1209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Gill Sans"/>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0" name="Google Shape;770;g1109f72e8ae_14_41"/>
          <p:cNvSpPr txBox="1">
            <a:spLocks noGrp="1"/>
          </p:cNvSpPr>
          <p:nvPr>
            <p:ph type="subTitle" idx="1"/>
          </p:nvPr>
        </p:nvSpPr>
        <p:spPr>
          <a:xfrm>
            <a:off x="685800" y="3135206"/>
            <a:ext cx="3429000" cy="120978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771" name="Google Shape;771;g1109f72e8ae_14_41"/>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p:spPr>
      </p:cxnSp>
      <p:pic>
        <p:nvPicPr>
          <p:cNvPr id="772" name="Google Shape;772;g1109f72e8ae_14_41"/>
          <p:cNvPicPr preferRelativeResize="0"/>
          <p:nvPr/>
        </p:nvPicPr>
        <p:blipFill rotWithShape="1">
          <a:blip r:embed="rId2">
            <a:alphaModFix/>
          </a:blip>
          <a:srcRect/>
          <a:stretch/>
        </p:blipFill>
        <p:spPr>
          <a:xfrm>
            <a:off x="684768"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ivider - Full Red">
  <p:cSld name="Divider - Full Red">
    <p:bg>
      <p:bgPr>
        <a:solidFill>
          <a:srgbClr val="BA0C2F"/>
        </a:solidFill>
        <a:effectLst/>
      </p:bgPr>
    </p:bg>
    <p:spTree>
      <p:nvGrpSpPr>
        <p:cNvPr id="1" name="Shape 773"/>
        <p:cNvGrpSpPr/>
        <p:nvPr/>
      </p:nvGrpSpPr>
      <p:grpSpPr>
        <a:xfrm>
          <a:off x="0" y="0"/>
          <a:ext cx="0" cy="0"/>
          <a:chOff x="0" y="0"/>
          <a:chExt cx="0" cy="0"/>
        </a:xfrm>
      </p:grpSpPr>
      <p:sp>
        <p:nvSpPr>
          <p:cNvPr id="774" name="Google Shape;774;g1109f72e8ae_14_49"/>
          <p:cNvSpPr txBox="1">
            <a:spLocks noGrp="1"/>
          </p:cNvSpPr>
          <p:nvPr>
            <p:ph type="title"/>
          </p:nvPr>
        </p:nvSpPr>
        <p:spPr>
          <a:xfrm>
            <a:off x="1143000" y="534987"/>
            <a:ext cx="5486400" cy="461665"/>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Clr>
                <a:srgbClr val="FFFFFF"/>
              </a:buClr>
              <a:buSzPts val="2400"/>
              <a:buFont typeface="Gill Sans"/>
              <a:buNone/>
              <a:defRPr sz="2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5" name="Google Shape;775;g1109f72e8ae_14_49"/>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g1109f72e8ae_14_49"/>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7" name="Google Shape;777;g1109f72e8ae_14_49"/>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778" name="Google Shape;778;g1109f72e8ae_14_49"/>
          <p:cNvPicPr preferRelativeResize="0"/>
          <p:nvPr/>
        </p:nvPicPr>
        <p:blipFill rotWithShape="1">
          <a:blip r:embed="rId2">
            <a:alphaModFix/>
          </a:blip>
          <a:srcRect/>
          <a:stretch/>
        </p:blipFill>
        <p:spPr>
          <a:xfrm>
            <a:off x="684768" y="4344987"/>
            <a:ext cx="1369673" cy="410902"/>
          </a:xfrm>
          <a:prstGeom prst="rect">
            <a:avLst/>
          </a:prstGeom>
          <a:noFill/>
          <a:ln>
            <a:noFill/>
          </a:ln>
        </p:spPr>
      </p:pic>
      <p:cxnSp>
        <p:nvCxnSpPr>
          <p:cNvPr id="779" name="Google Shape;779;g1109f72e8ae_14_49"/>
          <p:cNvCxnSpPr/>
          <p:nvPr/>
        </p:nvCxnSpPr>
        <p:spPr>
          <a:xfrm>
            <a:off x="746760" y="687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rgbClr val="E7E7E5"/>
        </a:solidFill>
        <a:effectLst/>
      </p:bgPr>
    </p:bg>
    <p:spTree>
      <p:nvGrpSpPr>
        <p:cNvPr id="1" name="Shape 780"/>
        <p:cNvGrpSpPr/>
        <p:nvPr/>
      </p:nvGrpSpPr>
      <p:grpSpPr>
        <a:xfrm>
          <a:off x="0" y="0"/>
          <a:ext cx="0" cy="0"/>
          <a:chOff x="0" y="0"/>
          <a:chExt cx="0" cy="0"/>
        </a:xfrm>
      </p:grpSpPr>
      <p:sp>
        <p:nvSpPr>
          <p:cNvPr id="781" name="Google Shape;781;g1109f72e8ae_14_56"/>
          <p:cNvSpPr txBox="1">
            <a:spLocks noGrp="1"/>
          </p:cNvSpPr>
          <p:nvPr>
            <p:ph type="body" idx="1"/>
          </p:nvPr>
        </p:nvSpPr>
        <p:spPr>
          <a:xfrm>
            <a:off x="686104" y="1296987"/>
            <a:ext cx="7772400"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2" name="Google Shape;782;g1109f72e8ae_14_56"/>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g1109f72e8ae_14_56"/>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4" name="Google Shape;784;g1109f72e8ae_14_56"/>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85" name="Google Shape;785;g1109f72e8ae_14_56"/>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rgbClr val="E7E7E5"/>
        </a:solidFill>
        <a:effectLst/>
      </p:bgPr>
    </p:bg>
    <p:spTree>
      <p:nvGrpSpPr>
        <p:cNvPr id="1" name="Shape 786"/>
        <p:cNvGrpSpPr/>
        <p:nvPr/>
      </p:nvGrpSpPr>
      <p:grpSpPr>
        <a:xfrm>
          <a:off x="0" y="0"/>
          <a:ext cx="0" cy="0"/>
          <a:chOff x="0" y="0"/>
          <a:chExt cx="0" cy="0"/>
        </a:xfrm>
      </p:grpSpPr>
      <p:sp>
        <p:nvSpPr>
          <p:cNvPr id="787" name="Google Shape;787;g1109f72e8ae_14_62"/>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8" name="Google Shape;788;g1109f72e8ae_14_62"/>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9" name="Google Shape;789;g1109f72e8ae_14_62"/>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0" name="Google Shape;790;g1109f72e8ae_14_62"/>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g1109f72e8ae_14_62"/>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92" name="Google Shape;792;g1109f72e8ae_14_62"/>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rgbClr val="E7E7E5"/>
        </a:solidFill>
        <a:effectLst/>
      </p:bgPr>
    </p:bg>
    <p:spTree>
      <p:nvGrpSpPr>
        <p:cNvPr id="1" name="Shape 793"/>
        <p:cNvGrpSpPr/>
        <p:nvPr/>
      </p:nvGrpSpPr>
      <p:grpSpPr>
        <a:xfrm>
          <a:off x="0" y="0"/>
          <a:ext cx="0" cy="0"/>
          <a:chOff x="0" y="0"/>
          <a:chExt cx="0" cy="0"/>
        </a:xfrm>
      </p:grpSpPr>
      <p:sp>
        <p:nvSpPr>
          <p:cNvPr id="794" name="Google Shape;794;g1109f72e8ae_14_69"/>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95" name="Google Shape;795;g1109f72e8ae_14_69"/>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96" name="Google Shape;796;g1109f72e8ae_14_69"/>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g1109f72e8ae_14_69"/>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8" name="Google Shape;798;g1109f72e8ae_14_69"/>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99" name="Google Shape;799;g1109f72e8ae_14_69"/>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00" name="Google Shape;800;g1109f72e8ae_14_69"/>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801"/>
        <p:cNvGrpSpPr/>
        <p:nvPr/>
      </p:nvGrpSpPr>
      <p:grpSpPr>
        <a:xfrm>
          <a:off x="0" y="0"/>
          <a:ext cx="0" cy="0"/>
          <a:chOff x="0" y="0"/>
          <a:chExt cx="0" cy="0"/>
        </a:xfrm>
      </p:grpSpPr>
      <p:sp>
        <p:nvSpPr>
          <p:cNvPr id="802" name="Google Shape;802;g1109f72e8ae_14_77"/>
          <p:cNvSpPr>
            <a:spLocks noGrp="1"/>
          </p:cNvSpPr>
          <p:nvPr>
            <p:ph type="pic" idx="2"/>
          </p:nvPr>
        </p:nvSpPr>
        <p:spPr>
          <a:xfrm>
            <a:off x="152400" y="2592387"/>
            <a:ext cx="8839200" cy="2440594"/>
          </a:xfrm>
          <a:prstGeom prst="rect">
            <a:avLst/>
          </a:prstGeom>
          <a:solidFill>
            <a:schemeClr val="lt1"/>
          </a:solidFill>
          <a:ln>
            <a:noFill/>
          </a:ln>
        </p:spPr>
      </p:sp>
      <p:sp>
        <p:nvSpPr>
          <p:cNvPr id="803" name="Google Shape;803;g1109f72e8ae_14_77"/>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4" name="Google Shape;804;g1109f72e8ae_14_77"/>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5" name="Google Shape;805;g1109f72e8ae_14_77"/>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g1109f72e8ae_14_77"/>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07" name="Google Shape;807;g1109f72e8ae_14_77"/>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8" name="Google Shape;808;g1109f72e8ae_14_77"/>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809"/>
        <p:cNvGrpSpPr/>
        <p:nvPr/>
      </p:nvGrpSpPr>
      <p:grpSpPr>
        <a:xfrm>
          <a:off x="0" y="0"/>
          <a:ext cx="0" cy="0"/>
          <a:chOff x="0" y="0"/>
          <a:chExt cx="0" cy="0"/>
        </a:xfrm>
      </p:grpSpPr>
      <p:sp>
        <p:nvSpPr>
          <p:cNvPr id="810" name="Google Shape;810;g1109f72e8ae_14_85"/>
          <p:cNvSpPr>
            <a:spLocks noGrp="1"/>
          </p:cNvSpPr>
          <p:nvPr>
            <p:ph type="pic" idx="2"/>
          </p:nvPr>
        </p:nvSpPr>
        <p:spPr>
          <a:xfrm>
            <a:off x="152400" y="153987"/>
            <a:ext cx="4419600" cy="4876799"/>
          </a:xfrm>
          <a:prstGeom prst="rect">
            <a:avLst/>
          </a:prstGeom>
          <a:solidFill>
            <a:schemeClr val="lt1"/>
          </a:solidFill>
          <a:ln>
            <a:noFill/>
          </a:ln>
        </p:spPr>
      </p:sp>
      <p:sp>
        <p:nvSpPr>
          <p:cNvPr id="811" name="Google Shape;811;g1109f72e8ae_14_85"/>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chemeClr val="lt1"/>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2" name="Google Shape;812;g1109f72e8ae_14_85"/>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13" name="Google Shape;813;g1109f72e8ae_14_85"/>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4" name="Google Shape;814;g1109f72e8ae_14_85"/>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815"/>
        <p:cNvGrpSpPr/>
        <p:nvPr/>
      </p:nvGrpSpPr>
      <p:grpSpPr>
        <a:xfrm>
          <a:off x="0" y="0"/>
          <a:ext cx="0" cy="0"/>
          <a:chOff x="0" y="0"/>
          <a:chExt cx="0" cy="0"/>
        </a:xfrm>
      </p:grpSpPr>
      <p:sp>
        <p:nvSpPr>
          <p:cNvPr id="816" name="Google Shape;816;g1109f72e8ae_14_91"/>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7" name="Google Shape;817;g1109f72e8ae_14_91"/>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8" name="Google Shape;818;g1109f72e8ae_14_91"/>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19" name="Google Shape;819;g1109f72e8ae_14_91"/>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0" name="Google Shape;820;g1109f72e8ae_14_91"/>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821"/>
        <p:cNvGrpSpPr/>
        <p:nvPr/>
      </p:nvGrpSpPr>
      <p:grpSpPr>
        <a:xfrm>
          <a:off x="0" y="0"/>
          <a:ext cx="0" cy="0"/>
          <a:chOff x="0" y="0"/>
          <a:chExt cx="0" cy="0"/>
        </a:xfrm>
      </p:grpSpPr>
      <p:sp>
        <p:nvSpPr>
          <p:cNvPr id="822" name="Google Shape;822;g1109f72e8ae_14_97"/>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23" name="Google Shape;823;g1109f72e8ae_14_97"/>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24" name="Google Shape;824;g1109f72e8ae_14_97"/>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5" name="Google Shape;825;g1109f72e8ae_14_97"/>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g1109f72e8ae_14_97"/>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27" name="Google Shape;827;g1109f72e8ae_14_97"/>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rgbClr val="E7E7E5"/>
        </a:solidFill>
        <a:effectLst/>
      </p:bgPr>
    </p:bg>
    <p:spTree>
      <p:nvGrpSpPr>
        <p:cNvPr id="1" name="Shape 91"/>
        <p:cNvGrpSpPr/>
        <p:nvPr/>
      </p:nvGrpSpPr>
      <p:grpSpPr>
        <a:xfrm>
          <a:off x="0" y="0"/>
          <a:ext cx="0" cy="0"/>
          <a:chOff x="0" y="0"/>
          <a:chExt cx="0" cy="0"/>
        </a:xfrm>
      </p:grpSpPr>
      <p:sp>
        <p:nvSpPr>
          <p:cNvPr id="92" name="Google Shape;92;p100"/>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3" name="Google Shape;93;p100"/>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4" name="Google Shape;94;p100"/>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0"/>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00"/>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00"/>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8" name="Google Shape;98;p100"/>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828"/>
        <p:cNvGrpSpPr/>
        <p:nvPr/>
      </p:nvGrpSpPr>
      <p:grpSpPr>
        <a:xfrm>
          <a:off x="0" y="0"/>
          <a:ext cx="0" cy="0"/>
          <a:chOff x="0" y="0"/>
          <a:chExt cx="0" cy="0"/>
        </a:xfrm>
      </p:grpSpPr>
      <p:sp>
        <p:nvSpPr>
          <p:cNvPr id="829" name="Google Shape;829;g1109f72e8ae_14_104"/>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30" name="Google Shape;830;g1109f72e8ae_14_104"/>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31" name="Google Shape;831;g1109f72e8ae_14_104"/>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2" name="Google Shape;832;g1109f72e8ae_14_104"/>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3" name="Google Shape;833;g1109f72e8ae_14_104"/>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34" name="Google Shape;834;g1109f72e8ae_14_104"/>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35" name="Google Shape;835;g1109f72e8ae_14_104"/>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836"/>
        <p:cNvGrpSpPr/>
        <p:nvPr/>
      </p:nvGrpSpPr>
      <p:grpSpPr>
        <a:xfrm>
          <a:off x="0" y="0"/>
          <a:ext cx="0" cy="0"/>
          <a:chOff x="0" y="0"/>
          <a:chExt cx="0" cy="0"/>
        </a:xfrm>
      </p:grpSpPr>
      <p:sp>
        <p:nvSpPr>
          <p:cNvPr id="837" name="Google Shape;837;g1109f72e8ae_14_112"/>
          <p:cNvSpPr>
            <a:spLocks noGrp="1"/>
          </p:cNvSpPr>
          <p:nvPr>
            <p:ph type="pic" idx="2"/>
          </p:nvPr>
        </p:nvSpPr>
        <p:spPr>
          <a:xfrm>
            <a:off x="152400" y="2592387"/>
            <a:ext cx="8839200" cy="2440594"/>
          </a:xfrm>
          <a:prstGeom prst="rect">
            <a:avLst/>
          </a:prstGeom>
          <a:solidFill>
            <a:srgbClr val="E7E7E5"/>
          </a:solidFill>
          <a:ln>
            <a:noFill/>
          </a:ln>
        </p:spPr>
      </p:sp>
      <p:sp>
        <p:nvSpPr>
          <p:cNvPr id="838" name="Google Shape;838;g1109f72e8ae_14_112"/>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9" name="Google Shape;839;g1109f72e8ae_14_112"/>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g1109f72e8ae_14_112"/>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1" name="Google Shape;841;g1109f72e8ae_14_112"/>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42" name="Google Shape;842;g1109f72e8ae_14_112"/>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3" name="Google Shape;843;g1109f72e8ae_14_112"/>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844"/>
        <p:cNvGrpSpPr/>
        <p:nvPr/>
      </p:nvGrpSpPr>
      <p:grpSpPr>
        <a:xfrm>
          <a:off x="0" y="0"/>
          <a:ext cx="0" cy="0"/>
          <a:chOff x="0" y="0"/>
          <a:chExt cx="0" cy="0"/>
        </a:xfrm>
      </p:grpSpPr>
      <p:sp>
        <p:nvSpPr>
          <p:cNvPr id="845" name="Google Shape;845;g1109f72e8ae_14_120"/>
          <p:cNvSpPr>
            <a:spLocks noGrp="1"/>
          </p:cNvSpPr>
          <p:nvPr>
            <p:ph type="pic" idx="2"/>
          </p:nvPr>
        </p:nvSpPr>
        <p:spPr>
          <a:xfrm>
            <a:off x="4572000" y="153988"/>
            <a:ext cx="4419600" cy="4876800"/>
          </a:xfrm>
          <a:prstGeom prst="rect">
            <a:avLst/>
          </a:prstGeom>
          <a:solidFill>
            <a:srgbClr val="E7E7E5"/>
          </a:solidFill>
          <a:ln>
            <a:noFill/>
          </a:ln>
        </p:spPr>
      </p:sp>
      <p:sp>
        <p:nvSpPr>
          <p:cNvPr id="846" name="Google Shape;846;g1109f72e8ae_14_120"/>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7" name="Google Shape;847;g1109f72e8ae_14_120"/>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48" name="Google Shape;848;g1109f72e8ae_14_120"/>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9" name="Google Shape;849;g1109f72e8ae_14_120"/>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0" name="Google Shape;850;g1109f72e8ae_14_120"/>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Red/Gray Title Only">
  <p:cSld name="1_Red/Gray Title Only">
    <p:bg>
      <p:bgPr>
        <a:solidFill>
          <a:schemeClr val="lt1"/>
        </a:solidFill>
        <a:effectLst/>
      </p:bgPr>
    </p:bg>
    <p:spTree>
      <p:nvGrpSpPr>
        <p:cNvPr id="1" name="Shape 851"/>
        <p:cNvGrpSpPr/>
        <p:nvPr/>
      </p:nvGrpSpPr>
      <p:grpSpPr>
        <a:xfrm>
          <a:off x="0" y="0"/>
          <a:ext cx="0" cy="0"/>
          <a:chOff x="0" y="0"/>
          <a:chExt cx="0" cy="0"/>
        </a:xfrm>
      </p:grpSpPr>
      <p:sp>
        <p:nvSpPr>
          <p:cNvPr id="852" name="Google Shape;852;g1109f72e8ae_14_127"/>
          <p:cNvSpPr>
            <a:spLocks noGrp="1"/>
          </p:cNvSpPr>
          <p:nvPr>
            <p:ph type="pic" idx="2"/>
          </p:nvPr>
        </p:nvSpPr>
        <p:spPr>
          <a:xfrm>
            <a:off x="152400" y="153987"/>
            <a:ext cx="4419600" cy="4876799"/>
          </a:xfrm>
          <a:prstGeom prst="rect">
            <a:avLst/>
          </a:prstGeom>
          <a:solidFill>
            <a:srgbClr val="E7E7E5"/>
          </a:solidFill>
          <a:ln>
            <a:noFill/>
          </a:ln>
        </p:spPr>
      </p:sp>
      <p:sp>
        <p:nvSpPr>
          <p:cNvPr id="853" name="Google Shape;853;g1109f72e8ae_14_127"/>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chemeClr val="lt1"/>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4" name="Google Shape;854;g1109f72e8ae_14_127"/>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55" name="Google Shape;855;g1109f72e8ae_14_127"/>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6" name="Google Shape;856;g1109f72e8ae_14_127"/>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857"/>
        <p:cNvGrpSpPr/>
        <p:nvPr/>
      </p:nvGrpSpPr>
      <p:grpSpPr>
        <a:xfrm>
          <a:off x="0" y="0"/>
          <a:ext cx="0" cy="0"/>
          <a:chOff x="0" y="0"/>
          <a:chExt cx="0" cy="0"/>
        </a:xfrm>
      </p:grpSpPr>
      <p:pic>
        <p:nvPicPr>
          <p:cNvPr id="858" name="Google Shape;858;g1109f72e8ae_14_133"/>
          <p:cNvPicPr preferRelativeResize="0"/>
          <p:nvPr/>
        </p:nvPicPr>
        <p:blipFill rotWithShape="1">
          <a:blip r:embed="rId2">
            <a:alphaModFix/>
          </a:blip>
          <a:srcRect/>
          <a:stretch/>
        </p:blipFill>
        <p:spPr>
          <a:xfrm>
            <a:off x="152400" y="153987"/>
            <a:ext cx="8839201" cy="4876800"/>
          </a:xfrm>
          <a:prstGeom prst="rect">
            <a:avLst/>
          </a:prstGeom>
          <a:noFill/>
          <a:ln>
            <a:noFill/>
          </a:ln>
        </p:spPr>
      </p:pic>
      <p:sp>
        <p:nvSpPr>
          <p:cNvPr id="859" name="Google Shape;859;g1109f72e8ae_14_133"/>
          <p:cNvSpPr txBox="1">
            <a:spLocks noGrp="1"/>
          </p:cNvSpPr>
          <p:nvPr>
            <p:ph type="body" idx="1"/>
          </p:nvPr>
        </p:nvSpPr>
        <p:spPr>
          <a:xfrm rot="-5400000">
            <a:off x="78623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0" name="Google Shape;860;g1109f72e8ae_14_133"/>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1" name="Google Shape;861;g1109f72e8ae_14_133"/>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862" name="Google Shape;862;g1109f72e8ae_14_133"/>
          <p:cNvPicPr preferRelativeResize="0"/>
          <p:nvPr/>
        </p:nvPicPr>
        <p:blipFill rotWithShape="1">
          <a:blip r:embed="rId3">
            <a:alphaModFix/>
          </a:blip>
          <a:srcRect/>
          <a:stretch/>
        </p:blipFill>
        <p:spPr>
          <a:xfrm>
            <a:off x="684768" y="4344987"/>
            <a:ext cx="1369673" cy="410902"/>
          </a:xfrm>
          <a:prstGeom prst="rect">
            <a:avLst/>
          </a:prstGeom>
          <a:noFill/>
          <a:ln>
            <a:noFill/>
          </a:ln>
        </p:spPr>
      </p:pic>
      <p:sp>
        <p:nvSpPr>
          <p:cNvPr id="863" name="Google Shape;863;g1109f72e8ae_14_133"/>
          <p:cNvSpPr txBox="1">
            <a:spLocks noGrp="1"/>
          </p:cNvSpPr>
          <p:nvPr>
            <p:ph type="subTitle" idx="2"/>
          </p:nvPr>
        </p:nvSpPr>
        <p:spPr>
          <a:xfrm>
            <a:off x="685800" y="3135206"/>
            <a:ext cx="3429000"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864" name="Google Shape;864;g1109f72e8ae_14_133"/>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Divider - Full Red">
  <p:cSld name="1_Divider - Full Red">
    <p:bg>
      <p:bgPr>
        <a:solidFill>
          <a:srgbClr val="002F6C"/>
        </a:solidFill>
        <a:effectLst/>
      </p:bgPr>
    </p:bg>
    <p:spTree>
      <p:nvGrpSpPr>
        <p:cNvPr id="1" name="Shape 865"/>
        <p:cNvGrpSpPr/>
        <p:nvPr/>
      </p:nvGrpSpPr>
      <p:grpSpPr>
        <a:xfrm>
          <a:off x="0" y="0"/>
          <a:ext cx="0" cy="0"/>
          <a:chOff x="0" y="0"/>
          <a:chExt cx="0" cy="0"/>
        </a:xfrm>
      </p:grpSpPr>
      <p:sp>
        <p:nvSpPr>
          <p:cNvPr id="866" name="Google Shape;866;g1109f72e8ae_14_141"/>
          <p:cNvSpPr txBox="1">
            <a:spLocks noGrp="1"/>
          </p:cNvSpPr>
          <p:nvPr>
            <p:ph type="title"/>
          </p:nvPr>
        </p:nvSpPr>
        <p:spPr>
          <a:xfrm>
            <a:off x="1143000" y="534987"/>
            <a:ext cx="5486400" cy="461665"/>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Clr>
                <a:srgbClr val="FFFFFF"/>
              </a:buClr>
              <a:buSzPts val="2400"/>
              <a:buFont typeface="Gill Sans"/>
              <a:buNone/>
              <a:defRPr sz="2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67" name="Google Shape;867;g1109f72e8ae_14_141"/>
          <p:cNvPicPr preferRelativeResize="0"/>
          <p:nvPr/>
        </p:nvPicPr>
        <p:blipFill rotWithShape="1">
          <a:blip r:embed="rId2">
            <a:alphaModFix/>
          </a:blip>
          <a:srcRect/>
          <a:stretch/>
        </p:blipFill>
        <p:spPr>
          <a:xfrm>
            <a:off x="684768" y="4344987"/>
            <a:ext cx="1369673" cy="410902"/>
          </a:xfrm>
          <a:prstGeom prst="rect">
            <a:avLst/>
          </a:prstGeom>
          <a:noFill/>
          <a:ln>
            <a:noFill/>
          </a:ln>
        </p:spPr>
      </p:pic>
      <p:cxnSp>
        <p:nvCxnSpPr>
          <p:cNvPr id="868" name="Google Shape;868;g1109f72e8ae_14_141"/>
          <p:cNvCxnSpPr/>
          <p:nvPr/>
        </p:nvCxnSpPr>
        <p:spPr>
          <a:xfrm>
            <a:off x="746760" y="687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rgbClr val="E7E7E5"/>
        </a:solidFill>
        <a:effectLst/>
      </p:bgPr>
    </p:bg>
    <p:spTree>
      <p:nvGrpSpPr>
        <p:cNvPr id="1" name="Shape 869"/>
        <p:cNvGrpSpPr/>
        <p:nvPr/>
      </p:nvGrpSpPr>
      <p:grpSpPr>
        <a:xfrm>
          <a:off x="0" y="0"/>
          <a:ext cx="0" cy="0"/>
          <a:chOff x="0" y="0"/>
          <a:chExt cx="0" cy="0"/>
        </a:xfrm>
      </p:grpSpPr>
      <p:sp>
        <p:nvSpPr>
          <p:cNvPr id="870" name="Google Shape;870;g1109f72e8ae_14_145"/>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1" name="Google Shape;871;g1109f72e8ae_14_145"/>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rgbClr val="E7E7E5"/>
        </a:solidFill>
        <a:effectLst/>
      </p:bgPr>
    </p:bg>
    <p:spTree>
      <p:nvGrpSpPr>
        <p:cNvPr id="1" name="Shape 872"/>
        <p:cNvGrpSpPr/>
        <p:nvPr/>
      </p:nvGrpSpPr>
      <p:grpSpPr>
        <a:xfrm>
          <a:off x="0" y="0"/>
          <a:ext cx="0" cy="0"/>
          <a:chOff x="0" y="0"/>
          <a:chExt cx="0" cy="0"/>
        </a:xfrm>
      </p:grpSpPr>
      <p:sp>
        <p:nvSpPr>
          <p:cNvPr id="873" name="Google Shape;873;g1109f72e8ae_14_148"/>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74" name="Google Shape;874;g1109f72e8ae_14_148"/>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75" name="Google Shape;875;g1109f72e8ae_14_148"/>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rgbClr val="E7E7E5"/>
        </a:solidFill>
        <a:effectLst/>
      </p:bgPr>
    </p:bg>
    <p:spTree>
      <p:nvGrpSpPr>
        <p:cNvPr id="1" name="Shape 876"/>
        <p:cNvGrpSpPr/>
        <p:nvPr/>
      </p:nvGrpSpPr>
      <p:grpSpPr>
        <a:xfrm>
          <a:off x="0" y="0"/>
          <a:ext cx="0" cy="0"/>
          <a:chOff x="0" y="0"/>
          <a:chExt cx="0" cy="0"/>
        </a:xfrm>
      </p:grpSpPr>
      <p:sp>
        <p:nvSpPr>
          <p:cNvPr id="877" name="Google Shape;877;g1109f72e8ae_14_152"/>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78" name="Google Shape;878;g1109f72e8ae_14_152"/>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79" name="Google Shape;879;g1109f72e8ae_14_152"/>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80" name="Google Shape;880;g1109f72e8ae_14_152"/>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881"/>
        <p:cNvGrpSpPr/>
        <p:nvPr/>
      </p:nvGrpSpPr>
      <p:grpSpPr>
        <a:xfrm>
          <a:off x="0" y="0"/>
          <a:ext cx="0" cy="0"/>
          <a:chOff x="0" y="0"/>
          <a:chExt cx="0" cy="0"/>
        </a:xfrm>
      </p:grpSpPr>
      <p:sp>
        <p:nvSpPr>
          <p:cNvPr id="882" name="Google Shape;882;g1109f72e8ae_14_157"/>
          <p:cNvSpPr>
            <a:spLocks noGrp="1"/>
          </p:cNvSpPr>
          <p:nvPr>
            <p:ph type="pic" idx="2"/>
          </p:nvPr>
        </p:nvSpPr>
        <p:spPr>
          <a:xfrm>
            <a:off x="152400" y="2592387"/>
            <a:ext cx="8839200" cy="2440594"/>
          </a:xfrm>
          <a:prstGeom prst="rect">
            <a:avLst/>
          </a:prstGeom>
          <a:solidFill>
            <a:schemeClr val="lt1"/>
          </a:solidFill>
          <a:ln>
            <a:noFill/>
          </a:ln>
        </p:spPr>
      </p:sp>
      <p:sp>
        <p:nvSpPr>
          <p:cNvPr id="883" name="Google Shape;883;g1109f72e8ae_14_157"/>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4" name="Google Shape;884;g1109f72e8ae_14_157"/>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5" name="Google Shape;885;g1109f72e8ae_14_157"/>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99"/>
        <p:cNvGrpSpPr/>
        <p:nvPr/>
      </p:nvGrpSpPr>
      <p:grpSpPr>
        <a:xfrm>
          <a:off x="0" y="0"/>
          <a:ext cx="0" cy="0"/>
          <a:chOff x="0" y="0"/>
          <a:chExt cx="0" cy="0"/>
        </a:xfrm>
      </p:grpSpPr>
      <p:sp>
        <p:nvSpPr>
          <p:cNvPr id="100" name="Google Shape;100;p101"/>
          <p:cNvSpPr>
            <a:spLocks noGrp="1"/>
          </p:cNvSpPr>
          <p:nvPr>
            <p:ph type="pic" idx="2"/>
          </p:nvPr>
        </p:nvSpPr>
        <p:spPr>
          <a:xfrm>
            <a:off x="152400" y="2592387"/>
            <a:ext cx="8839200" cy="2440594"/>
          </a:xfrm>
          <a:prstGeom prst="rect">
            <a:avLst/>
          </a:prstGeom>
          <a:solidFill>
            <a:schemeClr val="lt1"/>
          </a:solidFill>
          <a:ln>
            <a:noFill/>
          </a:ln>
        </p:spPr>
      </p:sp>
      <p:sp>
        <p:nvSpPr>
          <p:cNvPr id="101" name="Google Shape;101;p101"/>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101"/>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01"/>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01"/>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01"/>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 name="Google Shape;106;p101"/>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886"/>
        <p:cNvGrpSpPr/>
        <p:nvPr/>
      </p:nvGrpSpPr>
      <p:grpSpPr>
        <a:xfrm>
          <a:off x="0" y="0"/>
          <a:ext cx="0" cy="0"/>
          <a:chOff x="0" y="0"/>
          <a:chExt cx="0" cy="0"/>
        </a:xfrm>
      </p:grpSpPr>
      <p:sp>
        <p:nvSpPr>
          <p:cNvPr id="887" name="Google Shape;887;g1109f72e8ae_14_162"/>
          <p:cNvSpPr>
            <a:spLocks noGrp="1"/>
          </p:cNvSpPr>
          <p:nvPr>
            <p:ph type="pic" idx="2"/>
          </p:nvPr>
        </p:nvSpPr>
        <p:spPr>
          <a:xfrm>
            <a:off x="152400" y="153987"/>
            <a:ext cx="4419600" cy="4876799"/>
          </a:xfrm>
          <a:prstGeom prst="rect">
            <a:avLst/>
          </a:prstGeom>
          <a:solidFill>
            <a:schemeClr val="lt1"/>
          </a:solidFill>
          <a:ln>
            <a:noFill/>
          </a:ln>
        </p:spPr>
      </p:sp>
      <p:sp>
        <p:nvSpPr>
          <p:cNvPr id="888" name="Google Shape;888;g1109f72e8ae_14_162"/>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9" name="Google Shape;889;g1109f72e8ae_14_162"/>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_Red/Gray 1 Content">
  <p:cSld name="3_Red/Gray 1 Content">
    <p:bg>
      <p:bgPr>
        <a:solidFill>
          <a:schemeClr val="lt1"/>
        </a:solidFill>
        <a:effectLst/>
      </p:bgPr>
    </p:bg>
    <p:spTree>
      <p:nvGrpSpPr>
        <p:cNvPr id="1" name="Shape 890"/>
        <p:cNvGrpSpPr/>
        <p:nvPr/>
      </p:nvGrpSpPr>
      <p:grpSpPr>
        <a:xfrm>
          <a:off x="0" y="0"/>
          <a:ext cx="0" cy="0"/>
          <a:chOff x="0" y="0"/>
          <a:chExt cx="0" cy="0"/>
        </a:xfrm>
      </p:grpSpPr>
      <p:sp>
        <p:nvSpPr>
          <p:cNvPr id="891" name="Google Shape;891;g1109f72e8ae_14_166"/>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2" name="Google Shape;892;g1109f72e8ae_14_166"/>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893"/>
        <p:cNvGrpSpPr/>
        <p:nvPr/>
      </p:nvGrpSpPr>
      <p:grpSpPr>
        <a:xfrm>
          <a:off x="0" y="0"/>
          <a:ext cx="0" cy="0"/>
          <a:chOff x="0" y="0"/>
          <a:chExt cx="0" cy="0"/>
        </a:xfrm>
      </p:grpSpPr>
      <p:sp>
        <p:nvSpPr>
          <p:cNvPr id="894" name="Google Shape;894;g1109f72e8ae_14_169"/>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95" name="Google Shape;895;g1109f72e8ae_14_169"/>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96" name="Google Shape;896;g1109f72e8ae_14_169"/>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_Red/Gray 3 Content">
  <p:cSld name="3_Red/Gray 3 Content">
    <p:bg>
      <p:bgPr>
        <a:solidFill>
          <a:schemeClr val="lt1"/>
        </a:solidFill>
        <a:effectLst/>
      </p:bgPr>
    </p:bg>
    <p:spTree>
      <p:nvGrpSpPr>
        <p:cNvPr id="1" name="Shape 897"/>
        <p:cNvGrpSpPr/>
        <p:nvPr/>
      </p:nvGrpSpPr>
      <p:grpSpPr>
        <a:xfrm>
          <a:off x="0" y="0"/>
          <a:ext cx="0" cy="0"/>
          <a:chOff x="0" y="0"/>
          <a:chExt cx="0" cy="0"/>
        </a:xfrm>
      </p:grpSpPr>
      <p:sp>
        <p:nvSpPr>
          <p:cNvPr id="898" name="Google Shape;898;g1109f72e8ae_14_173"/>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99" name="Google Shape;899;g1109f72e8ae_14_173"/>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00" name="Google Shape;900;g1109f72e8ae_14_173"/>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01" name="Google Shape;901;g1109f72e8ae_14_173"/>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902"/>
        <p:cNvGrpSpPr/>
        <p:nvPr/>
      </p:nvGrpSpPr>
      <p:grpSpPr>
        <a:xfrm>
          <a:off x="0" y="0"/>
          <a:ext cx="0" cy="0"/>
          <a:chOff x="0" y="0"/>
          <a:chExt cx="0" cy="0"/>
        </a:xfrm>
      </p:grpSpPr>
      <p:sp>
        <p:nvSpPr>
          <p:cNvPr id="903" name="Google Shape;903;g1109f72e8ae_14_178"/>
          <p:cNvSpPr>
            <a:spLocks noGrp="1"/>
          </p:cNvSpPr>
          <p:nvPr>
            <p:ph type="pic" idx="2"/>
          </p:nvPr>
        </p:nvSpPr>
        <p:spPr>
          <a:xfrm>
            <a:off x="152400" y="2592387"/>
            <a:ext cx="8839200" cy="2440594"/>
          </a:xfrm>
          <a:prstGeom prst="rect">
            <a:avLst/>
          </a:prstGeom>
          <a:solidFill>
            <a:srgbClr val="E7E7E5"/>
          </a:solidFill>
          <a:ln>
            <a:noFill/>
          </a:ln>
        </p:spPr>
      </p:sp>
      <p:sp>
        <p:nvSpPr>
          <p:cNvPr id="904" name="Google Shape;904;g1109f72e8ae_14_178"/>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5" name="Google Shape;905;g1109f72e8ae_14_178"/>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6" name="Google Shape;906;g1109f72e8ae_14_178"/>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907"/>
        <p:cNvGrpSpPr/>
        <p:nvPr/>
      </p:nvGrpSpPr>
      <p:grpSpPr>
        <a:xfrm>
          <a:off x="0" y="0"/>
          <a:ext cx="0" cy="0"/>
          <a:chOff x="0" y="0"/>
          <a:chExt cx="0" cy="0"/>
        </a:xfrm>
      </p:grpSpPr>
      <p:sp>
        <p:nvSpPr>
          <p:cNvPr id="908" name="Google Shape;908;g1109f72e8ae_14_183"/>
          <p:cNvSpPr>
            <a:spLocks noGrp="1"/>
          </p:cNvSpPr>
          <p:nvPr>
            <p:ph type="pic" idx="2"/>
          </p:nvPr>
        </p:nvSpPr>
        <p:spPr>
          <a:xfrm>
            <a:off x="4572000" y="153988"/>
            <a:ext cx="4419600" cy="4876800"/>
          </a:xfrm>
          <a:prstGeom prst="rect">
            <a:avLst/>
          </a:prstGeom>
          <a:solidFill>
            <a:srgbClr val="E7E7E5"/>
          </a:solidFill>
          <a:ln>
            <a:noFill/>
          </a:ln>
        </p:spPr>
      </p:sp>
      <p:sp>
        <p:nvSpPr>
          <p:cNvPr id="909" name="Google Shape;909;g1109f72e8ae_14_183"/>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0" name="Google Shape;910;g1109f72e8ae_14_183"/>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1" name="Google Shape;911;g1109f72e8ae_14_183"/>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3_Red/Gray Title Only">
  <p:cSld name="3_Red/Gray Title Only">
    <p:bg>
      <p:bgPr>
        <a:solidFill>
          <a:schemeClr val="lt1"/>
        </a:solidFill>
        <a:effectLst/>
      </p:bgPr>
    </p:bg>
    <p:spTree>
      <p:nvGrpSpPr>
        <p:cNvPr id="1" name="Shape 912"/>
        <p:cNvGrpSpPr/>
        <p:nvPr/>
      </p:nvGrpSpPr>
      <p:grpSpPr>
        <a:xfrm>
          <a:off x="0" y="0"/>
          <a:ext cx="0" cy="0"/>
          <a:chOff x="0" y="0"/>
          <a:chExt cx="0" cy="0"/>
        </a:xfrm>
      </p:grpSpPr>
      <p:sp>
        <p:nvSpPr>
          <p:cNvPr id="913" name="Google Shape;913;g1109f72e8ae_14_188"/>
          <p:cNvSpPr>
            <a:spLocks noGrp="1"/>
          </p:cNvSpPr>
          <p:nvPr>
            <p:ph type="pic" idx="2"/>
          </p:nvPr>
        </p:nvSpPr>
        <p:spPr>
          <a:xfrm>
            <a:off x="152400" y="153987"/>
            <a:ext cx="4419600" cy="4876799"/>
          </a:xfrm>
          <a:prstGeom prst="rect">
            <a:avLst/>
          </a:prstGeom>
          <a:solidFill>
            <a:srgbClr val="E7E7E5"/>
          </a:solidFill>
          <a:ln>
            <a:noFill/>
          </a:ln>
        </p:spPr>
      </p:sp>
      <p:sp>
        <p:nvSpPr>
          <p:cNvPr id="914" name="Google Shape;914;g1109f72e8ae_14_188"/>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5" name="Google Shape;915;g1109f72e8ae_14_188"/>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916"/>
        <p:cNvGrpSpPr/>
        <p:nvPr/>
      </p:nvGrpSpPr>
      <p:grpSpPr>
        <a:xfrm>
          <a:off x="0" y="0"/>
          <a:ext cx="0" cy="0"/>
          <a:chOff x="0" y="0"/>
          <a:chExt cx="0" cy="0"/>
        </a:xfrm>
      </p:grpSpPr>
      <p:sp>
        <p:nvSpPr>
          <p:cNvPr id="917" name="Google Shape;917;g1109f72e8ae_14_192"/>
          <p:cNvSpPr txBox="1">
            <a:spLocks noGrp="1"/>
          </p:cNvSpPr>
          <p:nvPr>
            <p:ph type="body" idx="1"/>
          </p:nvPr>
        </p:nvSpPr>
        <p:spPr>
          <a:xfrm>
            <a:off x="365760" y="1218183"/>
            <a:ext cx="8412480" cy="357921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8" name="Google Shape;918;g1109f72e8ae_14_192"/>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19"/>
        <p:cNvGrpSpPr/>
        <p:nvPr/>
      </p:nvGrpSpPr>
      <p:grpSpPr>
        <a:xfrm>
          <a:off x="0" y="0"/>
          <a:ext cx="0" cy="0"/>
          <a:chOff x="0" y="0"/>
          <a:chExt cx="0" cy="0"/>
        </a:xfrm>
      </p:grpSpPr>
      <p:sp>
        <p:nvSpPr>
          <p:cNvPr id="920" name="Google Shape;920;g1109f72e8ae_14_195"/>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921"/>
        <p:cNvGrpSpPr/>
        <p:nvPr/>
      </p:nvGrpSpPr>
      <p:grpSpPr>
        <a:xfrm>
          <a:off x="0" y="0"/>
          <a:ext cx="0" cy="0"/>
          <a:chOff x="0" y="0"/>
          <a:chExt cx="0" cy="0"/>
        </a:xfrm>
      </p:grpSpPr>
      <p:sp>
        <p:nvSpPr>
          <p:cNvPr id="922" name="Google Shape;922;g1109f72e8ae_14_197"/>
          <p:cNvSpPr txBox="1">
            <a:spLocks noGrp="1"/>
          </p:cNvSpPr>
          <p:nvPr>
            <p:ph type="body" idx="1"/>
          </p:nvPr>
        </p:nvSpPr>
        <p:spPr>
          <a:xfrm>
            <a:off x="365760" y="591675"/>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3" name="Google Shape;923;g1109f72e8ae_14_197"/>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4" name="Google Shape;924;g1109f72e8ae_14_197"/>
          <p:cNvSpPr txBox="1">
            <a:spLocks noGrp="1"/>
          </p:cNvSpPr>
          <p:nvPr>
            <p:ph type="body" idx="2"/>
          </p:nvPr>
        </p:nvSpPr>
        <p:spPr>
          <a:xfrm>
            <a:off x="365760" y="1218183"/>
            <a:ext cx="8412480" cy="357921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107"/>
        <p:cNvGrpSpPr/>
        <p:nvPr/>
      </p:nvGrpSpPr>
      <p:grpSpPr>
        <a:xfrm>
          <a:off x="0" y="0"/>
          <a:ext cx="0" cy="0"/>
          <a:chOff x="0" y="0"/>
          <a:chExt cx="0" cy="0"/>
        </a:xfrm>
      </p:grpSpPr>
      <p:sp>
        <p:nvSpPr>
          <p:cNvPr id="108" name="Google Shape;108;p102"/>
          <p:cNvSpPr>
            <a:spLocks noGrp="1"/>
          </p:cNvSpPr>
          <p:nvPr>
            <p:ph type="pic" idx="2"/>
          </p:nvPr>
        </p:nvSpPr>
        <p:spPr>
          <a:xfrm>
            <a:off x="152400" y="153987"/>
            <a:ext cx="4419600" cy="4876799"/>
          </a:xfrm>
          <a:prstGeom prst="rect">
            <a:avLst/>
          </a:prstGeom>
          <a:solidFill>
            <a:schemeClr val="lt1"/>
          </a:solidFill>
          <a:ln>
            <a:noFill/>
          </a:ln>
        </p:spPr>
      </p:sp>
      <p:sp>
        <p:nvSpPr>
          <p:cNvPr id="109" name="Google Shape;109;p102"/>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chemeClr val="lt1"/>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02"/>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102"/>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 name="Google Shape;112;p102"/>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Title &amp; subtitle">
  <p:cSld name="1_Title &amp; subtitle">
    <p:spTree>
      <p:nvGrpSpPr>
        <p:cNvPr id="1" name="Shape 925"/>
        <p:cNvGrpSpPr/>
        <p:nvPr/>
      </p:nvGrpSpPr>
      <p:grpSpPr>
        <a:xfrm>
          <a:off x="0" y="0"/>
          <a:ext cx="0" cy="0"/>
          <a:chOff x="0" y="0"/>
          <a:chExt cx="0" cy="0"/>
        </a:xfrm>
      </p:grpSpPr>
      <p:sp>
        <p:nvSpPr>
          <p:cNvPr id="926" name="Google Shape;926;g1109f72e8ae_14_201"/>
          <p:cNvSpPr txBox="1">
            <a:spLocks noGrp="1"/>
          </p:cNvSpPr>
          <p:nvPr>
            <p:ph type="body" idx="1"/>
          </p:nvPr>
        </p:nvSpPr>
        <p:spPr>
          <a:xfrm>
            <a:off x="365760" y="591675"/>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7" name="Google Shape;927;g1109f72e8ae_14_201"/>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928"/>
        <p:cNvGrpSpPr/>
        <p:nvPr/>
      </p:nvGrpSpPr>
      <p:grpSpPr>
        <a:xfrm>
          <a:off x="0" y="0"/>
          <a:ext cx="0" cy="0"/>
          <a:chOff x="0" y="0"/>
          <a:chExt cx="0" cy="0"/>
        </a:xfrm>
      </p:grpSpPr>
      <p:sp>
        <p:nvSpPr>
          <p:cNvPr id="929" name="Google Shape;929;g1109f72e8ae_14_204"/>
          <p:cNvSpPr txBox="1">
            <a:spLocks noGrp="1"/>
          </p:cNvSpPr>
          <p:nvPr>
            <p:ph type="title"/>
          </p:nvPr>
        </p:nvSpPr>
        <p:spPr>
          <a:xfrm>
            <a:off x="365760" y="223542"/>
            <a:ext cx="5394960" cy="940173"/>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0" name="Google Shape;930;g1109f72e8ae_14_204"/>
          <p:cNvSpPr txBox="1">
            <a:spLocks noGrp="1"/>
          </p:cNvSpPr>
          <p:nvPr>
            <p:ph type="body" idx="1"/>
          </p:nvPr>
        </p:nvSpPr>
        <p:spPr>
          <a:xfrm>
            <a:off x="365760" y="1218183"/>
            <a:ext cx="5394960" cy="3580116"/>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lvl1pPr>
            <a:lvl2pPr marL="914400" lvl="1" indent="-330200" algn="l">
              <a:spcBef>
                <a:spcPts val="800"/>
              </a:spcBef>
              <a:spcAft>
                <a:spcPts val="0"/>
              </a:spcAft>
              <a:buClr>
                <a:srgbClr val="6C6463"/>
              </a:buClr>
              <a:buSzPts val="16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ubtitle &amp; 2 columns of text">
  <p:cSld name="Title, subtitle &amp; 2 columns of text">
    <p:spTree>
      <p:nvGrpSpPr>
        <p:cNvPr id="1" name="Shape 931"/>
        <p:cNvGrpSpPr/>
        <p:nvPr/>
      </p:nvGrpSpPr>
      <p:grpSpPr>
        <a:xfrm>
          <a:off x="0" y="0"/>
          <a:ext cx="0" cy="0"/>
          <a:chOff x="0" y="0"/>
          <a:chExt cx="0" cy="0"/>
        </a:xfrm>
      </p:grpSpPr>
      <p:sp>
        <p:nvSpPr>
          <p:cNvPr id="932" name="Google Shape;932;g1109f72e8ae_14_207"/>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3" name="Google Shape;933;g1109f72e8ae_14_207"/>
          <p:cNvSpPr txBox="1">
            <a:spLocks noGrp="1"/>
          </p:cNvSpPr>
          <p:nvPr>
            <p:ph type="body" idx="1"/>
          </p:nvPr>
        </p:nvSpPr>
        <p:spPr>
          <a:xfrm>
            <a:off x="365760" y="591675"/>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4" name="Google Shape;934;g1109f72e8ae_14_207"/>
          <p:cNvSpPr txBox="1">
            <a:spLocks noGrp="1"/>
          </p:cNvSpPr>
          <p:nvPr>
            <p:ph type="body" idx="2"/>
          </p:nvPr>
        </p:nvSpPr>
        <p:spPr>
          <a:xfrm>
            <a:off x="365760" y="1218183"/>
            <a:ext cx="4114800" cy="3580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5" name="Google Shape;935;g1109f72e8ae_14_207"/>
          <p:cNvSpPr txBox="1">
            <a:spLocks noGrp="1"/>
          </p:cNvSpPr>
          <p:nvPr>
            <p:ph type="body" idx="3"/>
          </p:nvPr>
        </p:nvSpPr>
        <p:spPr>
          <a:xfrm>
            <a:off x="4663440" y="1218183"/>
            <a:ext cx="4114800" cy="3580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ubtitle, 1 column text with image">
  <p:cSld name="Title, subtitle, 1 column text with image">
    <p:spTree>
      <p:nvGrpSpPr>
        <p:cNvPr id="1" name="Shape 936"/>
        <p:cNvGrpSpPr/>
        <p:nvPr/>
      </p:nvGrpSpPr>
      <p:grpSpPr>
        <a:xfrm>
          <a:off x="0" y="0"/>
          <a:ext cx="0" cy="0"/>
          <a:chOff x="0" y="0"/>
          <a:chExt cx="0" cy="0"/>
        </a:xfrm>
      </p:grpSpPr>
      <p:sp>
        <p:nvSpPr>
          <p:cNvPr id="937" name="Google Shape;937;g1109f72e8ae_14_212"/>
          <p:cNvSpPr txBox="1">
            <a:spLocks noGrp="1"/>
          </p:cNvSpPr>
          <p:nvPr>
            <p:ph type="title"/>
          </p:nvPr>
        </p:nvSpPr>
        <p:spPr>
          <a:xfrm>
            <a:off x="365760" y="223542"/>
            <a:ext cx="411480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8" name="Google Shape;938;g1109f72e8ae_14_212"/>
          <p:cNvSpPr txBox="1">
            <a:spLocks noGrp="1"/>
          </p:cNvSpPr>
          <p:nvPr>
            <p:ph type="body" idx="1"/>
          </p:nvPr>
        </p:nvSpPr>
        <p:spPr>
          <a:xfrm>
            <a:off x="365760" y="591675"/>
            <a:ext cx="411480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9" name="Google Shape;939;g1109f72e8ae_14_212"/>
          <p:cNvSpPr txBox="1">
            <a:spLocks noGrp="1"/>
          </p:cNvSpPr>
          <p:nvPr>
            <p:ph type="body" idx="2"/>
          </p:nvPr>
        </p:nvSpPr>
        <p:spPr>
          <a:xfrm>
            <a:off x="365760" y="1218183"/>
            <a:ext cx="4114800" cy="3578831"/>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940"/>
        <p:cNvGrpSpPr/>
        <p:nvPr/>
      </p:nvGrpSpPr>
      <p:grpSpPr>
        <a:xfrm>
          <a:off x="0" y="0"/>
          <a:ext cx="0" cy="0"/>
          <a:chOff x="0" y="0"/>
          <a:chExt cx="0" cy="0"/>
        </a:xfrm>
      </p:grpSpPr>
      <p:sp>
        <p:nvSpPr>
          <p:cNvPr id="941" name="Google Shape;941;g1109f72e8ae_14_216"/>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2" name="Google Shape;942;g1109f72e8ae_14_216"/>
          <p:cNvSpPr txBox="1">
            <a:spLocks noGrp="1"/>
          </p:cNvSpPr>
          <p:nvPr>
            <p:ph type="body" idx="1"/>
          </p:nvPr>
        </p:nvSpPr>
        <p:spPr>
          <a:xfrm>
            <a:off x="365760" y="591676"/>
            <a:ext cx="8412480" cy="579676"/>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3" name="Google Shape;943;g1109f72e8ae_14_216"/>
          <p:cNvSpPr txBox="1">
            <a:spLocks noGrp="1"/>
          </p:cNvSpPr>
          <p:nvPr>
            <p:ph type="body" idx="2"/>
          </p:nvPr>
        </p:nvSpPr>
        <p:spPr>
          <a:xfrm>
            <a:off x="365760" y="1218183"/>
            <a:ext cx="4114800" cy="3578831"/>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Divider Medium Blue">
  <p:cSld name="Divider Medium Blue">
    <p:bg>
      <p:bgPr>
        <a:solidFill>
          <a:schemeClr val="accent3"/>
        </a:solidFill>
        <a:effectLst/>
      </p:bgPr>
    </p:bg>
    <p:spTree>
      <p:nvGrpSpPr>
        <p:cNvPr id="1" name="Shape 944"/>
        <p:cNvGrpSpPr/>
        <p:nvPr/>
      </p:nvGrpSpPr>
      <p:grpSpPr>
        <a:xfrm>
          <a:off x="0" y="0"/>
          <a:ext cx="0" cy="0"/>
          <a:chOff x="0" y="0"/>
          <a:chExt cx="0" cy="0"/>
        </a:xfrm>
      </p:grpSpPr>
      <p:sp>
        <p:nvSpPr>
          <p:cNvPr id="945" name="Google Shape;945;g1109f72e8ae_14_220"/>
          <p:cNvSpPr txBox="1">
            <a:spLocks noGrp="1"/>
          </p:cNvSpPr>
          <p:nvPr>
            <p:ph type="body" idx="1"/>
          </p:nvPr>
        </p:nvSpPr>
        <p:spPr>
          <a:xfrm>
            <a:off x="365125" y="1347382"/>
            <a:ext cx="8229600" cy="864129"/>
          </a:xfrm>
          <a:prstGeom prst="rect">
            <a:avLst/>
          </a:prstGeom>
          <a:noFill/>
          <a:ln>
            <a:noFill/>
          </a:ln>
        </p:spPr>
        <p:txBody>
          <a:bodyPr spcFirstLastPara="1" wrap="square" lIns="0" tIns="0" rIns="0" bIns="0" anchor="t" anchorCtr="0">
            <a:normAutofit/>
          </a:bodyPr>
          <a:lstStyle>
            <a:lvl1pPr marL="457200" lvl="0" indent="-516636" algn="l">
              <a:spcBef>
                <a:spcPts val="0"/>
              </a:spcBef>
              <a:spcAft>
                <a:spcPts val="0"/>
              </a:spcAft>
              <a:buClr>
                <a:schemeClr val="lt1"/>
              </a:buClr>
              <a:buSzPts val="4536"/>
              <a:buChar char="•"/>
              <a:defRPr sz="4536">
                <a:solidFill>
                  <a:schemeClr val="lt1"/>
                </a:solidFill>
              </a:defRPr>
            </a:lvl1pPr>
            <a:lvl2pPr marL="914400" lvl="1" indent="-516636" algn="l">
              <a:spcBef>
                <a:spcPts val="800"/>
              </a:spcBef>
              <a:spcAft>
                <a:spcPts val="0"/>
              </a:spcAft>
              <a:buClr>
                <a:schemeClr val="lt2"/>
              </a:buClr>
              <a:buSzPts val="4536"/>
              <a:buChar char="–"/>
              <a:defRPr sz="4536">
                <a:solidFill>
                  <a:schemeClr val="lt2"/>
                </a:solidFill>
              </a:defRPr>
            </a:lvl2pPr>
            <a:lvl3pPr marL="1371600" lvl="2" indent="-516636" algn="l">
              <a:spcBef>
                <a:spcPts val="907"/>
              </a:spcBef>
              <a:spcAft>
                <a:spcPts val="0"/>
              </a:spcAft>
              <a:buClr>
                <a:schemeClr val="lt2"/>
              </a:buClr>
              <a:buSzPts val="4536"/>
              <a:buChar char="•"/>
              <a:defRPr sz="4536">
                <a:solidFill>
                  <a:schemeClr val="lt2"/>
                </a:solidFill>
              </a:defRPr>
            </a:lvl3pPr>
            <a:lvl4pPr marL="1828800" lvl="3" indent="-516636" algn="l">
              <a:spcBef>
                <a:spcPts val="907"/>
              </a:spcBef>
              <a:spcAft>
                <a:spcPts val="0"/>
              </a:spcAft>
              <a:buClr>
                <a:schemeClr val="lt2"/>
              </a:buClr>
              <a:buSzPts val="4536"/>
              <a:buChar char="–"/>
              <a:defRPr sz="4536">
                <a:solidFill>
                  <a:schemeClr val="lt2"/>
                </a:solidFill>
              </a:defRPr>
            </a:lvl4pPr>
            <a:lvl5pPr marL="2286000" lvl="4" indent="-516635" algn="l">
              <a:spcBef>
                <a:spcPts val="907"/>
              </a:spcBef>
              <a:spcAft>
                <a:spcPts val="0"/>
              </a:spcAft>
              <a:buClr>
                <a:schemeClr val="lt2"/>
              </a:buClr>
              <a:buSzPts val="4536"/>
              <a:buChar char="»"/>
              <a:defRPr sz="4536">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Divider Dark Blue">
  <p:cSld name="Divider Dark Blue">
    <p:bg>
      <p:bgPr>
        <a:solidFill>
          <a:schemeClr val="accent1"/>
        </a:solidFill>
        <a:effectLst/>
      </p:bgPr>
    </p:bg>
    <p:spTree>
      <p:nvGrpSpPr>
        <p:cNvPr id="1" name="Shape 946"/>
        <p:cNvGrpSpPr/>
        <p:nvPr/>
      </p:nvGrpSpPr>
      <p:grpSpPr>
        <a:xfrm>
          <a:off x="0" y="0"/>
          <a:ext cx="0" cy="0"/>
          <a:chOff x="0" y="0"/>
          <a:chExt cx="0" cy="0"/>
        </a:xfrm>
      </p:grpSpPr>
      <p:sp>
        <p:nvSpPr>
          <p:cNvPr id="947" name="Google Shape;947;g1109f72e8ae_14_222"/>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6636" algn="l">
              <a:spcBef>
                <a:spcPts val="0"/>
              </a:spcBef>
              <a:spcAft>
                <a:spcPts val="0"/>
              </a:spcAft>
              <a:buClr>
                <a:schemeClr val="lt1"/>
              </a:buClr>
              <a:buSzPts val="4536"/>
              <a:buChar char="•"/>
              <a:defRPr sz="4536">
                <a:solidFill>
                  <a:schemeClr val="lt1"/>
                </a:solidFill>
              </a:defRPr>
            </a:lvl1pPr>
            <a:lvl2pPr marL="914400" lvl="1" indent="-516636" algn="l">
              <a:spcBef>
                <a:spcPts val="800"/>
              </a:spcBef>
              <a:spcAft>
                <a:spcPts val="0"/>
              </a:spcAft>
              <a:buClr>
                <a:schemeClr val="lt2"/>
              </a:buClr>
              <a:buSzPts val="4536"/>
              <a:buChar char="–"/>
              <a:defRPr sz="4536">
                <a:solidFill>
                  <a:schemeClr val="lt2"/>
                </a:solidFill>
              </a:defRPr>
            </a:lvl2pPr>
            <a:lvl3pPr marL="1371600" lvl="2" indent="-516636" algn="l">
              <a:spcBef>
                <a:spcPts val="907"/>
              </a:spcBef>
              <a:spcAft>
                <a:spcPts val="0"/>
              </a:spcAft>
              <a:buClr>
                <a:schemeClr val="lt2"/>
              </a:buClr>
              <a:buSzPts val="4536"/>
              <a:buChar char="•"/>
              <a:defRPr sz="4536">
                <a:solidFill>
                  <a:schemeClr val="lt2"/>
                </a:solidFill>
              </a:defRPr>
            </a:lvl3pPr>
            <a:lvl4pPr marL="1828800" lvl="3" indent="-516636" algn="l">
              <a:spcBef>
                <a:spcPts val="907"/>
              </a:spcBef>
              <a:spcAft>
                <a:spcPts val="0"/>
              </a:spcAft>
              <a:buClr>
                <a:schemeClr val="lt2"/>
              </a:buClr>
              <a:buSzPts val="4536"/>
              <a:buChar char="–"/>
              <a:defRPr sz="4536">
                <a:solidFill>
                  <a:schemeClr val="lt2"/>
                </a:solidFill>
              </a:defRPr>
            </a:lvl4pPr>
            <a:lvl5pPr marL="2286000" lvl="4" indent="-516635" algn="l">
              <a:spcBef>
                <a:spcPts val="907"/>
              </a:spcBef>
              <a:spcAft>
                <a:spcPts val="0"/>
              </a:spcAft>
              <a:buClr>
                <a:schemeClr val="lt2"/>
              </a:buClr>
              <a:buSzPts val="4536"/>
              <a:buChar char="»"/>
              <a:defRPr sz="4536">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Divider Green">
  <p:cSld name="Divider Green">
    <p:bg>
      <p:bgPr>
        <a:solidFill>
          <a:schemeClr val="accent2"/>
        </a:solidFill>
        <a:effectLst/>
      </p:bgPr>
    </p:bg>
    <p:spTree>
      <p:nvGrpSpPr>
        <p:cNvPr id="1" name="Shape 948"/>
        <p:cNvGrpSpPr/>
        <p:nvPr/>
      </p:nvGrpSpPr>
      <p:grpSpPr>
        <a:xfrm>
          <a:off x="0" y="0"/>
          <a:ext cx="0" cy="0"/>
          <a:chOff x="0" y="0"/>
          <a:chExt cx="0" cy="0"/>
        </a:xfrm>
      </p:grpSpPr>
      <p:sp>
        <p:nvSpPr>
          <p:cNvPr id="949" name="Google Shape;949;g1109f72e8ae_14_224"/>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6636" algn="l">
              <a:spcBef>
                <a:spcPts val="0"/>
              </a:spcBef>
              <a:spcAft>
                <a:spcPts val="0"/>
              </a:spcAft>
              <a:buClr>
                <a:schemeClr val="lt1"/>
              </a:buClr>
              <a:buSzPts val="4536"/>
              <a:buChar char="•"/>
              <a:defRPr sz="4536">
                <a:solidFill>
                  <a:schemeClr val="lt1"/>
                </a:solidFill>
              </a:defRPr>
            </a:lvl1pPr>
            <a:lvl2pPr marL="914400" lvl="1" indent="-516636" algn="l">
              <a:spcBef>
                <a:spcPts val="800"/>
              </a:spcBef>
              <a:spcAft>
                <a:spcPts val="0"/>
              </a:spcAft>
              <a:buClr>
                <a:schemeClr val="lt2"/>
              </a:buClr>
              <a:buSzPts val="4536"/>
              <a:buChar char="–"/>
              <a:defRPr sz="4536">
                <a:solidFill>
                  <a:schemeClr val="lt2"/>
                </a:solidFill>
              </a:defRPr>
            </a:lvl2pPr>
            <a:lvl3pPr marL="1371600" lvl="2" indent="-516636" algn="l">
              <a:spcBef>
                <a:spcPts val="907"/>
              </a:spcBef>
              <a:spcAft>
                <a:spcPts val="0"/>
              </a:spcAft>
              <a:buClr>
                <a:schemeClr val="lt2"/>
              </a:buClr>
              <a:buSzPts val="4536"/>
              <a:buChar char="•"/>
              <a:defRPr sz="4536">
                <a:solidFill>
                  <a:schemeClr val="lt2"/>
                </a:solidFill>
              </a:defRPr>
            </a:lvl3pPr>
            <a:lvl4pPr marL="1828800" lvl="3" indent="-516636" algn="l">
              <a:spcBef>
                <a:spcPts val="907"/>
              </a:spcBef>
              <a:spcAft>
                <a:spcPts val="0"/>
              </a:spcAft>
              <a:buClr>
                <a:schemeClr val="lt2"/>
              </a:buClr>
              <a:buSzPts val="4536"/>
              <a:buChar char="–"/>
              <a:defRPr sz="4536">
                <a:solidFill>
                  <a:schemeClr val="lt2"/>
                </a:solidFill>
              </a:defRPr>
            </a:lvl4pPr>
            <a:lvl5pPr marL="2286000" lvl="4" indent="-516635" algn="l">
              <a:spcBef>
                <a:spcPts val="907"/>
              </a:spcBef>
              <a:spcAft>
                <a:spcPts val="0"/>
              </a:spcAft>
              <a:buClr>
                <a:schemeClr val="lt2"/>
              </a:buClr>
              <a:buSzPts val="4536"/>
              <a:buChar char="»"/>
              <a:defRPr sz="4536">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Divider with primary image">
  <p:cSld name="Divider with primary image">
    <p:spTree>
      <p:nvGrpSpPr>
        <p:cNvPr id="1" name="Shape 950"/>
        <p:cNvGrpSpPr/>
        <p:nvPr/>
      </p:nvGrpSpPr>
      <p:grpSpPr>
        <a:xfrm>
          <a:off x="0" y="0"/>
          <a:ext cx="0" cy="0"/>
          <a:chOff x="0" y="0"/>
          <a:chExt cx="0" cy="0"/>
        </a:xfrm>
      </p:grpSpPr>
      <p:sp>
        <p:nvSpPr>
          <p:cNvPr id="951" name="Google Shape;951;g1109f72e8ae_14_226"/>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6636" algn="l">
              <a:spcBef>
                <a:spcPts val="0"/>
              </a:spcBef>
              <a:spcAft>
                <a:spcPts val="0"/>
              </a:spcAft>
              <a:buClr>
                <a:schemeClr val="accent2"/>
              </a:buClr>
              <a:buSzPts val="4536"/>
              <a:buChar char="•"/>
              <a:defRPr sz="4536">
                <a:solidFill>
                  <a:schemeClr val="accent2"/>
                </a:solidFill>
              </a:defRPr>
            </a:lvl1pPr>
            <a:lvl2pPr marL="914400" lvl="1" indent="-516636" algn="l">
              <a:spcBef>
                <a:spcPts val="800"/>
              </a:spcBef>
              <a:spcAft>
                <a:spcPts val="0"/>
              </a:spcAft>
              <a:buClr>
                <a:schemeClr val="accent2"/>
              </a:buClr>
              <a:buSzPts val="4536"/>
              <a:buChar char="–"/>
              <a:defRPr sz="4536">
                <a:solidFill>
                  <a:schemeClr val="accent2"/>
                </a:solidFill>
              </a:defRPr>
            </a:lvl2pPr>
            <a:lvl3pPr marL="1371600" lvl="2" indent="-516636" algn="l">
              <a:spcBef>
                <a:spcPts val="907"/>
              </a:spcBef>
              <a:spcAft>
                <a:spcPts val="0"/>
              </a:spcAft>
              <a:buClr>
                <a:schemeClr val="accent2"/>
              </a:buClr>
              <a:buSzPts val="4536"/>
              <a:buChar char="•"/>
              <a:defRPr sz="4536">
                <a:solidFill>
                  <a:schemeClr val="accent2"/>
                </a:solidFill>
              </a:defRPr>
            </a:lvl3pPr>
            <a:lvl4pPr marL="1828800" lvl="3" indent="-516636" algn="l">
              <a:spcBef>
                <a:spcPts val="907"/>
              </a:spcBef>
              <a:spcAft>
                <a:spcPts val="0"/>
              </a:spcAft>
              <a:buClr>
                <a:schemeClr val="accent2"/>
              </a:buClr>
              <a:buSzPts val="4536"/>
              <a:buChar char="–"/>
              <a:defRPr sz="4536">
                <a:solidFill>
                  <a:schemeClr val="accent2"/>
                </a:solidFill>
              </a:defRPr>
            </a:lvl4pPr>
            <a:lvl5pPr marL="2286000" lvl="4" indent="-516635" algn="l">
              <a:spcBef>
                <a:spcPts val="907"/>
              </a:spcBef>
              <a:spcAft>
                <a:spcPts val="0"/>
              </a:spcAft>
              <a:buClr>
                <a:schemeClr val="accent2"/>
              </a:buClr>
              <a:buSzPts val="4536"/>
              <a:buChar char="»"/>
              <a:defRPr sz="4536">
                <a:solidFill>
                  <a:schemeClr val="accen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Divider with secondary image">
  <p:cSld name="Divider with secondary image">
    <p:spTree>
      <p:nvGrpSpPr>
        <p:cNvPr id="1" name="Shape 952"/>
        <p:cNvGrpSpPr/>
        <p:nvPr/>
      </p:nvGrpSpPr>
      <p:grpSpPr>
        <a:xfrm>
          <a:off x="0" y="0"/>
          <a:ext cx="0" cy="0"/>
          <a:chOff x="0" y="0"/>
          <a:chExt cx="0" cy="0"/>
        </a:xfrm>
      </p:grpSpPr>
      <p:sp>
        <p:nvSpPr>
          <p:cNvPr id="953" name="Google Shape;953;g1109f72e8ae_14_228"/>
          <p:cNvSpPr txBox="1">
            <a:spLocks noGrp="1"/>
          </p:cNvSpPr>
          <p:nvPr>
            <p:ph type="body" idx="1"/>
          </p:nvPr>
        </p:nvSpPr>
        <p:spPr>
          <a:xfrm>
            <a:off x="365126" y="1374493"/>
            <a:ext cx="2811073" cy="2273655"/>
          </a:xfrm>
          <a:prstGeom prst="rect">
            <a:avLst/>
          </a:prstGeom>
          <a:noFill/>
          <a:ln>
            <a:noFill/>
          </a:ln>
        </p:spPr>
        <p:txBody>
          <a:bodyPr spcFirstLastPara="1" wrap="square" lIns="91425" tIns="45700" rIns="91425" bIns="45700" anchor="t" anchorCtr="0">
            <a:normAutofit/>
          </a:bodyPr>
          <a:lstStyle>
            <a:lvl1pPr marL="457200" lvl="0" indent="-459041" algn="l">
              <a:spcBef>
                <a:spcPts val="0"/>
              </a:spcBef>
              <a:spcAft>
                <a:spcPts val="0"/>
              </a:spcAft>
              <a:buClr>
                <a:schemeClr val="accent2"/>
              </a:buClr>
              <a:buSzPts val="3629"/>
              <a:buChar char="•"/>
              <a:defRPr sz="3629">
                <a:solidFill>
                  <a:schemeClr val="accent2"/>
                </a:solidFill>
              </a:defRPr>
            </a:lvl1pPr>
            <a:lvl2pPr marL="914400" lvl="1" indent="-459041" algn="l">
              <a:spcBef>
                <a:spcPts val="800"/>
              </a:spcBef>
              <a:spcAft>
                <a:spcPts val="0"/>
              </a:spcAft>
              <a:buClr>
                <a:schemeClr val="accent2"/>
              </a:buClr>
              <a:buSzPts val="3629"/>
              <a:buChar char="–"/>
              <a:defRPr sz="3629">
                <a:solidFill>
                  <a:schemeClr val="accent2"/>
                </a:solidFill>
              </a:defRPr>
            </a:lvl2pPr>
            <a:lvl3pPr marL="1371600" lvl="2" indent="-459041" algn="l">
              <a:spcBef>
                <a:spcPts val="800"/>
              </a:spcBef>
              <a:spcAft>
                <a:spcPts val="0"/>
              </a:spcAft>
              <a:buClr>
                <a:schemeClr val="accent2"/>
              </a:buClr>
              <a:buSzPts val="3629"/>
              <a:buChar char="•"/>
              <a:defRPr sz="3629">
                <a:solidFill>
                  <a:schemeClr val="accent2"/>
                </a:solidFill>
              </a:defRPr>
            </a:lvl3pPr>
            <a:lvl4pPr marL="1828800" lvl="3" indent="-459041" algn="l">
              <a:spcBef>
                <a:spcPts val="726"/>
              </a:spcBef>
              <a:spcAft>
                <a:spcPts val="0"/>
              </a:spcAft>
              <a:buClr>
                <a:schemeClr val="accent2"/>
              </a:buClr>
              <a:buSzPts val="3629"/>
              <a:buChar char="–"/>
              <a:defRPr sz="3629">
                <a:solidFill>
                  <a:schemeClr val="accent2"/>
                </a:solidFill>
              </a:defRPr>
            </a:lvl4pPr>
            <a:lvl5pPr marL="2286000" lvl="4" indent="-459041" algn="l">
              <a:spcBef>
                <a:spcPts val="726"/>
              </a:spcBef>
              <a:spcAft>
                <a:spcPts val="0"/>
              </a:spcAft>
              <a:buClr>
                <a:schemeClr val="accent2"/>
              </a:buClr>
              <a:buSzPts val="3629"/>
              <a:buChar char="»"/>
              <a:defRPr sz="3629">
                <a:solidFill>
                  <a:schemeClr val="accen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113"/>
        <p:cNvGrpSpPr/>
        <p:nvPr/>
      </p:nvGrpSpPr>
      <p:grpSpPr>
        <a:xfrm>
          <a:off x="0" y="0"/>
          <a:ext cx="0" cy="0"/>
          <a:chOff x="0" y="0"/>
          <a:chExt cx="0" cy="0"/>
        </a:xfrm>
      </p:grpSpPr>
      <p:sp>
        <p:nvSpPr>
          <p:cNvPr id="114" name="Google Shape;114;p103"/>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 name="Google Shape;115;p103"/>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6" name="Google Shape;116;p103"/>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3"/>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3"/>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103"/>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Key statement Medium Blue">
  <p:cSld name="Key statement Medium Blue">
    <p:bg>
      <p:bgPr>
        <a:solidFill>
          <a:schemeClr val="accent3"/>
        </a:solidFill>
        <a:effectLst/>
      </p:bgPr>
    </p:bg>
    <p:spTree>
      <p:nvGrpSpPr>
        <p:cNvPr id="1" name="Shape 954"/>
        <p:cNvGrpSpPr/>
        <p:nvPr/>
      </p:nvGrpSpPr>
      <p:grpSpPr>
        <a:xfrm>
          <a:off x="0" y="0"/>
          <a:ext cx="0" cy="0"/>
          <a:chOff x="0" y="0"/>
          <a:chExt cx="0" cy="0"/>
        </a:xfrm>
      </p:grpSpPr>
      <p:sp>
        <p:nvSpPr>
          <p:cNvPr id="955" name="Google Shape;955;g1109f72e8ae_14_230"/>
          <p:cNvSpPr txBox="1">
            <a:spLocks noGrp="1"/>
          </p:cNvSpPr>
          <p:nvPr>
            <p:ph type="body" idx="1"/>
          </p:nvPr>
        </p:nvSpPr>
        <p:spPr>
          <a:xfrm>
            <a:off x="365761" y="241220"/>
            <a:ext cx="6845093" cy="4527371"/>
          </a:xfrm>
          <a:prstGeom prst="rect">
            <a:avLst/>
          </a:prstGeom>
          <a:noFill/>
          <a:ln>
            <a:noFill/>
          </a:ln>
        </p:spPr>
        <p:txBody>
          <a:bodyPr spcFirstLastPara="1" wrap="square" lIns="91425" tIns="45700" rIns="91425" bIns="45700" anchor="t" anchorCtr="0">
            <a:normAutofit/>
          </a:bodyPr>
          <a:lstStyle>
            <a:lvl1pPr marL="457200" lvl="0" indent="-372618" algn="l">
              <a:spcBef>
                <a:spcPts val="2722"/>
              </a:spcBef>
              <a:spcAft>
                <a:spcPts val="0"/>
              </a:spcAft>
              <a:buClr>
                <a:schemeClr val="lt1"/>
              </a:buClr>
              <a:buSzPts val="2268"/>
              <a:buChar char="•"/>
              <a:defRPr sz="2268">
                <a:solidFill>
                  <a:schemeClr val="lt1"/>
                </a:solidFill>
              </a:defRPr>
            </a:lvl1pPr>
            <a:lvl2pPr marL="914400" lvl="1" indent="-372618" algn="l">
              <a:spcBef>
                <a:spcPts val="800"/>
              </a:spcBef>
              <a:spcAft>
                <a:spcPts val="0"/>
              </a:spcAft>
              <a:buClr>
                <a:schemeClr val="lt2"/>
              </a:buClr>
              <a:buSzPts val="2268"/>
              <a:buChar char="–"/>
              <a:defRPr sz="2268">
                <a:solidFill>
                  <a:schemeClr val="lt2"/>
                </a:solidFill>
              </a:defRPr>
            </a:lvl2pPr>
            <a:lvl3pPr marL="1371600" lvl="2" indent="-372617" algn="l">
              <a:spcBef>
                <a:spcPts val="800"/>
              </a:spcBef>
              <a:spcAft>
                <a:spcPts val="0"/>
              </a:spcAft>
              <a:buClr>
                <a:schemeClr val="lt2"/>
              </a:buClr>
              <a:buSzPts val="2268"/>
              <a:buChar char="•"/>
              <a:defRPr sz="2268">
                <a:solidFill>
                  <a:schemeClr val="lt2"/>
                </a:solidFill>
              </a:defRPr>
            </a:lvl3pPr>
            <a:lvl4pPr marL="1828800" lvl="3" indent="-372617" algn="l">
              <a:spcBef>
                <a:spcPts val="454"/>
              </a:spcBef>
              <a:spcAft>
                <a:spcPts val="0"/>
              </a:spcAft>
              <a:buClr>
                <a:schemeClr val="lt2"/>
              </a:buClr>
              <a:buSzPts val="2268"/>
              <a:buChar char="–"/>
              <a:defRPr sz="2268">
                <a:solidFill>
                  <a:schemeClr val="lt2"/>
                </a:solidFill>
              </a:defRPr>
            </a:lvl4pPr>
            <a:lvl5pPr marL="2286000" lvl="4" indent="-372617" algn="l">
              <a:spcBef>
                <a:spcPts val="454"/>
              </a:spcBef>
              <a:spcAft>
                <a:spcPts val="0"/>
              </a:spcAft>
              <a:buClr>
                <a:schemeClr val="lt2"/>
              </a:buClr>
              <a:buSzPts val="2268"/>
              <a:buChar char="»"/>
              <a:defRPr sz="2268">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1"/>
        </a:solidFill>
        <a:effectLst/>
      </p:bgPr>
    </p:bg>
    <p:spTree>
      <p:nvGrpSpPr>
        <p:cNvPr id="1" name="Shape 956"/>
        <p:cNvGrpSpPr/>
        <p:nvPr/>
      </p:nvGrpSpPr>
      <p:grpSpPr>
        <a:xfrm>
          <a:off x="0" y="0"/>
          <a:ext cx="0" cy="0"/>
          <a:chOff x="0" y="0"/>
          <a:chExt cx="0" cy="0"/>
        </a:xfrm>
      </p:grpSpPr>
      <p:sp>
        <p:nvSpPr>
          <p:cNvPr id="957" name="Google Shape;957;g1109f72e8ae_14_232"/>
          <p:cNvSpPr txBox="1">
            <a:spLocks noGrp="1"/>
          </p:cNvSpPr>
          <p:nvPr>
            <p:ph type="body" idx="1"/>
          </p:nvPr>
        </p:nvSpPr>
        <p:spPr>
          <a:xfrm>
            <a:off x="365761" y="241220"/>
            <a:ext cx="6845093" cy="4527371"/>
          </a:xfrm>
          <a:prstGeom prst="rect">
            <a:avLst/>
          </a:prstGeom>
          <a:noFill/>
          <a:ln>
            <a:noFill/>
          </a:ln>
        </p:spPr>
        <p:txBody>
          <a:bodyPr spcFirstLastPara="1" wrap="square" lIns="91425" tIns="45700" rIns="91425" bIns="45700" anchor="t" anchorCtr="0">
            <a:normAutofit/>
          </a:bodyPr>
          <a:lstStyle>
            <a:lvl1pPr marL="457200" lvl="0" indent="-372618" algn="l">
              <a:spcBef>
                <a:spcPts val="2722"/>
              </a:spcBef>
              <a:spcAft>
                <a:spcPts val="0"/>
              </a:spcAft>
              <a:buClr>
                <a:schemeClr val="lt1"/>
              </a:buClr>
              <a:buSzPts val="2268"/>
              <a:buChar char="•"/>
              <a:defRPr sz="2268">
                <a:solidFill>
                  <a:schemeClr val="lt1"/>
                </a:solidFill>
              </a:defRPr>
            </a:lvl1pPr>
            <a:lvl2pPr marL="914400" lvl="1" indent="-372618" algn="l">
              <a:spcBef>
                <a:spcPts val="800"/>
              </a:spcBef>
              <a:spcAft>
                <a:spcPts val="0"/>
              </a:spcAft>
              <a:buClr>
                <a:schemeClr val="lt2"/>
              </a:buClr>
              <a:buSzPts val="2268"/>
              <a:buChar char="–"/>
              <a:defRPr sz="2268">
                <a:solidFill>
                  <a:schemeClr val="lt2"/>
                </a:solidFill>
              </a:defRPr>
            </a:lvl2pPr>
            <a:lvl3pPr marL="1371600" lvl="2" indent="-372617" algn="l">
              <a:spcBef>
                <a:spcPts val="800"/>
              </a:spcBef>
              <a:spcAft>
                <a:spcPts val="0"/>
              </a:spcAft>
              <a:buClr>
                <a:schemeClr val="lt2"/>
              </a:buClr>
              <a:buSzPts val="2268"/>
              <a:buChar char="•"/>
              <a:defRPr sz="2268">
                <a:solidFill>
                  <a:schemeClr val="lt2"/>
                </a:solidFill>
              </a:defRPr>
            </a:lvl3pPr>
            <a:lvl4pPr marL="1828800" lvl="3" indent="-372617" algn="l">
              <a:spcBef>
                <a:spcPts val="454"/>
              </a:spcBef>
              <a:spcAft>
                <a:spcPts val="0"/>
              </a:spcAft>
              <a:buClr>
                <a:schemeClr val="lt2"/>
              </a:buClr>
              <a:buSzPts val="2268"/>
              <a:buChar char="–"/>
              <a:defRPr sz="2268">
                <a:solidFill>
                  <a:schemeClr val="lt2"/>
                </a:solidFill>
              </a:defRPr>
            </a:lvl4pPr>
            <a:lvl5pPr marL="2286000" lvl="4" indent="-372617" algn="l">
              <a:spcBef>
                <a:spcPts val="454"/>
              </a:spcBef>
              <a:spcAft>
                <a:spcPts val="0"/>
              </a:spcAft>
              <a:buClr>
                <a:schemeClr val="lt2"/>
              </a:buClr>
              <a:buSzPts val="2268"/>
              <a:buChar char="»"/>
              <a:defRPr sz="2268">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Key statement Green">
  <p:cSld name="Key statement Green">
    <p:bg>
      <p:bgPr>
        <a:solidFill>
          <a:schemeClr val="accent2"/>
        </a:solidFill>
        <a:effectLst/>
      </p:bgPr>
    </p:bg>
    <p:spTree>
      <p:nvGrpSpPr>
        <p:cNvPr id="1" name="Shape 958"/>
        <p:cNvGrpSpPr/>
        <p:nvPr/>
      </p:nvGrpSpPr>
      <p:grpSpPr>
        <a:xfrm>
          <a:off x="0" y="0"/>
          <a:ext cx="0" cy="0"/>
          <a:chOff x="0" y="0"/>
          <a:chExt cx="0" cy="0"/>
        </a:xfrm>
      </p:grpSpPr>
      <p:sp>
        <p:nvSpPr>
          <p:cNvPr id="959" name="Google Shape;959;g1109f72e8ae_14_234"/>
          <p:cNvSpPr txBox="1">
            <a:spLocks noGrp="1"/>
          </p:cNvSpPr>
          <p:nvPr>
            <p:ph type="body" idx="1"/>
          </p:nvPr>
        </p:nvSpPr>
        <p:spPr>
          <a:xfrm>
            <a:off x="365761" y="241220"/>
            <a:ext cx="6845093" cy="4527371"/>
          </a:xfrm>
          <a:prstGeom prst="rect">
            <a:avLst/>
          </a:prstGeom>
          <a:noFill/>
          <a:ln>
            <a:noFill/>
          </a:ln>
        </p:spPr>
        <p:txBody>
          <a:bodyPr spcFirstLastPara="1" wrap="square" lIns="91425" tIns="45700" rIns="91425" bIns="45700" anchor="t" anchorCtr="0">
            <a:normAutofit/>
          </a:bodyPr>
          <a:lstStyle>
            <a:lvl1pPr marL="457200" lvl="0" indent="-372618" algn="l">
              <a:spcBef>
                <a:spcPts val="2722"/>
              </a:spcBef>
              <a:spcAft>
                <a:spcPts val="0"/>
              </a:spcAft>
              <a:buClr>
                <a:schemeClr val="lt1"/>
              </a:buClr>
              <a:buSzPts val="2268"/>
              <a:buChar char="•"/>
              <a:defRPr sz="2268">
                <a:solidFill>
                  <a:schemeClr val="lt1"/>
                </a:solidFill>
              </a:defRPr>
            </a:lvl1pPr>
            <a:lvl2pPr marL="914400" lvl="1" indent="-372618" algn="l">
              <a:spcBef>
                <a:spcPts val="800"/>
              </a:spcBef>
              <a:spcAft>
                <a:spcPts val="0"/>
              </a:spcAft>
              <a:buClr>
                <a:schemeClr val="lt2"/>
              </a:buClr>
              <a:buSzPts val="2268"/>
              <a:buChar char="–"/>
              <a:defRPr sz="2268">
                <a:solidFill>
                  <a:schemeClr val="lt2"/>
                </a:solidFill>
              </a:defRPr>
            </a:lvl2pPr>
            <a:lvl3pPr marL="1371600" lvl="2" indent="-372617" algn="l">
              <a:spcBef>
                <a:spcPts val="800"/>
              </a:spcBef>
              <a:spcAft>
                <a:spcPts val="0"/>
              </a:spcAft>
              <a:buClr>
                <a:schemeClr val="lt2"/>
              </a:buClr>
              <a:buSzPts val="2268"/>
              <a:buChar char="•"/>
              <a:defRPr sz="2268">
                <a:solidFill>
                  <a:schemeClr val="lt2"/>
                </a:solidFill>
              </a:defRPr>
            </a:lvl3pPr>
            <a:lvl4pPr marL="1828800" lvl="3" indent="-372617" algn="l">
              <a:spcBef>
                <a:spcPts val="454"/>
              </a:spcBef>
              <a:spcAft>
                <a:spcPts val="0"/>
              </a:spcAft>
              <a:buClr>
                <a:schemeClr val="lt2"/>
              </a:buClr>
              <a:buSzPts val="2268"/>
              <a:buChar char="–"/>
              <a:defRPr sz="2268">
                <a:solidFill>
                  <a:schemeClr val="lt2"/>
                </a:solidFill>
              </a:defRPr>
            </a:lvl4pPr>
            <a:lvl5pPr marL="2286000" lvl="4" indent="-372617" algn="l">
              <a:spcBef>
                <a:spcPts val="454"/>
              </a:spcBef>
              <a:spcAft>
                <a:spcPts val="0"/>
              </a:spcAft>
              <a:buClr>
                <a:schemeClr val="lt2"/>
              </a:buClr>
              <a:buSzPts val="2268"/>
              <a:buChar char="»"/>
              <a:defRPr sz="2268">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5/5/2022</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4948591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6305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448"/>
        <p:cNvGrpSpPr/>
        <p:nvPr/>
      </p:nvGrpSpPr>
      <p:grpSpPr>
        <a:xfrm>
          <a:off x="0" y="0"/>
          <a:ext cx="0" cy="0"/>
          <a:chOff x="0" y="0"/>
          <a:chExt cx="0" cy="0"/>
        </a:xfrm>
      </p:grpSpPr>
      <p:sp>
        <p:nvSpPr>
          <p:cNvPr id="449" name="Google Shape;449;p172"/>
          <p:cNvSpPr txBox="1">
            <a:spLocks noGrp="1"/>
          </p:cNvSpPr>
          <p:nvPr>
            <p:ph type="title"/>
          </p:nvPr>
        </p:nvSpPr>
        <p:spPr>
          <a:xfrm>
            <a:off x="365760" y="223544"/>
            <a:ext cx="5394960" cy="940173"/>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172"/>
          <p:cNvSpPr txBox="1">
            <a:spLocks noGrp="1"/>
          </p:cNvSpPr>
          <p:nvPr>
            <p:ph type="body" idx="1"/>
          </p:nvPr>
        </p:nvSpPr>
        <p:spPr>
          <a:xfrm>
            <a:off x="365760" y="1218184"/>
            <a:ext cx="5394960" cy="3580116"/>
          </a:xfrm>
          <a:prstGeom prst="rect">
            <a:avLst/>
          </a:prstGeom>
          <a:noFill/>
          <a:ln>
            <a:noFill/>
          </a:ln>
        </p:spPr>
        <p:txBody>
          <a:bodyPr spcFirstLastPara="1" wrap="square" lIns="91425" tIns="45700" rIns="91425" bIns="45700" anchor="t" anchorCtr="0">
            <a:normAutofit/>
          </a:bodyPr>
          <a:lstStyle>
            <a:lvl1pPr marL="453554" lvl="0" indent="-327567" algn="l">
              <a:spcBef>
                <a:spcPts val="0"/>
              </a:spcBef>
              <a:spcAft>
                <a:spcPts val="0"/>
              </a:spcAft>
              <a:buClr>
                <a:srgbClr val="6C6463"/>
              </a:buClr>
              <a:buSzPts val="1600"/>
              <a:buChar char="•"/>
              <a:defRPr/>
            </a:lvl1pPr>
            <a:lvl2pPr marL="907108" lvl="1" indent="-327567" algn="l">
              <a:spcBef>
                <a:spcPts val="794"/>
              </a:spcBef>
              <a:spcAft>
                <a:spcPts val="0"/>
              </a:spcAft>
              <a:buClr>
                <a:srgbClr val="6C6463"/>
              </a:buClr>
              <a:buSzPts val="1600"/>
              <a:buChar char="–"/>
              <a:defRPr/>
            </a:lvl2pPr>
            <a:lvl3pPr marL="1360661" lvl="2" indent="-340166" algn="l">
              <a:spcBef>
                <a:spcPts val="794"/>
              </a:spcBef>
              <a:spcAft>
                <a:spcPts val="0"/>
              </a:spcAft>
              <a:buClr>
                <a:srgbClr val="6C6463"/>
              </a:buClr>
              <a:buSzPts val="1800"/>
              <a:buChar char="•"/>
              <a:defRPr/>
            </a:lvl3pPr>
            <a:lvl4pPr marL="1814216" lvl="3" indent="-327567" algn="l">
              <a:spcBef>
                <a:spcPts val="317"/>
              </a:spcBef>
              <a:spcAft>
                <a:spcPts val="0"/>
              </a:spcAft>
              <a:buClr>
                <a:srgbClr val="6C6463"/>
              </a:buClr>
              <a:buSzPts val="1600"/>
              <a:buChar char="–"/>
              <a:defRPr/>
            </a:lvl4pPr>
            <a:lvl5pPr marL="2267769" lvl="4" indent="-314968" algn="l">
              <a:spcBef>
                <a:spcPts val="278"/>
              </a:spcBef>
              <a:spcAft>
                <a:spcPts val="0"/>
              </a:spcAft>
              <a:buClr>
                <a:srgbClr val="6C6463"/>
              </a:buClr>
              <a:buSzPts val="1400"/>
              <a:buChar char="»"/>
              <a:defRPr/>
            </a:lvl5pPr>
            <a:lvl6pPr marL="2721323" lvl="5" indent="-340166" algn="l">
              <a:spcBef>
                <a:spcPts val="357"/>
              </a:spcBef>
              <a:spcAft>
                <a:spcPts val="0"/>
              </a:spcAft>
              <a:buClr>
                <a:schemeClr val="dk1"/>
              </a:buClr>
              <a:buSzPts val="1800"/>
              <a:buChar char="•"/>
              <a:defRPr/>
            </a:lvl6pPr>
            <a:lvl7pPr marL="3174877" lvl="6" indent="-340166" algn="l">
              <a:spcBef>
                <a:spcPts val="357"/>
              </a:spcBef>
              <a:spcAft>
                <a:spcPts val="0"/>
              </a:spcAft>
              <a:buClr>
                <a:schemeClr val="dk1"/>
              </a:buClr>
              <a:buSzPts val="1800"/>
              <a:buChar char="•"/>
              <a:defRPr/>
            </a:lvl7pPr>
            <a:lvl8pPr marL="3628431" lvl="7" indent="-340166" algn="l">
              <a:spcBef>
                <a:spcPts val="357"/>
              </a:spcBef>
              <a:spcAft>
                <a:spcPts val="0"/>
              </a:spcAft>
              <a:buClr>
                <a:schemeClr val="dk1"/>
              </a:buClr>
              <a:buSzPts val="1800"/>
              <a:buChar char="•"/>
              <a:defRPr/>
            </a:lvl8pPr>
            <a:lvl9pPr marL="4081985" lvl="8" indent="-340166" algn="l">
              <a:spcBef>
                <a:spcPts val="357"/>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7649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120"/>
        <p:cNvGrpSpPr/>
        <p:nvPr/>
      </p:nvGrpSpPr>
      <p:grpSpPr>
        <a:xfrm>
          <a:off x="0" y="0"/>
          <a:ext cx="0" cy="0"/>
          <a:chOff x="0" y="0"/>
          <a:chExt cx="0" cy="0"/>
        </a:xfrm>
      </p:grpSpPr>
      <p:sp>
        <p:nvSpPr>
          <p:cNvPr id="121" name="Google Shape;121;p104"/>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2" name="Google Shape;122;p104"/>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3" name="Google Shape;123;p104"/>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04"/>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04"/>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104"/>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7" name="Google Shape;127;p104"/>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128"/>
        <p:cNvGrpSpPr/>
        <p:nvPr/>
      </p:nvGrpSpPr>
      <p:grpSpPr>
        <a:xfrm>
          <a:off x="0" y="0"/>
          <a:ext cx="0" cy="0"/>
          <a:chOff x="0" y="0"/>
          <a:chExt cx="0" cy="0"/>
        </a:xfrm>
      </p:grpSpPr>
      <p:sp>
        <p:nvSpPr>
          <p:cNvPr id="129" name="Google Shape;129;p105"/>
          <p:cNvSpPr>
            <a:spLocks noGrp="1"/>
          </p:cNvSpPr>
          <p:nvPr>
            <p:ph type="pic" idx="2"/>
          </p:nvPr>
        </p:nvSpPr>
        <p:spPr>
          <a:xfrm>
            <a:off x="152400" y="2592387"/>
            <a:ext cx="8839200" cy="2440594"/>
          </a:xfrm>
          <a:prstGeom prst="rect">
            <a:avLst/>
          </a:prstGeom>
          <a:solidFill>
            <a:srgbClr val="E7E7E5"/>
          </a:solidFill>
          <a:ln>
            <a:noFill/>
          </a:ln>
        </p:spPr>
      </p:sp>
      <p:sp>
        <p:nvSpPr>
          <p:cNvPr id="130" name="Google Shape;130;p105"/>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1" name="Google Shape;131;p105"/>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05"/>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05"/>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105"/>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 name="Google Shape;135;p105"/>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136"/>
        <p:cNvGrpSpPr/>
        <p:nvPr/>
      </p:nvGrpSpPr>
      <p:grpSpPr>
        <a:xfrm>
          <a:off x="0" y="0"/>
          <a:ext cx="0" cy="0"/>
          <a:chOff x="0" y="0"/>
          <a:chExt cx="0" cy="0"/>
        </a:xfrm>
      </p:grpSpPr>
      <p:sp>
        <p:nvSpPr>
          <p:cNvPr id="137" name="Google Shape;137;p106"/>
          <p:cNvSpPr>
            <a:spLocks noGrp="1"/>
          </p:cNvSpPr>
          <p:nvPr>
            <p:ph type="pic" idx="2"/>
          </p:nvPr>
        </p:nvSpPr>
        <p:spPr>
          <a:xfrm>
            <a:off x="4572000" y="153988"/>
            <a:ext cx="4419600" cy="4876800"/>
          </a:xfrm>
          <a:prstGeom prst="rect">
            <a:avLst/>
          </a:prstGeom>
          <a:solidFill>
            <a:srgbClr val="E7E7E5"/>
          </a:solidFill>
          <a:ln>
            <a:noFill/>
          </a:ln>
        </p:spPr>
      </p:sp>
      <p:sp>
        <p:nvSpPr>
          <p:cNvPr id="138" name="Google Shape;138;p106"/>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06"/>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106"/>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 name="Google Shape;141;p106"/>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106"/>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Red/Gray Title Only">
  <p:cSld name="1_Red/Gray Title Only">
    <p:bg>
      <p:bgPr>
        <a:solidFill>
          <a:schemeClr val="lt1"/>
        </a:solidFill>
        <a:effectLst/>
      </p:bgPr>
    </p:bg>
    <p:spTree>
      <p:nvGrpSpPr>
        <p:cNvPr id="1" name="Shape 143"/>
        <p:cNvGrpSpPr/>
        <p:nvPr/>
      </p:nvGrpSpPr>
      <p:grpSpPr>
        <a:xfrm>
          <a:off x="0" y="0"/>
          <a:ext cx="0" cy="0"/>
          <a:chOff x="0" y="0"/>
          <a:chExt cx="0" cy="0"/>
        </a:xfrm>
      </p:grpSpPr>
      <p:sp>
        <p:nvSpPr>
          <p:cNvPr id="144" name="Google Shape;144;p107"/>
          <p:cNvSpPr>
            <a:spLocks noGrp="1"/>
          </p:cNvSpPr>
          <p:nvPr>
            <p:ph type="pic" idx="2"/>
          </p:nvPr>
        </p:nvSpPr>
        <p:spPr>
          <a:xfrm>
            <a:off x="152400" y="153987"/>
            <a:ext cx="4419600" cy="4876799"/>
          </a:xfrm>
          <a:prstGeom prst="rect">
            <a:avLst/>
          </a:prstGeom>
          <a:solidFill>
            <a:srgbClr val="E7E7E5"/>
          </a:solidFill>
          <a:ln>
            <a:noFill/>
          </a:ln>
        </p:spPr>
      </p:sp>
      <p:sp>
        <p:nvSpPr>
          <p:cNvPr id="145" name="Google Shape;145;p107"/>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chemeClr val="lt1"/>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07"/>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107"/>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 name="Google Shape;148;p107"/>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149"/>
        <p:cNvGrpSpPr/>
        <p:nvPr/>
      </p:nvGrpSpPr>
      <p:grpSpPr>
        <a:xfrm>
          <a:off x="0" y="0"/>
          <a:ext cx="0" cy="0"/>
          <a:chOff x="0" y="0"/>
          <a:chExt cx="0" cy="0"/>
        </a:xfrm>
      </p:grpSpPr>
      <p:pic>
        <p:nvPicPr>
          <p:cNvPr id="150" name="Google Shape;150;p108"/>
          <p:cNvPicPr preferRelativeResize="0"/>
          <p:nvPr/>
        </p:nvPicPr>
        <p:blipFill rotWithShape="1">
          <a:blip r:embed="rId2">
            <a:alphaModFix/>
          </a:blip>
          <a:srcRect/>
          <a:stretch/>
        </p:blipFill>
        <p:spPr>
          <a:xfrm>
            <a:off x="152400" y="153987"/>
            <a:ext cx="8839201" cy="4876800"/>
          </a:xfrm>
          <a:prstGeom prst="rect">
            <a:avLst/>
          </a:prstGeom>
          <a:noFill/>
          <a:ln>
            <a:noFill/>
          </a:ln>
        </p:spPr>
      </p:pic>
      <p:sp>
        <p:nvSpPr>
          <p:cNvPr id="151" name="Google Shape;151;p108"/>
          <p:cNvSpPr txBox="1">
            <a:spLocks noGrp="1"/>
          </p:cNvSpPr>
          <p:nvPr>
            <p:ph type="body" idx="1"/>
          </p:nvPr>
        </p:nvSpPr>
        <p:spPr>
          <a:xfrm rot="-5400000">
            <a:off x="78623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108"/>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08"/>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54" name="Google Shape;154;p108"/>
          <p:cNvPicPr preferRelativeResize="0"/>
          <p:nvPr/>
        </p:nvPicPr>
        <p:blipFill rotWithShape="1">
          <a:blip r:embed="rId3">
            <a:alphaModFix/>
          </a:blip>
          <a:srcRect/>
          <a:stretch/>
        </p:blipFill>
        <p:spPr>
          <a:xfrm>
            <a:off x="684768" y="4344987"/>
            <a:ext cx="1369673" cy="410902"/>
          </a:xfrm>
          <a:prstGeom prst="rect">
            <a:avLst/>
          </a:prstGeom>
          <a:noFill/>
          <a:ln>
            <a:noFill/>
          </a:ln>
        </p:spPr>
      </p:pic>
      <p:sp>
        <p:nvSpPr>
          <p:cNvPr id="155" name="Google Shape;155;p108"/>
          <p:cNvSpPr txBox="1">
            <a:spLocks noGrp="1"/>
          </p:cNvSpPr>
          <p:nvPr>
            <p:ph type="subTitle" idx="2"/>
          </p:nvPr>
        </p:nvSpPr>
        <p:spPr>
          <a:xfrm>
            <a:off x="685800" y="3135206"/>
            <a:ext cx="3429000"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156" name="Google Shape;156;p108"/>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22"/>
        <p:cNvGrpSpPr/>
        <p:nvPr/>
      </p:nvGrpSpPr>
      <p:grpSpPr>
        <a:xfrm>
          <a:off x="0" y="0"/>
          <a:ext cx="0" cy="0"/>
          <a:chOff x="0" y="0"/>
          <a:chExt cx="0" cy="0"/>
        </a:xfrm>
      </p:grpSpPr>
      <p:sp>
        <p:nvSpPr>
          <p:cNvPr id="23" name="Google Shape;23;p89"/>
          <p:cNvSpPr>
            <a:spLocks noGrp="1"/>
          </p:cNvSpPr>
          <p:nvPr>
            <p:ph type="pic" idx="2"/>
          </p:nvPr>
        </p:nvSpPr>
        <p:spPr>
          <a:xfrm>
            <a:off x="4572000" y="153988"/>
            <a:ext cx="4419600" cy="4876800"/>
          </a:xfrm>
          <a:prstGeom prst="rect">
            <a:avLst/>
          </a:prstGeom>
          <a:solidFill>
            <a:srgbClr val="FFFFFF"/>
          </a:solidFill>
          <a:ln>
            <a:noFill/>
          </a:ln>
        </p:spPr>
      </p:sp>
      <p:sp>
        <p:nvSpPr>
          <p:cNvPr id="24" name="Google Shape;24;p89"/>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89"/>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89"/>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Divider - Full Red">
  <p:cSld name="1_Divider - Full Red">
    <p:bg>
      <p:bgPr>
        <a:solidFill>
          <a:srgbClr val="002F6C"/>
        </a:solidFill>
        <a:effectLst/>
      </p:bgPr>
    </p:bg>
    <p:spTree>
      <p:nvGrpSpPr>
        <p:cNvPr id="1" name="Shape 157"/>
        <p:cNvGrpSpPr/>
        <p:nvPr/>
      </p:nvGrpSpPr>
      <p:grpSpPr>
        <a:xfrm>
          <a:off x="0" y="0"/>
          <a:ext cx="0" cy="0"/>
          <a:chOff x="0" y="0"/>
          <a:chExt cx="0" cy="0"/>
        </a:xfrm>
      </p:grpSpPr>
      <p:sp>
        <p:nvSpPr>
          <p:cNvPr id="158" name="Google Shape;158;p109"/>
          <p:cNvSpPr txBox="1">
            <a:spLocks noGrp="1"/>
          </p:cNvSpPr>
          <p:nvPr>
            <p:ph type="title"/>
          </p:nvPr>
        </p:nvSpPr>
        <p:spPr>
          <a:xfrm>
            <a:off x="1143000" y="534987"/>
            <a:ext cx="5486400" cy="461665"/>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Clr>
                <a:srgbClr val="FFFFFF"/>
              </a:buClr>
              <a:buSzPts val="2400"/>
              <a:buFont typeface="Gill Sans"/>
              <a:buNone/>
              <a:defRPr sz="2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9" name="Google Shape;159;p109"/>
          <p:cNvPicPr preferRelativeResize="0"/>
          <p:nvPr/>
        </p:nvPicPr>
        <p:blipFill rotWithShape="1">
          <a:blip r:embed="rId2">
            <a:alphaModFix/>
          </a:blip>
          <a:srcRect/>
          <a:stretch/>
        </p:blipFill>
        <p:spPr>
          <a:xfrm>
            <a:off x="684768" y="4344987"/>
            <a:ext cx="1369673" cy="410902"/>
          </a:xfrm>
          <a:prstGeom prst="rect">
            <a:avLst/>
          </a:prstGeom>
          <a:noFill/>
          <a:ln>
            <a:noFill/>
          </a:ln>
        </p:spPr>
      </p:pic>
      <p:cxnSp>
        <p:nvCxnSpPr>
          <p:cNvPr id="160" name="Google Shape;160;p109"/>
          <p:cNvCxnSpPr/>
          <p:nvPr/>
        </p:nvCxnSpPr>
        <p:spPr>
          <a:xfrm>
            <a:off x="746760" y="687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rgbClr val="E7E7E5"/>
        </a:solidFill>
        <a:effectLst/>
      </p:bgPr>
    </p:bg>
    <p:spTree>
      <p:nvGrpSpPr>
        <p:cNvPr id="1" name="Shape 161"/>
        <p:cNvGrpSpPr/>
        <p:nvPr/>
      </p:nvGrpSpPr>
      <p:grpSpPr>
        <a:xfrm>
          <a:off x="0" y="0"/>
          <a:ext cx="0" cy="0"/>
          <a:chOff x="0" y="0"/>
          <a:chExt cx="0" cy="0"/>
        </a:xfrm>
      </p:grpSpPr>
      <p:sp>
        <p:nvSpPr>
          <p:cNvPr id="162" name="Google Shape;162;p110"/>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110"/>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rgbClr val="E7E7E5"/>
        </a:solidFill>
        <a:effectLst/>
      </p:bgPr>
    </p:bg>
    <p:spTree>
      <p:nvGrpSpPr>
        <p:cNvPr id="1" name="Shape 164"/>
        <p:cNvGrpSpPr/>
        <p:nvPr/>
      </p:nvGrpSpPr>
      <p:grpSpPr>
        <a:xfrm>
          <a:off x="0" y="0"/>
          <a:ext cx="0" cy="0"/>
          <a:chOff x="0" y="0"/>
          <a:chExt cx="0" cy="0"/>
        </a:xfrm>
      </p:grpSpPr>
      <p:sp>
        <p:nvSpPr>
          <p:cNvPr id="165" name="Google Shape;165;p111"/>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66" name="Google Shape;166;p111"/>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67" name="Google Shape;167;p111"/>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rgbClr val="E7E7E5"/>
        </a:solidFill>
        <a:effectLst/>
      </p:bgPr>
    </p:bg>
    <p:spTree>
      <p:nvGrpSpPr>
        <p:cNvPr id="1" name="Shape 168"/>
        <p:cNvGrpSpPr/>
        <p:nvPr/>
      </p:nvGrpSpPr>
      <p:grpSpPr>
        <a:xfrm>
          <a:off x="0" y="0"/>
          <a:ext cx="0" cy="0"/>
          <a:chOff x="0" y="0"/>
          <a:chExt cx="0" cy="0"/>
        </a:xfrm>
      </p:grpSpPr>
      <p:sp>
        <p:nvSpPr>
          <p:cNvPr id="169" name="Google Shape;169;p112"/>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70" name="Google Shape;170;p112"/>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71" name="Google Shape;171;p112"/>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72" name="Google Shape;172;p112"/>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173"/>
        <p:cNvGrpSpPr/>
        <p:nvPr/>
      </p:nvGrpSpPr>
      <p:grpSpPr>
        <a:xfrm>
          <a:off x="0" y="0"/>
          <a:ext cx="0" cy="0"/>
          <a:chOff x="0" y="0"/>
          <a:chExt cx="0" cy="0"/>
        </a:xfrm>
      </p:grpSpPr>
      <p:sp>
        <p:nvSpPr>
          <p:cNvPr id="174" name="Google Shape;174;p113"/>
          <p:cNvSpPr>
            <a:spLocks noGrp="1"/>
          </p:cNvSpPr>
          <p:nvPr>
            <p:ph type="pic" idx="2"/>
          </p:nvPr>
        </p:nvSpPr>
        <p:spPr>
          <a:xfrm>
            <a:off x="152400" y="2592387"/>
            <a:ext cx="8839200" cy="2440594"/>
          </a:xfrm>
          <a:prstGeom prst="rect">
            <a:avLst/>
          </a:prstGeom>
          <a:solidFill>
            <a:schemeClr val="lt1"/>
          </a:solidFill>
          <a:ln>
            <a:noFill/>
          </a:ln>
        </p:spPr>
      </p:sp>
      <p:sp>
        <p:nvSpPr>
          <p:cNvPr id="175" name="Google Shape;175;p113"/>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 name="Google Shape;176;p113"/>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 name="Google Shape;177;p113"/>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178"/>
        <p:cNvGrpSpPr/>
        <p:nvPr/>
      </p:nvGrpSpPr>
      <p:grpSpPr>
        <a:xfrm>
          <a:off x="0" y="0"/>
          <a:ext cx="0" cy="0"/>
          <a:chOff x="0" y="0"/>
          <a:chExt cx="0" cy="0"/>
        </a:xfrm>
      </p:grpSpPr>
      <p:sp>
        <p:nvSpPr>
          <p:cNvPr id="179" name="Google Shape;179;p114"/>
          <p:cNvSpPr>
            <a:spLocks noGrp="1"/>
          </p:cNvSpPr>
          <p:nvPr>
            <p:ph type="pic" idx="2"/>
          </p:nvPr>
        </p:nvSpPr>
        <p:spPr>
          <a:xfrm>
            <a:off x="152400" y="153987"/>
            <a:ext cx="4419600" cy="4876799"/>
          </a:xfrm>
          <a:prstGeom prst="rect">
            <a:avLst/>
          </a:prstGeom>
          <a:solidFill>
            <a:schemeClr val="lt1"/>
          </a:solidFill>
          <a:ln>
            <a:noFill/>
          </a:ln>
        </p:spPr>
      </p:sp>
      <p:sp>
        <p:nvSpPr>
          <p:cNvPr id="180" name="Google Shape;180;p114"/>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1" name="Google Shape;181;p114"/>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Red/Gray 1 Content">
  <p:cSld name="3_Red/Gray 1 Content">
    <p:bg>
      <p:bgPr>
        <a:solidFill>
          <a:schemeClr val="lt1"/>
        </a:solidFill>
        <a:effectLst/>
      </p:bgPr>
    </p:bg>
    <p:spTree>
      <p:nvGrpSpPr>
        <p:cNvPr id="1" name="Shape 182"/>
        <p:cNvGrpSpPr/>
        <p:nvPr/>
      </p:nvGrpSpPr>
      <p:grpSpPr>
        <a:xfrm>
          <a:off x="0" y="0"/>
          <a:ext cx="0" cy="0"/>
          <a:chOff x="0" y="0"/>
          <a:chExt cx="0" cy="0"/>
        </a:xfrm>
      </p:grpSpPr>
      <p:sp>
        <p:nvSpPr>
          <p:cNvPr id="183" name="Google Shape;183;p115"/>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115"/>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185"/>
        <p:cNvGrpSpPr/>
        <p:nvPr/>
      </p:nvGrpSpPr>
      <p:grpSpPr>
        <a:xfrm>
          <a:off x="0" y="0"/>
          <a:ext cx="0" cy="0"/>
          <a:chOff x="0" y="0"/>
          <a:chExt cx="0" cy="0"/>
        </a:xfrm>
      </p:grpSpPr>
      <p:sp>
        <p:nvSpPr>
          <p:cNvPr id="186" name="Google Shape;186;p116"/>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7" name="Google Shape;187;p116"/>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8" name="Google Shape;188;p116"/>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Red/Gray 3 Content">
  <p:cSld name="3_Red/Gray 3 Content">
    <p:bg>
      <p:bgPr>
        <a:solidFill>
          <a:schemeClr val="lt1"/>
        </a:solidFill>
        <a:effectLst/>
      </p:bgPr>
    </p:bg>
    <p:spTree>
      <p:nvGrpSpPr>
        <p:cNvPr id="1" name="Shape 189"/>
        <p:cNvGrpSpPr/>
        <p:nvPr/>
      </p:nvGrpSpPr>
      <p:grpSpPr>
        <a:xfrm>
          <a:off x="0" y="0"/>
          <a:ext cx="0" cy="0"/>
          <a:chOff x="0" y="0"/>
          <a:chExt cx="0" cy="0"/>
        </a:xfrm>
      </p:grpSpPr>
      <p:sp>
        <p:nvSpPr>
          <p:cNvPr id="190" name="Google Shape;190;p117"/>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91" name="Google Shape;191;p117"/>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92" name="Google Shape;192;p117"/>
          <p:cNvSpPr txBox="1">
            <a:spLocks noGrp="1"/>
          </p:cNvSpPr>
          <p:nvPr>
            <p:ph type="body" idx="3"/>
          </p:nvPr>
        </p:nvSpPr>
        <p:spPr>
          <a:xfrm>
            <a:off x="3314548" y="1296987"/>
            <a:ext cx="2514904"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FFFFFF"/>
              </a:buClr>
              <a:buSzPts val="1600"/>
              <a:buChar char="»"/>
              <a:defRPr sz="1600">
                <a:solidFill>
                  <a:srgbClr val="FFFFFF"/>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93" name="Google Shape;193;p117"/>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194"/>
        <p:cNvGrpSpPr/>
        <p:nvPr/>
      </p:nvGrpSpPr>
      <p:grpSpPr>
        <a:xfrm>
          <a:off x="0" y="0"/>
          <a:ext cx="0" cy="0"/>
          <a:chOff x="0" y="0"/>
          <a:chExt cx="0" cy="0"/>
        </a:xfrm>
      </p:grpSpPr>
      <p:sp>
        <p:nvSpPr>
          <p:cNvPr id="195" name="Google Shape;195;p118"/>
          <p:cNvSpPr>
            <a:spLocks noGrp="1"/>
          </p:cNvSpPr>
          <p:nvPr>
            <p:ph type="pic" idx="2"/>
          </p:nvPr>
        </p:nvSpPr>
        <p:spPr>
          <a:xfrm>
            <a:off x="152400" y="2592387"/>
            <a:ext cx="8839200" cy="2440594"/>
          </a:xfrm>
          <a:prstGeom prst="rect">
            <a:avLst/>
          </a:prstGeom>
          <a:solidFill>
            <a:srgbClr val="E7E7E5"/>
          </a:solidFill>
          <a:ln>
            <a:noFill/>
          </a:ln>
        </p:spPr>
      </p:sp>
      <p:sp>
        <p:nvSpPr>
          <p:cNvPr id="196" name="Google Shape;196;p118"/>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7" name="Google Shape;197;p118"/>
          <p:cNvSpPr txBox="1">
            <a:spLocks noGrp="1"/>
          </p:cNvSpPr>
          <p:nvPr>
            <p:ph type="body" idx="3"/>
          </p:nvPr>
        </p:nvSpPr>
        <p:spPr>
          <a:xfrm rot="-5400000">
            <a:off x="7862313" y="3537008"/>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8" name="Google Shape;198;p118"/>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over - Full Red">
  <p:cSld name="1_Cover - Full Red">
    <p:bg>
      <p:bgPr>
        <a:solidFill>
          <a:srgbClr val="002F6C"/>
        </a:solidFill>
        <a:effectLst/>
      </p:bgPr>
    </p:bg>
    <p:spTree>
      <p:nvGrpSpPr>
        <p:cNvPr id="1" name="Shape 27"/>
        <p:cNvGrpSpPr/>
        <p:nvPr/>
      </p:nvGrpSpPr>
      <p:grpSpPr>
        <a:xfrm>
          <a:off x="0" y="0"/>
          <a:ext cx="0" cy="0"/>
          <a:chOff x="0" y="0"/>
          <a:chExt cx="0" cy="0"/>
        </a:xfrm>
      </p:grpSpPr>
      <p:sp>
        <p:nvSpPr>
          <p:cNvPr id="28" name="Google Shape;28;p90"/>
          <p:cNvSpPr txBox="1">
            <a:spLocks noGrp="1"/>
          </p:cNvSpPr>
          <p:nvPr>
            <p:ph type="ctrTitle"/>
          </p:nvPr>
        </p:nvSpPr>
        <p:spPr>
          <a:xfrm>
            <a:off x="685800" y="1601787"/>
            <a:ext cx="3886200" cy="1209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Gill Sans"/>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0"/>
          <p:cNvSpPr txBox="1">
            <a:spLocks noGrp="1"/>
          </p:cNvSpPr>
          <p:nvPr>
            <p:ph type="subTitle" idx="1"/>
          </p:nvPr>
        </p:nvSpPr>
        <p:spPr>
          <a:xfrm>
            <a:off x="685800" y="3135206"/>
            <a:ext cx="3429000" cy="120978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30" name="Google Shape;30;p90"/>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p:spPr>
      </p:cxnSp>
      <p:pic>
        <p:nvPicPr>
          <p:cNvPr id="31" name="Google Shape;31;p90"/>
          <p:cNvPicPr preferRelativeResize="0"/>
          <p:nvPr/>
        </p:nvPicPr>
        <p:blipFill rotWithShape="1">
          <a:blip r:embed="rId2">
            <a:alphaModFix/>
          </a:blip>
          <a:srcRect/>
          <a:stretch/>
        </p:blipFill>
        <p:spPr>
          <a:xfrm>
            <a:off x="684768"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199"/>
        <p:cNvGrpSpPr/>
        <p:nvPr/>
      </p:nvGrpSpPr>
      <p:grpSpPr>
        <a:xfrm>
          <a:off x="0" y="0"/>
          <a:ext cx="0" cy="0"/>
          <a:chOff x="0" y="0"/>
          <a:chExt cx="0" cy="0"/>
        </a:xfrm>
      </p:grpSpPr>
      <p:sp>
        <p:nvSpPr>
          <p:cNvPr id="200" name="Google Shape;200;p119"/>
          <p:cNvSpPr>
            <a:spLocks noGrp="1"/>
          </p:cNvSpPr>
          <p:nvPr>
            <p:ph type="pic" idx="2"/>
          </p:nvPr>
        </p:nvSpPr>
        <p:spPr>
          <a:xfrm>
            <a:off x="4572000" y="153988"/>
            <a:ext cx="4419600" cy="4876800"/>
          </a:xfrm>
          <a:prstGeom prst="rect">
            <a:avLst/>
          </a:prstGeom>
          <a:solidFill>
            <a:srgbClr val="E7E7E5"/>
          </a:solidFill>
          <a:ln>
            <a:noFill/>
          </a:ln>
        </p:spPr>
      </p:sp>
      <p:sp>
        <p:nvSpPr>
          <p:cNvPr id="201" name="Google Shape;201;p119"/>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119"/>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3" name="Google Shape;203;p119"/>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Red/Gray Title Only">
  <p:cSld name="3_Red/Gray Title Only">
    <p:bg>
      <p:bgPr>
        <a:solidFill>
          <a:schemeClr val="lt1"/>
        </a:solidFill>
        <a:effectLst/>
      </p:bgPr>
    </p:bg>
    <p:spTree>
      <p:nvGrpSpPr>
        <p:cNvPr id="1" name="Shape 204"/>
        <p:cNvGrpSpPr/>
        <p:nvPr/>
      </p:nvGrpSpPr>
      <p:grpSpPr>
        <a:xfrm>
          <a:off x="0" y="0"/>
          <a:ext cx="0" cy="0"/>
          <a:chOff x="0" y="0"/>
          <a:chExt cx="0" cy="0"/>
        </a:xfrm>
      </p:grpSpPr>
      <p:sp>
        <p:nvSpPr>
          <p:cNvPr id="205" name="Google Shape;205;p120"/>
          <p:cNvSpPr>
            <a:spLocks noGrp="1"/>
          </p:cNvSpPr>
          <p:nvPr>
            <p:ph type="pic" idx="2"/>
          </p:nvPr>
        </p:nvSpPr>
        <p:spPr>
          <a:xfrm>
            <a:off x="152400" y="153987"/>
            <a:ext cx="4419600" cy="4876799"/>
          </a:xfrm>
          <a:prstGeom prst="rect">
            <a:avLst/>
          </a:prstGeom>
          <a:solidFill>
            <a:srgbClr val="E7E7E5"/>
          </a:solidFill>
          <a:ln>
            <a:noFill/>
          </a:ln>
        </p:spPr>
      </p:sp>
      <p:sp>
        <p:nvSpPr>
          <p:cNvPr id="206" name="Google Shape;206;p120"/>
          <p:cNvSpPr txBox="1">
            <a:spLocks noGrp="1"/>
          </p:cNvSpPr>
          <p:nvPr>
            <p:ph type="body" idx="1"/>
          </p:nvPr>
        </p:nvSpPr>
        <p:spPr>
          <a:xfrm rot="-5400000">
            <a:off x="3442713"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120"/>
          <p:cNvSpPr txBox="1">
            <a:spLocks noGrp="1"/>
          </p:cNvSpPr>
          <p:nvPr>
            <p:ph type="title"/>
          </p:nvPr>
        </p:nvSpPr>
        <p:spPr>
          <a:xfrm>
            <a:off x="4877104" y="2188567"/>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208"/>
        <p:cNvGrpSpPr/>
        <p:nvPr/>
      </p:nvGrpSpPr>
      <p:grpSpPr>
        <a:xfrm>
          <a:off x="0" y="0"/>
          <a:ext cx="0" cy="0"/>
          <a:chOff x="0" y="0"/>
          <a:chExt cx="0" cy="0"/>
        </a:xfrm>
      </p:grpSpPr>
      <p:sp>
        <p:nvSpPr>
          <p:cNvPr id="209" name="Google Shape;209;p121"/>
          <p:cNvSpPr txBox="1">
            <a:spLocks noGrp="1"/>
          </p:cNvSpPr>
          <p:nvPr>
            <p:ph type="body" idx="1"/>
          </p:nvPr>
        </p:nvSpPr>
        <p:spPr>
          <a:xfrm>
            <a:off x="365760" y="1218183"/>
            <a:ext cx="8412480" cy="357921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0" name="Google Shape;210;p121"/>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1"/>
        <p:cNvGrpSpPr/>
        <p:nvPr/>
      </p:nvGrpSpPr>
      <p:grpSpPr>
        <a:xfrm>
          <a:off x="0" y="0"/>
          <a:ext cx="0" cy="0"/>
          <a:chOff x="0" y="0"/>
          <a:chExt cx="0" cy="0"/>
        </a:xfrm>
      </p:grpSpPr>
      <p:sp>
        <p:nvSpPr>
          <p:cNvPr id="212" name="Google Shape;212;p122"/>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213"/>
        <p:cNvGrpSpPr/>
        <p:nvPr/>
      </p:nvGrpSpPr>
      <p:grpSpPr>
        <a:xfrm>
          <a:off x="0" y="0"/>
          <a:ext cx="0" cy="0"/>
          <a:chOff x="0" y="0"/>
          <a:chExt cx="0" cy="0"/>
        </a:xfrm>
      </p:grpSpPr>
      <p:sp>
        <p:nvSpPr>
          <p:cNvPr id="214" name="Google Shape;214;p123"/>
          <p:cNvSpPr txBox="1">
            <a:spLocks noGrp="1"/>
          </p:cNvSpPr>
          <p:nvPr>
            <p:ph type="body" idx="1"/>
          </p:nvPr>
        </p:nvSpPr>
        <p:spPr>
          <a:xfrm>
            <a:off x="365760" y="591675"/>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5" name="Google Shape;215;p123"/>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123"/>
          <p:cNvSpPr txBox="1">
            <a:spLocks noGrp="1"/>
          </p:cNvSpPr>
          <p:nvPr>
            <p:ph type="body" idx="2"/>
          </p:nvPr>
        </p:nvSpPr>
        <p:spPr>
          <a:xfrm>
            <a:off x="365760" y="1218183"/>
            <a:ext cx="8412480" cy="357921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mp; subtitle">
  <p:cSld name="1_Title &amp; subtitle">
    <p:spTree>
      <p:nvGrpSpPr>
        <p:cNvPr id="1" name="Shape 217"/>
        <p:cNvGrpSpPr/>
        <p:nvPr/>
      </p:nvGrpSpPr>
      <p:grpSpPr>
        <a:xfrm>
          <a:off x="0" y="0"/>
          <a:ext cx="0" cy="0"/>
          <a:chOff x="0" y="0"/>
          <a:chExt cx="0" cy="0"/>
        </a:xfrm>
      </p:grpSpPr>
      <p:sp>
        <p:nvSpPr>
          <p:cNvPr id="218" name="Google Shape;218;p124"/>
          <p:cNvSpPr txBox="1">
            <a:spLocks noGrp="1"/>
          </p:cNvSpPr>
          <p:nvPr>
            <p:ph type="body" idx="1"/>
          </p:nvPr>
        </p:nvSpPr>
        <p:spPr>
          <a:xfrm>
            <a:off x="365760" y="591675"/>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9" name="Google Shape;219;p124"/>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220"/>
        <p:cNvGrpSpPr/>
        <p:nvPr/>
      </p:nvGrpSpPr>
      <p:grpSpPr>
        <a:xfrm>
          <a:off x="0" y="0"/>
          <a:ext cx="0" cy="0"/>
          <a:chOff x="0" y="0"/>
          <a:chExt cx="0" cy="0"/>
        </a:xfrm>
      </p:grpSpPr>
      <p:sp>
        <p:nvSpPr>
          <p:cNvPr id="221" name="Google Shape;221;p125"/>
          <p:cNvSpPr txBox="1">
            <a:spLocks noGrp="1"/>
          </p:cNvSpPr>
          <p:nvPr>
            <p:ph type="title"/>
          </p:nvPr>
        </p:nvSpPr>
        <p:spPr>
          <a:xfrm>
            <a:off x="365760" y="223542"/>
            <a:ext cx="5394960" cy="940173"/>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125"/>
          <p:cNvSpPr txBox="1">
            <a:spLocks noGrp="1"/>
          </p:cNvSpPr>
          <p:nvPr>
            <p:ph type="body" idx="1"/>
          </p:nvPr>
        </p:nvSpPr>
        <p:spPr>
          <a:xfrm>
            <a:off x="365760" y="1218183"/>
            <a:ext cx="5394960" cy="3580116"/>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lvl1pPr>
            <a:lvl2pPr marL="914400" lvl="1" indent="-330200" algn="l">
              <a:spcBef>
                <a:spcPts val="800"/>
              </a:spcBef>
              <a:spcAft>
                <a:spcPts val="0"/>
              </a:spcAft>
              <a:buClr>
                <a:srgbClr val="6C6463"/>
              </a:buClr>
              <a:buSzPts val="16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amp; 2 columns of text">
  <p:cSld name="Title, subtitle &amp; 2 columns of text">
    <p:spTree>
      <p:nvGrpSpPr>
        <p:cNvPr id="1" name="Shape 223"/>
        <p:cNvGrpSpPr/>
        <p:nvPr/>
      </p:nvGrpSpPr>
      <p:grpSpPr>
        <a:xfrm>
          <a:off x="0" y="0"/>
          <a:ext cx="0" cy="0"/>
          <a:chOff x="0" y="0"/>
          <a:chExt cx="0" cy="0"/>
        </a:xfrm>
      </p:grpSpPr>
      <p:sp>
        <p:nvSpPr>
          <p:cNvPr id="224" name="Google Shape;224;p126"/>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126"/>
          <p:cNvSpPr txBox="1">
            <a:spLocks noGrp="1"/>
          </p:cNvSpPr>
          <p:nvPr>
            <p:ph type="body" idx="1"/>
          </p:nvPr>
        </p:nvSpPr>
        <p:spPr>
          <a:xfrm>
            <a:off x="365760" y="591675"/>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6" name="Google Shape;226;p126"/>
          <p:cNvSpPr txBox="1">
            <a:spLocks noGrp="1"/>
          </p:cNvSpPr>
          <p:nvPr>
            <p:ph type="body" idx="2"/>
          </p:nvPr>
        </p:nvSpPr>
        <p:spPr>
          <a:xfrm>
            <a:off x="365760" y="1218183"/>
            <a:ext cx="4114800" cy="3580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7" name="Google Shape;227;p126"/>
          <p:cNvSpPr txBox="1">
            <a:spLocks noGrp="1"/>
          </p:cNvSpPr>
          <p:nvPr>
            <p:ph type="body" idx="3"/>
          </p:nvPr>
        </p:nvSpPr>
        <p:spPr>
          <a:xfrm>
            <a:off x="4663440" y="1218183"/>
            <a:ext cx="4114800" cy="3580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btitle, 1 column text with image">
  <p:cSld name="Title, subtitle, 1 column text with image">
    <p:spTree>
      <p:nvGrpSpPr>
        <p:cNvPr id="1" name="Shape 228"/>
        <p:cNvGrpSpPr/>
        <p:nvPr/>
      </p:nvGrpSpPr>
      <p:grpSpPr>
        <a:xfrm>
          <a:off x="0" y="0"/>
          <a:ext cx="0" cy="0"/>
          <a:chOff x="0" y="0"/>
          <a:chExt cx="0" cy="0"/>
        </a:xfrm>
      </p:grpSpPr>
      <p:sp>
        <p:nvSpPr>
          <p:cNvPr id="229" name="Google Shape;229;p127"/>
          <p:cNvSpPr txBox="1">
            <a:spLocks noGrp="1"/>
          </p:cNvSpPr>
          <p:nvPr>
            <p:ph type="title"/>
          </p:nvPr>
        </p:nvSpPr>
        <p:spPr>
          <a:xfrm>
            <a:off x="365760" y="223542"/>
            <a:ext cx="411480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127"/>
          <p:cNvSpPr txBox="1">
            <a:spLocks noGrp="1"/>
          </p:cNvSpPr>
          <p:nvPr>
            <p:ph type="body" idx="1"/>
          </p:nvPr>
        </p:nvSpPr>
        <p:spPr>
          <a:xfrm>
            <a:off x="365760" y="591675"/>
            <a:ext cx="411480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1" name="Google Shape;231;p127"/>
          <p:cNvSpPr txBox="1">
            <a:spLocks noGrp="1"/>
          </p:cNvSpPr>
          <p:nvPr>
            <p:ph type="body" idx="2"/>
          </p:nvPr>
        </p:nvSpPr>
        <p:spPr>
          <a:xfrm>
            <a:off x="365760" y="1218183"/>
            <a:ext cx="4114800" cy="3578831"/>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32"/>
        <p:cNvGrpSpPr/>
        <p:nvPr/>
      </p:nvGrpSpPr>
      <p:grpSpPr>
        <a:xfrm>
          <a:off x="0" y="0"/>
          <a:ext cx="0" cy="0"/>
          <a:chOff x="0" y="0"/>
          <a:chExt cx="0" cy="0"/>
        </a:xfrm>
      </p:grpSpPr>
      <p:sp>
        <p:nvSpPr>
          <p:cNvPr id="233" name="Google Shape;233;p128"/>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128"/>
          <p:cNvSpPr txBox="1">
            <a:spLocks noGrp="1"/>
          </p:cNvSpPr>
          <p:nvPr>
            <p:ph type="body" idx="1"/>
          </p:nvPr>
        </p:nvSpPr>
        <p:spPr>
          <a:xfrm>
            <a:off x="365760" y="591676"/>
            <a:ext cx="8412480" cy="579676"/>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12"/>
              <a:buNone/>
              <a:defRPr sz="1512"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128"/>
          <p:cNvSpPr txBox="1">
            <a:spLocks noGrp="1"/>
          </p:cNvSpPr>
          <p:nvPr>
            <p:ph type="body" idx="2"/>
          </p:nvPr>
        </p:nvSpPr>
        <p:spPr>
          <a:xfrm>
            <a:off x="365760" y="1218183"/>
            <a:ext cx="4114800" cy="3578831"/>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2"/>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Divider Medium Blue">
  <p:cSld name="Divider Medium Blue">
    <p:bg>
      <p:bgPr>
        <a:solidFill>
          <a:schemeClr val="accent3"/>
        </a:solidFill>
        <a:effectLst/>
      </p:bgPr>
    </p:bg>
    <p:spTree>
      <p:nvGrpSpPr>
        <p:cNvPr id="1" name="Shape 236"/>
        <p:cNvGrpSpPr/>
        <p:nvPr/>
      </p:nvGrpSpPr>
      <p:grpSpPr>
        <a:xfrm>
          <a:off x="0" y="0"/>
          <a:ext cx="0" cy="0"/>
          <a:chOff x="0" y="0"/>
          <a:chExt cx="0" cy="0"/>
        </a:xfrm>
      </p:grpSpPr>
      <p:sp>
        <p:nvSpPr>
          <p:cNvPr id="237" name="Google Shape;237;p129"/>
          <p:cNvSpPr txBox="1">
            <a:spLocks noGrp="1"/>
          </p:cNvSpPr>
          <p:nvPr>
            <p:ph type="body" idx="1"/>
          </p:nvPr>
        </p:nvSpPr>
        <p:spPr>
          <a:xfrm>
            <a:off x="365125" y="1347382"/>
            <a:ext cx="8229600" cy="864129"/>
          </a:xfrm>
          <a:prstGeom prst="rect">
            <a:avLst/>
          </a:prstGeom>
          <a:noFill/>
          <a:ln>
            <a:noFill/>
          </a:ln>
        </p:spPr>
        <p:txBody>
          <a:bodyPr spcFirstLastPara="1" wrap="square" lIns="0" tIns="0" rIns="0" bIns="0" anchor="t" anchorCtr="0">
            <a:normAutofit/>
          </a:bodyPr>
          <a:lstStyle>
            <a:lvl1pPr marL="457200" lvl="0" indent="-516636" algn="l">
              <a:spcBef>
                <a:spcPts val="0"/>
              </a:spcBef>
              <a:spcAft>
                <a:spcPts val="0"/>
              </a:spcAft>
              <a:buClr>
                <a:schemeClr val="lt1"/>
              </a:buClr>
              <a:buSzPts val="4536"/>
              <a:buChar char="•"/>
              <a:defRPr sz="4536">
                <a:solidFill>
                  <a:schemeClr val="lt1"/>
                </a:solidFill>
              </a:defRPr>
            </a:lvl1pPr>
            <a:lvl2pPr marL="914400" lvl="1" indent="-516636" algn="l">
              <a:spcBef>
                <a:spcPts val="800"/>
              </a:spcBef>
              <a:spcAft>
                <a:spcPts val="0"/>
              </a:spcAft>
              <a:buClr>
                <a:schemeClr val="lt2"/>
              </a:buClr>
              <a:buSzPts val="4536"/>
              <a:buChar char="–"/>
              <a:defRPr sz="4536">
                <a:solidFill>
                  <a:schemeClr val="lt2"/>
                </a:solidFill>
              </a:defRPr>
            </a:lvl2pPr>
            <a:lvl3pPr marL="1371600" lvl="2" indent="-516636" algn="l">
              <a:spcBef>
                <a:spcPts val="907"/>
              </a:spcBef>
              <a:spcAft>
                <a:spcPts val="0"/>
              </a:spcAft>
              <a:buClr>
                <a:schemeClr val="lt2"/>
              </a:buClr>
              <a:buSzPts val="4536"/>
              <a:buChar char="•"/>
              <a:defRPr sz="4536">
                <a:solidFill>
                  <a:schemeClr val="lt2"/>
                </a:solidFill>
              </a:defRPr>
            </a:lvl3pPr>
            <a:lvl4pPr marL="1828800" lvl="3" indent="-516636" algn="l">
              <a:spcBef>
                <a:spcPts val="907"/>
              </a:spcBef>
              <a:spcAft>
                <a:spcPts val="0"/>
              </a:spcAft>
              <a:buClr>
                <a:schemeClr val="lt2"/>
              </a:buClr>
              <a:buSzPts val="4536"/>
              <a:buChar char="–"/>
              <a:defRPr sz="4536">
                <a:solidFill>
                  <a:schemeClr val="lt2"/>
                </a:solidFill>
              </a:defRPr>
            </a:lvl4pPr>
            <a:lvl5pPr marL="2286000" lvl="4" indent="-516635" algn="l">
              <a:spcBef>
                <a:spcPts val="907"/>
              </a:spcBef>
              <a:spcAft>
                <a:spcPts val="0"/>
              </a:spcAft>
              <a:buClr>
                <a:schemeClr val="lt2"/>
              </a:buClr>
              <a:buSzPts val="4536"/>
              <a:buChar char="»"/>
              <a:defRPr sz="4536">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Divider Dark Blue">
  <p:cSld name="Divider Dark Blue">
    <p:bg>
      <p:bgPr>
        <a:solidFill>
          <a:schemeClr val="accent1"/>
        </a:solidFill>
        <a:effectLst/>
      </p:bgPr>
    </p:bg>
    <p:spTree>
      <p:nvGrpSpPr>
        <p:cNvPr id="1" name="Shape 238"/>
        <p:cNvGrpSpPr/>
        <p:nvPr/>
      </p:nvGrpSpPr>
      <p:grpSpPr>
        <a:xfrm>
          <a:off x="0" y="0"/>
          <a:ext cx="0" cy="0"/>
          <a:chOff x="0" y="0"/>
          <a:chExt cx="0" cy="0"/>
        </a:xfrm>
      </p:grpSpPr>
      <p:sp>
        <p:nvSpPr>
          <p:cNvPr id="239" name="Google Shape;239;p130"/>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6636" algn="l">
              <a:spcBef>
                <a:spcPts val="0"/>
              </a:spcBef>
              <a:spcAft>
                <a:spcPts val="0"/>
              </a:spcAft>
              <a:buClr>
                <a:schemeClr val="lt1"/>
              </a:buClr>
              <a:buSzPts val="4536"/>
              <a:buChar char="•"/>
              <a:defRPr sz="4536">
                <a:solidFill>
                  <a:schemeClr val="lt1"/>
                </a:solidFill>
              </a:defRPr>
            </a:lvl1pPr>
            <a:lvl2pPr marL="914400" lvl="1" indent="-516636" algn="l">
              <a:spcBef>
                <a:spcPts val="800"/>
              </a:spcBef>
              <a:spcAft>
                <a:spcPts val="0"/>
              </a:spcAft>
              <a:buClr>
                <a:schemeClr val="lt2"/>
              </a:buClr>
              <a:buSzPts val="4536"/>
              <a:buChar char="–"/>
              <a:defRPr sz="4536">
                <a:solidFill>
                  <a:schemeClr val="lt2"/>
                </a:solidFill>
              </a:defRPr>
            </a:lvl2pPr>
            <a:lvl3pPr marL="1371600" lvl="2" indent="-516636" algn="l">
              <a:spcBef>
                <a:spcPts val="907"/>
              </a:spcBef>
              <a:spcAft>
                <a:spcPts val="0"/>
              </a:spcAft>
              <a:buClr>
                <a:schemeClr val="lt2"/>
              </a:buClr>
              <a:buSzPts val="4536"/>
              <a:buChar char="•"/>
              <a:defRPr sz="4536">
                <a:solidFill>
                  <a:schemeClr val="lt2"/>
                </a:solidFill>
              </a:defRPr>
            </a:lvl3pPr>
            <a:lvl4pPr marL="1828800" lvl="3" indent="-516636" algn="l">
              <a:spcBef>
                <a:spcPts val="907"/>
              </a:spcBef>
              <a:spcAft>
                <a:spcPts val="0"/>
              </a:spcAft>
              <a:buClr>
                <a:schemeClr val="lt2"/>
              </a:buClr>
              <a:buSzPts val="4536"/>
              <a:buChar char="–"/>
              <a:defRPr sz="4536">
                <a:solidFill>
                  <a:schemeClr val="lt2"/>
                </a:solidFill>
              </a:defRPr>
            </a:lvl4pPr>
            <a:lvl5pPr marL="2286000" lvl="4" indent="-516635" algn="l">
              <a:spcBef>
                <a:spcPts val="907"/>
              </a:spcBef>
              <a:spcAft>
                <a:spcPts val="0"/>
              </a:spcAft>
              <a:buClr>
                <a:schemeClr val="lt2"/>
              </a:buClr>
              <a:buSzPts val="4536"/>
              <a:buChar char="»"/>
              <a:defRPr sz="4536">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Divider Green">
  <p:cSld name="Divider Green">
    <p:bg>
      <p:bgPr>
        <a:solidFill>
          <a:schemeClr val="accent2"/>
        </a:solidFill>
        <a:effectLst/>
      </p:bgPr>
    </p:bg>
    <p:spTree>
      <p:nvGrpSpPr>
        <p:cNvPr id="1" name="Shape 240"/>
        <p:cNvGrpSpPr/>
        <p:nvPr/>
      </p:nvGrpSpPr>
      <p:grpSpPr>
        <a:xfrm>
          <a:off x="0" y="0"/>
          <a:ext cx="0" cy="0"/>
          <a:chOff x="0" y="0"/>
          <a:chExt cx="0" cy="0"/>
        </a:xfrm>
      </p:grpSpPr>
      <p:sp>
        <p:nvSpPr>
          <p:cNvPr id="241" name="Google Shape;241;p131"/>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6636" algn="l">
              <a:spcBef>
                <a:spcPts val="0"/>
              </a:spcBef>
              <a:spcAft>
                <a:spcPts val="0"/>
              </a:spcAft>
              <a:buClr>
                <a:schemeClr val="lt1"/>
              </a:buClr>
              <a:buSzPts val="4536"/>
              <a:buChar char="•"/>
              <a:defRPr sz="4536">
                <a:solidFill>
                  <a:schemeClr val="lt1"/>
                </a:solidFill>
              </a:defRPr>
            </a:lvl1pPr>
            <a:lvl2pPr marL="914400" lvl="1" indent="-516636" algn="l">
              <a:spcBef>
                <a:spcPts val="800"/>
              </a:spcBef>
              <a:spcAft>
                <a:spcPts val="0"/>
              </a:spcAft>
              <a:buClr>
                <a:schemeClr val="lt2"/>
              </a:buClr>
              <a:buSzPts val="4536"/>
              <a:buChar char="–"/>
              <a:defRPr sz="4536">
                <a:solidFill>
                  <a:schemeClr val="lt2"/>
                </a:solidFill>
              </a:defRPr>
            </a:lvl2pPr>
            <a:lvl3pPr marL="1371600" lvl="2" indent="-516636" algn="l">
              <a:spcBef>
                <a:spcPts val="907"/>
              </a:spcBef>
              <a:spcAft>
                <a:spcPts val="0"/>
              </a:spcAft>
              <a:buClr>
                <a:schemeClr val="lt2"/>
              </a:buClr>
              <a:buSzPts val="4536"/>
              <a:buChar char="•"/>
              <a:defRPr sz="4536">
                <a:solidFill>
                  <a:schemeClr val="lt2"/>
                </a:solidFill>
              </a:defRPr>
            </a:lvl3pPr>
            <a:lvl4pPr marL="1828800" lvl="3" indent="-516636" algn="l">
              <a:spcBef>
                <a:spcPts val="907"/>
              </a:spcBef>
              <a:spcAft>
                <a:spcPts val="0"/>
              </a:spcAft>
              <a:buClr>
                <a:schemeClr val="lt2"/>
              </a:buClr>
              <a:buSzPts val="4536"/>
              <a:buChar char="–"/>
              <a:defRPr sz="4536">
                <a:solidFill>
                  <a:schemeClr val="lt2"/>
                </a:solidFill>
              </a:defRPr>
            </a:lvl4pPr>
            <a:lvl5pPr marL="2286000" lvl="4" indent="-516635" algn="l">
              <a:spcBef>
                <a:spcPts val="907"/>
              </a:spcBef>
              <a:spcAft>
                <a:spcPts val="0"/>
              </a:spcAft>
              <a:buClr>
                <a:schemeClr val="lt2"/>
              </a:buClr>
              <a:buSzPts val="4536"/>
              <a:buChar char="»"/>
              <a:defRPr sz="4536">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Divider with primary image">
  <p:cSld name="Divider with primary image">
    <p:spTree>
      <p:nvGrpSpPr>
        <p:cNvPr id="1" name="Shape 242"/>
        <p:cNvGrpSpPr/>
        <p:nvPr/>
      </p:nvGrpSpPr>
      <p:grpSpPr>
        <a:xfrm>
          <a:off x="0" y="0"/>
          <a:ext cx="0" cy="0"/>
          <a:chOff x="0" y="0"/>
          <a:chExt cx="0" cy="0"/>
        </a:xfrm>
      </p:grpSpPr>
      <p:sp>
        <p:nvSpPr>
          <p:cNvPr id="243" name="Google Shape;243;p132"/>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6636" algn="l">
              <a:spcBef>
                <a:spcPts val="0"/>
              </a:spcBef>
              <a:spcAft>
                <a:spcPts val="0"/>
              </a:spcAft>
              <a:buClr>
                <a:schemeClr val="accent2"/>
              </a:buClr>
              <a:buSzPts val="4536"/>
              <a:buChar char="•"/>
              <a:defRPr sz="4536">
                <a:solidFill>
                  <a:schemeClr val="accent2"/>
                </a:solidFill>
              </a:defRPr>
            </a:lvl1pPr>
            <a:lvl2pPr marL="914400" lvl="1" indent="-516636" algn="l">
              <a:spcBef>
                <a:spcPts val="800"/>
              </a:spcBef>
              <a:spcAft>
                <a:spcPts val="0"/>
              </a:spcAft>
              <a:buClr>
                <a:schemeClr val="accent2"/>
              </a:buClr>
              <a:buSzPts val="4536"/>
              <a:buChar char="–"/>
              <a:defRPr sz="4536">
                <a:solidFill>
                  <a:schemeClr val="accent2"/>
                </a:solidFill>
              </a:defRPr>
            </a:lvl2pPr>
            <a:lvl3pPr marL="1371600" lvl="2" indent="-516636" algn="l">
              <a:spcBef>
                <a:spcPts val="907"/>
              </a:spcBef>
              <a:spcAft>
                <a:spcPts val="0"/>
              </a:spcAft>
              <a:buClr>
                <a:schemeClr val="accent2"/>
              </a:buClr>
              <a:buSzPts val="4536"/>
              <a:buChar char="•"/>
              <a:defRPr sz="4536">
                <a:solidFill>
                  <a:schemeClr val="accent2"/>
                </a:solidFill>
              </a:defRPr>
            </a:lvl3pPr>
            <a:lvl4pPr marL="1828800" lvl="3" indent="-516636" algn="l">
              <a:spcBef>
                <a:spcPts val="907"/>
              </a:spcBef>
              <a:spcAft>
                <a:spcPts val="0"/>
              </a:spcAft>
              <a:buClr>
                <a:schemeClr val="accent2"/>
              </a:buClr>
              <a:buSzPts val="4536"/>
              <a:buChar char="–"/>
              <a:defRPr sz="4536">
                <a:solidFill>
                  <a:schemeClr val="accent2"/>
                </a:solidFill>
              </a:defRPr>
            </a:lvl4pPr>
            <a:lvl5pPr marL="2286000" lvl="4" indent="-516635" algn="l">
              <a:spcBef>
                <a:spcPts val="907"/>
              </a:spcBef>
              <a:spcAft>
                <a:spcPts val="0"/>
              </a:spcAft>
              <a:buClr>
                <a:schemeClr val="accent2"/>
              </a:buClr>
              <a:buSzPts val="4536"/>
              <a:buChar char="»"/>
              <a:defRPr sz="4536">
                <a:solidFill>
                  <a:schemeClr val="accen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Divider with secondary image">
  <p:cSld name="Divider with secondary image">
    <p:spTree>
      <p:nvGrpSpPr>
        <p:cNvPr id="1" name="Shape 244"/>
        <p:cNvGrpSpPr/>
        <p:nvPr/>
      </p:nvGrpSpPr>
      <p:grpSpPr>
        <a:xfrm>
          <a:off x="0" y="0"/>
          <a:ext cx="0" cy="0"/>
          <a:chOff x="0" y="0"/>
          <a:chExt cx="0" cy="0"/>
        </a:xfrm>
      </p:grpSpPr>
      <p:sp>
        <p:nvSpPr>
          <p:cNvPr id="245" name="Google Shape;245;p133"/>
          <p:cNvSpPr txBox="1">
            <a:spLocks noGrp="1"/>
          </p:cNvSpPr>
          <p:nvPr>
            <p:ph type="body" idx="1"/>
          </p:nvPr>
        </p:nvSpPr>
        <p:spPr>
          <a:xfrm>
            <a:off x="365126" y="1374493"/>
            <a:ext cx="2811073" cy="2273655"/>
          </a:xfrm>
          <a:prstGeom prst="rect">
            <a:avLst/>
          </a:prstGeom>
          <a:noFill/>
          <a:ln>
            <a:noFill/>
          </a:ln>
        </p:spPr>
        <p:txBody>
          <a:bodyPr spcFirstLastPara="1" wrap="square" lIns="91425" tIns="45700" rIns="91425" bIns="45700" anchor="t" anchorCtr="0">
            <a:normAutofit/>
          </a:bodyPr>
          <a:lstStyle>
            <a:lvl1pPr marL="457200" lvl="0" indent="-459041" algn="l">
              <a:spcBef>
                <a:spcPts val="0"/>
              </a:spcBef>
              <a:spcAft>
                <a:spcPts val="0"/>
              </a:spcAft>
              <a:buClr>
                <a:schemeClr val="accent2"/>
              </a:buClr>
              <a:buSzPts val="3629"/>
              <a:buChar char="•"/>
              <a:defRPr sz="3629">
                <a:solidFill>
                  <a:schemeClr val="accent2"/>
                </a:solidFill>
              </a:defRPr>
            </a:lvl1pPr>
            <a:lvl2pPr marL="914400" lvl="1" indent="-459041" algn="l">
              <a:spcBef>
                <a:spcPts val="800"/>
              </a:spcBef>
              <a:spcAft>
                <a:spcPts val="0"/>
              </a:spcAft>
              <a:buClr>
                <a:schemeClr val="accent2"/>
              </a:buClr>
              <a:buSzPts val="3629"/>
              <a:buChar char="–"/>
              <a:defRPr sz="3629">
                <a:solidFill>
                  <a:schemeClr val="accent2"/>
                </a:solidFill>
              </a:defRPr>
            </a:lvl2pPr>
            <a:lvl3pPr marL="1371600" lvl="2" indent="-459041" algn="l">
              <a:spcBef>
                <a:spcPts val="800"/>
              </a:spcBef>
              <a:spcAft>
                <a:spcPts val="0"/>
              </a:spcAft>
              <a:buClr>
                <a:schemeClr val="accent2"/>
              </a:buClr>
              <a:buSzPts val="3629"/>
              <a:buChar char="•"/>
              <a:defRPr sz="3629">
                <a:solidFill>
                  <a:schemeClr val="accent2"/>
                </a:solidFill>
              </a:defRPr>
            </a:lvl3pPr>
            <a:lvl4pPr marL="1828800" lvl="3" indent="-459041" algn="l">
              <a:spcBef>
                <a:spcPts val="726"/>
              </a:spcBef>
              <a:spcAft>
                <a:spcPts val="0"/>
              </a:spcAft>
              <a:buClr>
                <a:schemeClr val="accent2"/>
              </a:buClr>
              <a:buSzPts val="3629"/>
              <a:buChar char="–"/>
              <a:defRPr sz="3629">
                <a:solidFill>
                  <a:schemeClr val="accent2"/>
                </a:solidFill>
              </a:defRPr>
            </a:lvl4pPr>
            <a:lvl5pPr marL="2286000" lvl="4" indent="-459041" algn="l">
              <a:spcBef>
                <a:spcPts val="726"/>
              </a:spcBef>
              <a:spcAft>
                <a:spcPts val="0"/>
              </a:spcAft>
              <a:buClr>
                <a:schemeClr val="accent2"/>
              </a:buClr>
              <a:buSzPts val="3629"/>
              <a:buChar char="»"/>
              <a:defRPr sz="3629">
                <a:solidFill>
                  <a:schemeClr val="accen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Key statement Medium Blue">
  <p:cSld name="Key statement Medium Blue">
    <p:bg>
      <p:bgPr>
        <a:solidFill>
          <a:schemeClr val="accent3"/>
        </a:solidFill>
        <a:effectLst/>
      </p:bgPr>
    </p:bg>
    <p:spTree>
      <p:nvGrpSpPr>
        <p:cNvPr id="1" name="Shape 246"/>
        <p:cNvGrpSpPr/>
        <p:nvPr/>
      </p:nvGrpSpPr>
      <p:grpSpPr>
        <a:xfrm>
          <a:off x="0" y="0"/>
          <a:ext cx="0" cy="0"/>
          <a:chOff x="0" y="0"/>
          <a:chExt cx="0" cy="0"/>
        </a:xfrm>
      </p:grpSpPr>
      <p:sp>
        <p:nvSpPr>
          <p:cNvPr id="247" name="Google Shape;247;p134"/>
          <p:cNvSpPr txBox="1">
            <a:spLocks noGrp="1"/>
          </p:cNvSpPr>
          <p:nvPr>
            <p:ph type="body" idx="1"/>
          </p:nvPr>
        </p:nvSpPr>
        <p:spPr>
          <a:xfrm>
            <a:off x="365761" y="241220"/>
            <a:ext cx="6845093" cy="4527371"/>
          </a:xfrm>
          <a:prstGeom prst="rect">
            <a:avLst/>
          </a:prstGeom>
          <a:noFill/>
          <a:ln>
            <a:noFill/>
          </a:ln>
        </p:spPr>
        <p:txBody>
          <a:bodyPr spcFirstLastPara="1" wrap="square" lIns="91425" tIns="45700" rIns="91425" bIns="45700" anchor="t" anchorCtr="0">
            <a:normAutofit/>
          </a:bodyPr>
          <a:lstStyle>
            <a:lvl1pPr marL="457200" lvl="0" indent="-372618" algn="l">
              <a:spcBef>
                <a:spcPts val="2722"/>
              </a:spcBef>
              <a:spcAft>
                <a:spcPts val="0"/>
              </a:spcAft>
              <a:buClr>
                <a:schemeClr val="lt1"/>
              </a:buClr>
              <a:buSzPts val="2268"/>
              <a:buChar char="•"/>
              <a:defRPr sz="2268">
                <a:solidFill>
                  <a:schemeClr val="lt1"/>
                </a:solidFill>
              </a:defRPr>
            </a:lvl1pPr>
            <a:lvl2pPr marL="914400" lvl="1" indent="-372618" algn="l">
              <a:spcBef>
                <a:spcPts val="800"/>
              </a:spcBef>
              <a:spcAft>
                <a:spcPts val="0"/>
              </a:spcAft>
              <a:buClr>
                <a:schemeClr val="lt2"/>
              </a:buClr>
              <a:buSzPts val="2268"/>
              <a:buChar char="–"/>
              <a:defRPr sz="2268">
                <a:solidFill>
                  <a:schemeClr val="lt2"/>
                </a:solidFill>
              </a:defRPr>
            </a:lvl2pPr>
            <a:lvl3pPr marL="1371600" lvl="2" indent="-372617" algn="l">
              <a:spcBef>
                <a:spcPts val="800"/>
              </a:spcBef>
              <a:spcAft>
                <a:spcPts val="0"/>
              </a:spcAft>
              <a:buClr>
                <a:schemeClr val="lt2"/>
              </a:buClr>
              <a:buSzPts val="2268"/>
              <a:buChar char="•"/>
              <a:defRPr sz="2268">
                <a:solidFill>
                  <a:schemeClr val="lt2"/>
                </a:solidFill>
              </a:defRPr>
            </a:lvl3pPr>
            <a:lvl4pPr marL="1828800" lvl="3" indent="-372617" algn="l">
              <a:spcBef>
                <a:spcPts val="454"/>
              </a:spcBef>
              <a:spcAft>
                <a:spcPts val="0"/>
              </a:spcAft>
              <a:buClr>
                <a:schemeClr val="lt2"/>
              </a:buClr>
              <a:buSzPts val="2268"/>
              <a:buChar char="–"/>
              <a:defRPr sz="2268">
                <a:solidFill>
                  <a:schemeClr val="lt2"/>
                </a:solidFill>
              </a:defRPr>
            </a:lvl4pPr>
            <a:lvl5pPr marL="2286000" lvl="4" indent="-372617" algn="l">
              <a:spcBef>
                <a:spcPts val="454"/>
              </a:spcBef>
              <a:spcAft>
                <a:spcPts val="0"/>
              </a:spcAft>
              <a:buClr>
                <a:schemeClr val="lt2"/>
              </a:buClr>
              <a:buSzPts val="2268"/>
              <a:buChar char="»"/>
              <a:defRPr sz="2268">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1"/>
        </a:solidFill>
        <a:effectLst/>
      </p:bgPr>
    </p:bg>
    <p:spTree>
      <p:nvGrpSpPr>
        <p:cNvPr id="1" name="Shape 248"/>
        <p:cNvGrpSpPr/>
        <p:nvPr/>
      </p:nvGrpSpPr>
      <p:grpSpPr>
        <a:xfrm>
          <a:off x="0" y="0"/>
          <a:ext cx="0" cy="0"/>
          <a:chOff x="0" y="0"/>
          <a:chExt cx="0" cy="0"/>
        </a:xfrm>
      </p:grpSpPr>
      <p:sp>
        <p:nvSpPr>
          <p:cNvPr id="249" name="Google Shape;249;p135"/>
          <p:cNvSpPr txBox="1">
            <a:spLocks noGrp="1"/>
          </p:cNvSpPr>
          <p:nvPr>
            <p:ph type="body" idx="1"/>
          </p:nvPr>
        </p:nvSpPr>
        <p:spPr>
          <a:xfrm>
            <a:off x="365761" y="241220"/>
            <a:ext cx="6845093" cy="4527371"/>
          </a:xfrm>
          <a:prstGeom prst="rect">
            <a:avLst/>
          </a:prstGeom>
          <a:noFill/>
          <a:ln>
            <a:noFill/>
          </a:ln>
        </p:spPr>
        <p:txBody>
          <a:bodyPr spcFirstLastPara="1" wrap="square" lIns="91425" tIns="45700" rIns="91425" bIns="45700" anchor="t" anchorCtr="0">
            <a:normAutofit/>
          </a:bodyPr>
          <a:lstStyle>
            <a:lvl1pPr marL="457200" lvl="0" indent="-372618" algn="l">
              <a:spcBef>
                <a:spcPts val="2722"/>
              </a:spcBef>
              <a:spcAft>
                <a:spcPts val="0"/>
              </a:spcAft>
              <a:buClr>
                <a:schemeClr val="lt1"/>
              </a:buClr>
              <a:buSzPts val="2268"/>
              <a:buChar char="•"/>
              <a:defRPr sz="2268">
                <a:solidFill>
                  <a:schemeClr val="lt1"/>
                </a:solidFill>
              </a:defRPr>
            </a:lvl1pPr>
            <a:lvl2pPr marL="914400" lvl="1" indent="-372618" algn="l">
              <a:spcBef>
                <a:spcPts val="800"/>
              </a:spcBef>
              <a:spcAft>
                <a:spcPts val="0"/>
              </a:spcAft>
              <a:buClr>
                <a:schemeClr val="lt2"/>
              </a:buClr>
              <a:buSzPts val="2268"/>
              <a:buChar char="–"/>
              <a:defRPr sz="2268">
                <a:solidFill>
                  <a:schemeClr val="lt2"/>
                </a:solidFill>
              </a:defRPr>
            </a:lvl2pPr>
            <a:lvl3pPr marL="1371600" lvl="2" indent="-372617" algn="l">
              <a:spcBef>
                <a:spcPts val="800"/>
              </a:spcBef>
              <a:spcAft>
                <a:spcPts val="0"/>
              </a:spcAft>
              <a:buClr>
                <a:schemeClr val="lt2"/>
              </a:buClr>
              <a:buSzPts val="2268"/>
              <a:buChar char="•"/>
              <a:defRPr sz="2268">
                <a:solidFill>
                  <a:schemeClr val="lt2"/>
                </a:solidFill>
              </a:defRPr>
            </a:lvl3pPr>
            <a:lvl4pPr marL="1828800" lvl="3" indent="-372617" algn="l">
              <a:spcBef>
                <a:spcPts val="454"/>
              </a:spcBef>
              <a:spcAft>
                <a:spcPts val="0"/>
              </a:spcAft>
              <a:buClr>
                <a:schemeClr val="lt2"/>
              </a:buClr>
              <a:buSzPts val="2268"/>
              <a:buChar char="–"/>
              <a:defRPr sz="2268">
                <a:solidFill>
                  <a:schemeClr val="lt2"/>
                </a:solidFill>
              </a:defRPr>
            </a:lvl4pPr>
            <a:lvl5pPr marL="2286000" lvl="4" indent="-372617" algn="l">
              <a:spcBef>
                <a:spcPts val="454"/>
              </a:spcBef>
              <a:spcAft>
                <a:spcPts val="0"/>
              </a:spcAft>
              <a:buClr>
                <a:schemeClr val="lt2"/>
              </a:buClr>
              <a:buSzPts val="2268"/>
              <a:buChar char="»"/>
              <a:defRPr sz="2268">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Key statement Green">
  <p:cSld name="Key statement Green">
    <p:bg>
      <p:bgPr>
        <a:solidFill>
          <a:schemeClr val="accent2"/>
        </a:solidFill>
        <a:effectLst/>
      </p:bgPr>
    </p:bg>
    <p:spTree>
      <p:nvGrpSpPr>
        <p:cNvPr id="1" name="Shape 250"/>
        <p:cNvGrpSpPr/>
        <p:nvPr/>
      </p:nvGrpSpPr>
      <p:grpSpPr>
        <a:xfrm>
          <a:off x="0" y="0"/>
          <a:ext cx="0" cy="0"/>
          <a:chOff x="0" y="0"/>
          <a:chExt cx="0" cy="0"/>
        </a:xfrm>
      </p:grpSpPr>
      <p:sp>
        <p:nvSpPr>
          <p:cNvPr id="251" name="Google Shape;251;p136"/>
          <p:cNvSpPr txBox="1">
            <a:spLocks noGrp="1"/>
          </p:cNvSpPr>
          <p:nvPr>
            <p:ph type="body" idx="1"/>
          </p:nvPr>
        </p:nvSpPr>
        <p:spPr>
          <a:xfrm>
            <a:off x="365761" y="241220"/>
            <a:ext cx="6845093" cy="4527371"/>
          </a:xfrm>
          <a:prstGeom prst="rect">
            <a:avLst/>
          </a:prstGeom>
          <a:noFill/>
          <a:ln>
            <a:noFill/>
          </a:ln>
        </p:spPr>
        <p:txBody>
          <a:bodyPr spcFirstLastPara="1" wrap="square" lIns="91425" tIns="45700" rIns="91425" bIns="45700" anchor="t" anchorCtr="0">
            <a:normAutofit/>
          </a:bodyPr>
          <a:lstStyle>
            <a:lvl1pPr marL="457200" lvl="0" indent="-372618" algn="l">
              <a:spcBef>
                <a:spcPts val="2722"/>
              </a:spcBef>
              <a:spcAft>
                <a:spcPts val="0"/>
              </a:spcAft>
              <a:buClr>
                <a:schemeClr val="lt1"/>
              </a:buClr>
              <a:buSzPts val="2268"/>
              <a:buChar char="•"/>
              <a:defRPr sz="2268">
                <a:solidFill>
                  <a:schemeClr val="lt1"/>
                </a:solidFill>
              </a:defRPr>
            </a:lvl1pPr>
            <a:lvl2pPr marL="914400" lvl="1" indent="-372618" algn="l">
              <a:spcBef>
                <a:spcPts val="800"/>
              </a:spcBef>
              <a:spcAft>
                <a:spcPts val="0"/>
              </a:spcAft>
              <a:buClr>
                <a:schemeClr val="lt2"/>
              </a:buClr>
              <a:buSzPts val="2268"/>
              <a:buChar char="–"/>
              <a:defRPr sz="2268">
                <a:solidFill>
                  <a:schemeClr val="lt2"/>
                </a:solidFill>
              </a:defRPr>
            </a:lvl2pPr>
            <a:lvl3pPr marL="1371600" lvl="2" indent="-372617" algn="l">
              <a:spcBef>
                <a:spcPts val="800"/>
              </a:spcBef>
              <a:spcAft>
                <a:spcPts val="0"/>
              </a:spcAft>
              <a:buClr>
                <a:schemeClr val="lt2"/>
              </a:buClr>
              <a:buSzPts val="2268"/>
              <a:buChar char="•"/>
              <a:defRPr sz="2268">
                <a:solidFill>
                  <a:schemeClr val="lt2"/>
                </a:solidFill>
              </a:defRPr>
            </a:lvl3pPr>
            <a:lvl4pPr marL="1828800" lvl="3" indent="-372617" algn="l">
              <a:spcBef>
                <a:spcPts val="454"/>
              </a:spcBef>
              <a:spcAft>
                <a:spcPts val="0"/>
              </a:spcAft>
              <a:buClr>
                <a:schemeClr val="lt2"/>
              </a:buClr>
              <a:buSzPts val="2268"/>
              <a:buChar char="–"/>
              <a:defRPr sz="2268">
                <a:solidFill>
                  <a:schemeClr val="lt2"/>
                </a:solidFill>
              </a:defRPr>
            </a:lvl4pPr>
            <a:lvl5pPr marL="2286000" lvl="4" indent="-372617" algn="l">
              <a:spcBef>
                <a:spcPts val="454"/>
              </a:spcBef>
              <a:spcAft>
                <a:spcPts val="0"/>
              </a:spcAft>
              <a:buClr>
                <a:schemeClr val="lt2"/>
              </a:buClr>
              <a:buSzPts val="2268"/>
              <a:buChar char="»"/>
              <a:defRPr sz="2268">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ver - Full Photo">
  <p:cSld name="1_Cover - Full Photo">
    <p:bg>
      <p:bgPr>
        <a:solidFill>
          <a:schemeClr val="dk1"/>
        </a:solidFill>
        <a:effectLst/>
      </p:bgPr>
    </p:bg>
    <p:spTree>
      <p:nvGrpSpPr>
        <p:cNvPr id="1" name="Shape 252"/>
        <p:cNvGrpSpPr/>
        <p:nvPr/>
      </p:nvGrpSpPr>
      <p:grpSpPr>
        <a:xfrm>
          <a:off x="0" y="0"/>
          <a:ext cx="0" cy="0"/>
          <a:chOff x="0" y="0"/>
          <a:chExt cx="0" cy="0"/>
        </a:xfrm>
      </p:grpSpPr>
      <p:pic>
        <p:nvPicPr>
          <p:cNvPr id="253" name="Google Shape;253;p137"/>
          <p:cNvPicPr preferRelativeResize="0"/>
          <p:nvPr/>
        </p:nvPicPr>
        <p:blipFill rotWithShape="1">
          <a:blip r:embed="rId2">
            <a:alphaModFix/>
          </a:blip>
          <a:srcRect/>
          <a:stretch/>
        </p:blipFill>
        <p:spPr>
          <a:xfrm>
            <a:off x="152401" y="153988"/>
            <a:ext cx="8839199" cy="4876800"/>
          </a:xfrm>
          <a:prstGeom prst="rect">
            <a:avLst/>
          </a:prstGeom>
          <a:noFill/>
          <a:ln>
            <a:noFill/>
          </a:ln>
        </p:spPr>
      </p:pic>
      <p:sp>
        <p:nvSpPr>
          <p:cNvPr id="254" name="Google Shape;254;p137"/>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137"/>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37"/>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FFFFFF"/>
                </a:solidFill>
                <a:latin typeface="Gill Sans"/>
                <a:ea typeface="Gill Sans"/>
                <a:cs typeface="Gill Sans"/>
                <a:sym typeface="Gill Sans"/>
              </a:defRPr>
            </a:lvl1pPr>
            <a:lvl2pPr marL="0" lvl="1" indent="0" algn="r">
              <a:spcBef>
                <a:spcPts val="0"/>
              </a:spcBef>
              <a:buNone/>
              <a:defRPr sz="596" b="0" i="0">
                <a:solidFill>
                  <a:srgbClr val="FFFFFF"/>
                </a:solidFill>
                <a:latin typeface="Gill Sans"/>
                <a:ea typeface="Gill Sans"/>
                <a:cs typeface="Gill Sans"/>
                <a:sym typeface="Gill Sans"/>
              </a:defRPr>
            </a:lvl2pPr>
            <a:lvl3pPr marL="0" lvl="2" indent="0" algn="r">
              <a:spcBef>
                <a:spcPts val="0"/>
              </a:spcBef>
              <a:buNone/>
              <a:defRPr sz="596" b="0" i="0">
                <a:solidFill>
                  <a:srgbClr val="FFFFFF"/>
                </a:solidFill>
                <a:latin typeface="Gill Sans"/>
                <a:ea typeface="Gill Sans"/>
                <a:cs typeface="Gill Sans"/>
                <a:sym typeface="Gill Sans"/>
              </a:defRPr>
            </a:lvl3pPr>
            <a:lvl4pPr marL="0" lvl="3" indent="0" algn="r">
              <a:spcBef>
                <a:spcPts val="0"/>
              </a:spcBef>
              <a:buNone/>
              <a:defRPr sz="596" b="0" i="0">
                <a:solidFill>
                  <a:srgbClr val="FFFFFF"/>
                </a:solidFill>
                <a:latin typeface="Gill Sans"/>
                <a:ea typeface="Gill Sans"/>
                <a:cs typeface="Gill Sans"/>
                <a:sym typeface="Gill Sans"/>
              </a:defRPr>
            </a:lvl4pPr>
            <a:lvl5pPr marL="0" lvl="4" indent="0" algn="r">
              <a:spcBef>
                <a:spcPts val="0"/>
              </a:spcBef>
              <a:buNone/>
              <a:defRPr sz="596" b="0" i="0">
                <a:solidFill>
                  <a:srgbClr val="FFFFFF"/>
                </a:solidFill>
                <a:latin typeface="Gill Sans"/>
                <a:ea typeface="Gill Sans"/>
                <a:cs typeface="Gill Sans"/>
                <a:sym typeface="Gill Sans"/>
              </a:defRPr>
            </a:lvl5pPr>
            <a:lvl6pPr marL="0" lvl="5" indent="0" algn="r">
              <a:spcBef>
                <a:spcPts val="0"/>
              </a:spcBef>
              <a:buNone/>
              <a:defRPr sz="596" b="0" i="0">
                <a:solidFill>
                  <a:srgbClr val="FFFFFF"/>
                </a:solidFill>
                <a:latin typeface="Gill Sans"/>
                <a:ea typeface="Gill Sans"/>
                <a:cs typeface="Gill Sans"/>
                <a:sym typeface="Gill Sans"/>
              </a:defRPr>
            </a:lvl6pPr>
            <a:lvl7pPr marL="0" lvl="6" indent="0" algn="r">
              <a:spcBef>
                <a:spcPts val="0"/>
              </a:spcBef>
              <a:buNone/>
              <a:defRPr sz="596" b="0" i="0">
                <a:solidFill>
                  <a:srgbClr val="FFFFFF"/>
                </a:solidFill>
                <a:latin typeface="Gill Sans"/>
                <a:ea typeface="Gill Sans"/>
                <a:cs typeface="Gill Sans"/>
                <a:sym typeface="Gill Sans"/>
              </a:defRPr>
            </a:lvl7pPr>
            <a:lvl8pPr marL="0" lvl="7" indent="0" algn="r">
              <a:spcBef>
                <a:spcPts val="0"/>
              </a:spcBef>
              <a:buNone/>
              <a:defRPr sz="596" b="0" i="0">
                <a:solidFill>
                  <a:srgbClr val="FFFFFF"/>
                </a:solidFill>
                <a:latin typeface="Gill Sans"/>
                <a:ea typeface="Gill Sans"/>
                <a:cs typeface="Gill Sans"/>
                <a:sym typeface="Gill Sans"/>
              </a:defRPr>
            </a:lvl8pPr>
            <a:lvl9pPr marL="0" lvl="8" indent="0" algn="r">
              <a:spcBef>
                <a:spcPts val="0"/>
              </a:spcBef>
              <a:buNone/>
              <a:defRPr sz="596"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137"/>
          <p:cNvSpPr txBox="1">
            <a:spLocks noGrp="1"/>
          </p:cNvSpPr>
          <p:nvPr>
            <p:ph type="ctrTitle"/>
          </p:nvPr>
        </p:nvSpPr>
        <p:spPr>
          <a:xfrm>
            <a:off x="685800" y="1601788"/>
            <a:ext cx="3886200" cy="1209781"/>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lvl1pPr lvl="0" algn="l">
              <a:spcBef>
                <a:spcPts val="0"/>
              </a:spcBef>
              <a:spcAft>
                <a:spcPts val="0"/>
              </a:spcAft>
              <a:buClr>
                <a:schemeClr val="lt1"/>
              </a:buClr>
              <a:buSzPts val="2381"/>
              <a:buFont typeface="Gill Sans"/>
              <a:buNone/>
              <a:defRPr sz="238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137"/>
          <p:cNvSpPr txBox="1">
            <a:spLocks noGrp="1"/>
          </p:cNvSpPr>
          <p:nvPr>
            <p:ph type="subTitle" idx="1"/>
          </p:nvPr>
        </p:nvSpPr>
        <p:spPr>
          <a:xfrm>
            <a:off x="685800" y="3135206"/>
            <a:ext cx="3429000"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spcBef>
                <a:spcPts val="0"/>
              </a:spcBef>
              <a:spcAft>
                <a:spcPts val="0"/>
              </a:spcAft>
              <a:buClr>
                <a:schemeClr val="lt1"/>
              </a:buClr>
              <a:buSzPts val="1587"/>
              <a:buNone/>
              <a:defRPr sz="1587">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259" name="Google Shape;259;p137"/>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260" name="Google Shape;260;p137"/>
          <p:cNvSpPr txBox="1">
            <a:spLocks noGrp="1"/>
          </p:cNvSpPr>
          <p:nvPr>
            <p:ph type="body" idx="2"/>
          </p:nvPr>
        </p:nvSpPr>
        <p:spPr>
          <a:xfrm rot="-5400000">
            <a:off x="7862312"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chemeClr val="lt1"/>
              </a:buClr>
              <a:buSzPts val="596"/>
              <a:buNone/>
              <a:defRPr sz="596">
                <a:solidFill>
                  <a:schemeClr val="lt1"/>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61" name="Google Shape;261;p137"/>
          <p:cNvPicPr preferRelativeResize="0"/>
          <p:nvPr/>
        </p:nvPicPr>
        <p:blipFill rotWithShape="1">
          <a:blip r:embed="rId3">
            <a:alphaModFix/>
          </a:blip>
          <a:srcRect/>
          <a:stretch/>
        </p:blipFill>
        <p:spPr>
          <a:xfrm>
            <a:off x="684769"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Cover - Full Red">
  <p:cSld name="2_Cover - Full Red">
    <p:bg>
      <p:bgPr>
        <a:solidFill>
          <a:srgbClr val="BA0C2F"/>
        </a:solidFill>
        <a:effectLst/>
      </p:bgPr>
    </p:bg>
    <p:spTree>
      <p:nvGrpSpPr>
        <p:cNvPr id="1" name="Shape 262"/>
        <p:cNvGrpSpPr/>
        <p:nvPr/>
      </p:nvGrpSpPr>
      <p:grpSpPr>
        <a:xfrm>
          <a:off x="0" y="0"/>
          <a:ext cx="0" cy="0"/>
          <a:chOff x="0" y="0"/>
          <a:chExt cx="0" cy="0"/>
        </a:xfrm>
      </p:grpSpPr>
      <p:sp>
        <p:nvSpPr>
          <p:cNvPr id="263" name="Google Shape;263;p138"/>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38"/>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38"/>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FFFFFF"/>
                </a:solidFill>
                <a:latin typeface="Gill Sans"/>
                <a:ea typeface="Gill Sans"/>
                <a:cs typeface="Gill Sans"/>
                <a:sym typeface="Gill Sans"/>
              </a:defRPr>
            </a:lvl1pPr>
            <a:lvl2pPr marL="0" lvl="1" indent="0" algn="r">
              <a:spcBef>
                <a:spcPts val="0"/>
              </a:spcBef>
              <a:buNone/>
              <a:defRPr sz="596" b="0" i="0">
                <a:solidFill>
                  <a:srgbClr val="FFFFFF"/>
                </a:solidFill>
                <a:latin typeface="Gill Sans"/>
                <a:ea typeface="Gill Sans"/>
                <a:cs typeface="Gill Sans"/>
                <a:sym typeface="Gill Sans"/>
              </a:defRPr>
            </a:lvl2pPr>
            <a:lvl3pPr marL="0" lvl="2" indent="0" algn="r">
              <a:spcBef>
                <a:spcPts val="0"/>
              </a:spcBef>
              <a:buNone/>
              <a:defRPr sz="596" b="0" i="0">
                <a:solidFill>
                  <a:srgbClr val="FFFFFF"/>
                </a:solidFill>
                <a:latin typeface="Gill Sans"/>
                <a:ea typeface="Gill Sans"/>
                <a:cs typeface="Gill Sans"/>
                <a:sym typeface="Gill Sans"/>
              </a:defRPr>
            </a:lvl3pPr>
            <a:lvl4pPr marL="0" lvl="3" indent="0" algn="r">
              <a:spcBef>
                <a:spcPts val="0"/>
              </a:spcBef>
              <a:buNone/>
              <a:defRPr sz="596" b="0" i="0">
                <a:solidFill>
                  <a:srgbClr val="FFFFFF"/>
                </a:solidFill>
                <a:latin typeface="Gill Sans"/>
                <a:ea typeface="Gill Sans"/>
                <a:cs typeface="Gill Sans"/>
                <a:sym typeface="Gill Sans"/>
              </a:defRPr>
            </a:lvl4pPr>
            <a:lvl5pPr marL="0" lvl="4" indent="0" algn="r">
              <a:spcBef>
                <a:spcPts val="0"/>
              </a:spcBef>
              <a:buNone/>
              <a:defRPr sz="596" b="0" i="0">
                <a:solidFill>
                  <a:srgbClr val="FFFFFF"/>
                </a:solidFill>
                <a:latin typeface="Gill Sans"/>
                <a:ea typeface="Gill Sans"/>
                <a:cs typeface="Gill Sans"/>
                <a:sym typeface="Gill Sans"/>
              </a:defRPr>
            </a:lvl5pPr>
            <a:lvl6pPr marL="0" lvl="5" indent="0" algn="r">
              <a:spcBef>
                <a:spcPts val="0"/>
              </a:spcBef>
              <a:buNone/>
              <a:defRPr sz="596" b="0" i="0">
                <a:solidFill>
                  <a:srgbClr val="FFFFFF"/>
                </a:solidFill>
                <a:latin typeface="Gill Sans"/>
                <a:ea typeface="Gill Sans"/>
                <a:cs typeface="Gill Sans"/>
                <a:sym typeface="Gill Sans"/>
              </a:defRPr>
            </a:lvl6pPr>
            <a:lvl7pPr marL="0" lvl="6" indent="0" algn="r">
              <a:spcBef>
                <a:spcPts val="0"/>
              </a:spcBef>
              <a:buNone/>
              <a:defRPr sz="596" b="0" i="0">
                <a:solidFill>
                  <a:srgbClr val="FFFFFF"/>
                </a:solidFill>
                <a:latin typeface="Gill Sans"/>
                <a:ea typeface="Gill Sans"/>
                <a:cs typeface="Gill Sans"/>
                <a:sym typeface="Gill Sans"/>
              </a:defRPr>
            </a:lvl7pPr>
            <a:lvl8pPr marL="0" lvl="7" indent="0" algn="r">
              <a:spcBef>
                <a:spcPts val="0"/>
              </a:spcBef>
              <a:buNone/>
              <a:defRPr sz="596" b="0" i="0">
                <a:solidFill>
                  <a:srgbClr val="FFFFFF"/>
                </a:solidFill>
                <a:latin typeface="Gill Sans"/>
                <a:ea typeface="Gill Sans"/>
                <a:cs typeface="Gill Sans"/>
                <a:sym typeface="Gill Sans"/>
              </a:defRPr>
            </a:lvl8pPr>
            <a:lvl9pPr marL="0" lvl="8" indent="0" algn="r">
              <a:spcBef>
                <a:spcPts val="0"/>
              </a:spcBef>
              <a:buNone/>
              <a:defRPr sz="596"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66" name="Google Shape;266;p138"/>
          <p:cNvSpPr txBox="1">
            <a:spLocks noGrp="1"/>
          </p:cNvSpPr>
          <p:nvPr>
            <p:ph type="ctrTitle"/>
          </p:nvPr>
        </p:nvSpPr>
        <p:spPr>
          <a:xfrm>
            <a:off x="685800" y="1601788"/>
            <a:ext cx="3886200" cy="1209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381"/>
              <a:buFont typeface="Gill Sans"/>
              <a:buNone/>
              <a:defRPr sz="238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138"/>
          <p:cNvSpPr txBox="1">
            <a:spLocks noGrp="1"/>
          </p:cNvSpPr>
          <p:nvPr>
            <p:ph type="subTitle" idx="1"/>
          </p:nvPr>
        </p:nvSpPr>
        <p:spPr>
          <a:xfrm>
            <a:off x="685800" y="3135206"/>
            <a:ext cx="3429000" cy="120978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1587"/>
              <a:buNone/>
              <a:defRPr sz="1587">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268" name="Google Shape;268;p138"/>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p:spPr>
      </p:cxnSp>
      <p:pic>
        <p:nvPicPr>
          <p:cNvPr id="269" name="Google Shape;269;p138"/>
          <p:cNvPicPr preferRelativeResize="0"/>
          <p:nvPr/>
        </p:nvPicPr>
        <p:blipFill rotWithShape="1">
          <a:blip r:embed="rId2">
            <a:alphaModFix/>
          </a:blip>
          <a:srcRect/>
          <a:stretch/>
        </p:blipFill>
        <p:spPr>
          <a:xfrm>
            <a:off x="684769"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33"/>
        <p:cNvGrpSpPr/>
        <p:nvPr/>
      </p:nvGrpSpPr>
      <p:grpSpPr>
        <a:xfrm>
          <a:off x="0" y="0"/>
          <a:ext cx="0" cy="0"/>
          <a:chOff x="0" y="0"/>
          <a:chExt cx="0" cy="0"/>
        </a:xfrm>
      </p:grpSpPr>
      <p:sp>
        <p:nvSpPr>
          <p:cNvPr id="34" name="Google Shape;34;p92"/>
          <p:cNvSpPr>
            <a:spLocks noGrp="1"/>
          </p:cNvSpPr>
          <p:nvPr>
            <p:ph type="pic" idx="2"/>
          </p:nvPr>
        </p:nvSpPr>
        <p:spPr>
          <a:xfrm>
            <a:off x="4572000" y="153988"/>
            <a:ext cx="4419600" cy="4876800"/>
          </a:xfrm>
          <a:prstGeom prst="rect">
            <a:avLst/>
          </a:prstGeom>
          <a:solidFill>
            <a:srgbClr val="FFFFFF"/>
          </a:solidFill>
          <a:ln>
            <a:noFill/>
          </a:ln>
        </p:spPr>
      </p:sp>
      <p:sp>
        <p:nvSpPr>
          <p:cNvPr id="35" name="Google Shape;35;p92"/>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2"/>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92"/>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92"/>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92"/>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Divider - Full Red">
  <p:cSld name="2_Divider - Full Red">
    <p:bg>
      <p:bgPr>
        <a:solidFill>
          <a:srgbClr val="BA0C2F"/>
        </a:solidFill>
        <a:effectLst/>
      </p:bgPr>
    </p:bg>
    <p:spTree>
      <p:nvGrpSpPr>
        <p:cNvPr id="1" name="Shape 270"/>
        <p:cNvGrpSpPr/>
        <p:nvPr/>
      </p:nvGrpSpPr>
      <p:grpSpPr>
        <a:xfrm>
          <a:off x="0" y="0"/>
          <a:ext cx="0" cy="0"/>
          <a:chOff x="0" y="0"/>
          <a:chExt cx="0" cy="0"/>
        </a:xfrm>
      </p:grpSpPr>
      <p:sp>
        <p:nvSpPr>
          <p:cNvPr id="271" name="Google Shape;271;p139"/>
          <p:cNvSpPr txBox="1">
            <a:spLocks noGrp="1"/>
          </p:cNvSpPr>
          <p:nvPr>
            <p:ph type="title"/>
          </p:nvPr>
        </p:nvSpPr>
        <p:spPr>
          <a:xfrm>
            <a:off x="1143000" y="534987"/>
            <a:ext cx="5486400" cy="458715"/>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Clr>
                <a:srgbClr val="FFFFFF"/>
              </a:buClr>
              <a:buSzPts val="2381"/>
              <a:buFont typeface="Gill Sans"/>
              <a:buNone/>
              <a:defRPr sz="238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39"/>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139"/>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139"/>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75" name="Google Shape;275;p139"/>
          <p:cNvPicPr preferRelativeResize="0"/>
          <p:nvPr/>
        </p:nvPicPr>
        <p:blipFill rotWithShape="1">
          <a:blip r:embed="rId2">
            <a:alphaModFix/>
          </a:blip>
          <a:srcRect/>
          <a:stretch/>
        </p:blipFill>
        <p:spPr>
          <a:xfrm>
            <a:off x="684769" y="4344987"/>
            <a:ext cx="1369673" cy="410902"/>
          </a:xfrm>
          <a:prstGeom prst="rect">
            <a:avLst/>
          </a:prstGeom>
          <a:noFill/>
          <a:ln>
            <a:noFill/>
          </a:ln>
        </p:spPr>
      </p:pic>
      <p:cxnSp>
        <p:nvCxnSpPr>
          <p:cNvPr id="276" name="Google Shape;276;p139"/>
          <p:cNvCxnSpPr/>
          <p:nvPr/>
        </p:nvCxnSpPr>
        <p:spPr>
          <a:xfrm>
            <a:off x="746760" y="687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Red/Gray 1 Content">
  <p:cSld name="4_Red/Gray 1 Content">
    <p:bg>
      <p:bgPr>
        <a:solidFill>
          <a:srgbClr val="E7E7E5"/>
        </a:solidFill>
        <a:effectLst/>
      </p:bgPr>
    </p:bg>
    <p:spTree>
      <p:nvGrpSpPr>
        <p:cNvPr id="1" name="Shape 277"/>
        <p:cNvGrpSpPr/>
        <p:nvPr/>
      </p:nvGrpSpPr>
      <p:grpSpPr>
        <a:xfrm>
          <a:off x="0" y="0"/>
          <a:ext cx="0" cy="0"/>
          <a:chOff x="0" y="0"/>
          <a:chExt cx="0" cy="0"/>
        </a:xfrm>
      </p:grpSpPr>
      <p:sp>
        <p:nvSpPr>
          <p:cNvPr id="278" name="Google Shape;278;p140"/>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140"/>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596"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140"/>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6C6463"/>
                </a:solidFill>
                <a:latin typeface="Gill Sans"/>
                <a:ea typeface="Gill Sans"/>
                <a:cs typeface="Gill Sans"/>
                <a:sym typeface="Gill Sans"/>
              </a:defRPr>
            </a:lvl1pPr>
            <a:lvl2pPr marL="0" lvl="1" indent="0" algn="r">
              <a:spcBef>
                <a:spcPts val="0"/>
              </a:spcBef>
              <a:buNone/>
              <a:defRPr sz="596" b="0" i="0">
                <a:solidFill>
                  <a:srgbClr val="6C6463"/>
                </a:solidFill>
                <a:latin typeface="Gill Sans"/>
                <a:ea typeface="Gill Sans"/>
                <a:cs typeface="Gill Sans"/>
                <a:sym typeface="Gill Sans"/>
              </a:defRPr>
            </a:lvl2pPr>
            <a:lvl3pPr marL="0" lvl="2" indent="0" algn="r">
              <a:spcBef>
                <a:spcPts val="0"/>
              </a:spcBef>
              <a:buNone/>
              <a:defRPr sz="596" b="0" i="0">
                <a:solidFill>
                  <a:srgbClr val="6C6463"/>
                </a:solidFill>
                <a:latin typeface="Gill Sans"/>
                <a:ea typeface="Gill Sans"/>
                <a:cs typeface="Gill Sans"/>
                <a:sym typeface="Gill Sans"/>
              </a:defRPr>
            </a:lvl3pPr>
            <a:lvl4pPr marL="0" lvl="3" indent="0" algn="r">
              <a:spcBef>
                <a:spcPts val="0"/>
              </a:spcBef>
              <a:buNone/>
              <a:defRPr sz="596" b="0" i="0">
                <a:solidFill>
                  <a:srgbClr val="6C6463"/>
                </a:solidFill>
                <a:latin typeface="Gill Sans"/>
                <a:ea typeface="Gill Sans"/>
                <a:cs typeface="Gill Sans"/>
                <a:sym typeface="Gill Sans"/>
              </a:defRPr>
            </a:lvl4pPr>
            <a:lvl5pPr marL="0" lvl="4" indent="0" algn="r">
              <a:spcBef>
                <a:spcPts val="0"/>
              </a:spcBef>
              <a:buNone/>
              <a:defRPr sz="596" b="0" i="0">
                <a:solidFill>
                  <a:srgbClr val="6C6463"/>
                </a:solidFill>
                <a:latin typeface="Gill Sans"/>
                <a:ea typeface="Gill Sans"/>
                <a:cs typeface="Gill Sans"/>
                <a:sym typeface="Gill Sans"/>
              </a:defRPr>
            </a:lvl5pPr>
            <a:lvl6pPr marL="0" lvl="5" indent="0" algn="r">
              <a:spcBef>
                <a:spcPts val="0"/>
              </a:spcBef>
              <a:buNone/>
              <a:defRPr sz="596" b="0" i="0">
                <a:solidFill>
                  <a:srgbClr val="6C6463"/>
                </a:solidFill>
                <a:latin typeface="Gill Sans"/>
                <a:ea typeface="Gill Sans"/>
                <a:cs typeface="Gill Sans"/>
                <a:sym typeface="Gill Sans"/>
              </a:defRPr>
            </a:lvl6pPr>
            <a:lvl7pPr marL="0" lvl="6" indent="0" algn="r">
              <a:spcBef>
                <a:spcPts val="0"/>
              </a:spcBef>
              <a:buNone/>
              <a:defRPr sz="596" b="0" i="0">
                <a:solidFill>
                  <a:srgbClr val="6C6463"/>
                </a:solidFill>
                <a:latin typeface="Gill Sans"/>
                <a:ea typeface="Gill Sans"/>
                <a:cs typeface="Gill Sans"/>
                <a:sym typeface="Gill Sans"/>
              </a:defRPr>
            </a:lvl7pPr>
            <a:lvl8pPr marL="0" lvl="7" indent="0" algn="r">
              <a:spcBef>
                <a:spcPts val="0"/>
              </a:spcBef>
              <a:buNone/>
              <a:defRPr sz="596" b="0" i="0">
                <a:solidFill>
                  <a:srgbClr val="6C6463"/>
                </a:solidFill>
                <a:latin typeface="Gill Sans"/>
                <a:ea typeface="Gill Sans"/>
                <a:cs typeface="Gill Sans"/>
                <a:sym typeface="Gill Sans"/>
              </a:defRPr>
            </a:lvl8pPr>
            <a:lvl9pPr marL="0" lvl="8" indent="0" algn="r">
              <a:spcBef>
                <a:spcPts val="0"/>
              </a:spcBef>
              <a:buNone/>
              <a:defRPr sz="596"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81" name="Google Shape;281;p140"/>
          <p:cNvSpPr txBox="1">
            <a:spLocks noGrp="1"/>
          </p:cNvSpPr>
          <p:nvPr>
            <p:ph type="title"/>
          </p:nvPr>
        </p:nvSpPr>
        <p:spPr>
          <a:xfrm>
            <a:off x="686104" y="685873"/>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40"/>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5_Red/Gray 2 Content">
  <p:cSld name="5_Red/Gray 2 Content">
    <p:bg>
      <p:bgPr>
        <a:solidFill>
          <a:srgbClr val="E7E7E5"/>
        </a:solidFill>
        <a:effectLst/>
      </p:bgPr>
    </p:bg>
    <p:spTree>
      <p:nvGrpSpPr>
        <p:cNvPr id="1" name="Shape 283"/>
        <p:cNvGrpSpPr/>
        <p:nvPr/>
      </p:nvGrpSpPr>
      <p:grpSpPr>
        <a:xfrm>
          <a:off x="0" y="0"/>
          <a:ext cx="0" cy="0"/>
          <a:chOff x="0" y="0"/>
          <a:chExt cx="0" cy="0"/>
        </a:xfrm>
      </p:grpSpPr>
      <p:sp>
        <p:nvSpPr>
          <p:cNvPr id="284" name="Google Shape;284;p141"/>
          <p:cNvSpPr txBox="1">
            <a:spLocks noGrp="1"/>
          </p:cNvSpPr>
          <p:nvPr>
            <p:ph type="body" idx="1"/>
          </p:nvPr>
        </p:nvSpPr>
        <p:spPr>
          <a:xfrm>
            <a:off x="686104" y="1296987"/>
            <a:ext cx="7772400"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285" name="Google Shape;285;p141"/>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41"/>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141"/>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88" name="Google Shape;288;p141"/>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_Red/Gray 2 Content">
  <p:cSld name="6_Red/Gray 2 Content">
    <p:bg>
      <p:bgPr>
        <a:solidFill>
          <a:srgbClr val="E7E7E5"/>
        </a:solidFill>
        <a:effectLst/>
      </p:bgPr>
    </p:bg>
    <p:spTree>
      <p:nvGrpSpPr>
        <p:cNvPr id="1" name="Shape 289"/>
        <p:cNvGrpSpPr/>
        <p:nvPr/>
      </p:nvGrpSpPr>
      <p:grpSpPr>
        <a:xfrm>
          <a:off x="0" y="0"/>
          <a:ext cx="0" cy="0"/>
          <a:chOff x="0" y="0"/>
          <a:chExt cx="0" cy="0"/>
        </a:xfrm>
      </p:grpSpPr>
      <p:sp>
        <p:nvSpPr>
          <p:cNvPr id="290" name="Google Shape;290;p142"/>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291" name="Google Shape;291;p142"/>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292" name="Google Shape;292;p142"/>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142"/>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142"/>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142"/>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_Red/Gray 3 Content">
  <p:cSld name="4_Red/Gray 3 Content">
    <p:bg>
      <p:bgPr>
        <a:solidFill>
          <a:srgbClr val="E7E7E5"/>
        </a:solidFill>
        <a:effectLst/>
      </p:bgPr>
    </p:bg>
    <p:spTree>
      <p:nvGrpSpPr>
        <p:cNvPr id="1" name="Shape 296"/>
        <p:cNvGrpSpPr/>
        <p:nvPr/>
      </p:nvGrpSpPr>
      <p:grpSpPr>
        <a:xfrm>
          <a:off x="0" y="0"/>
          <a:ext cx="0" cy="0"/>
          <a:chOff x="0" y="0"/>
          <a:chExt cx="0" cy="0"/>
        </a:xfrm>
      </p:grpSpPr>
      <p:sp>
        <p:nvSpPr>
          <p:cNvPr id="297" name="Google Shape;297;p143"/>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298" name="Google Shape;298;p143"/>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299" name="Google Shape;299;p143"/>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43"/>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143"/>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02" name="Google Shape;302;p143"/>
          <p:cNvSpPr txBox="1">
            <a:spLocks noGrp="1"/>
          </p:cNvSpPr>
          <p:nvPr>
            <p:ph type="body" idx="3"/>
          </p:nvPr>
        </p:nvSpPr>
        <p:spPr>
          <a:xfrm>
            <a:off x="3314549"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03" name="Google Shape;303;p143"/>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Red/Gray 1 Content + Bottom Photo">
  <p:cSld name="4_Red/Gray 1 Content + Bottom Photo">
    <p:bg>
      <p:bgPr>
        <a:solidFill>
          <a:srgbClr val="E7E7E5"/>
        </a:solidFill>
        <a:effectLst/>
      </p:bgPr>
    </p:bg>
    <p:spTree>
      <p:nvGrpSpPr>
        <p:cNvPr id="1" name="Shape 304"/>
        <p:cNvGrpSpPr/>
        <p:nvPr/>
      </p:nvGrpSpPr>
      <p:grpSpPr>
        <a:xfrm>
          <a:off x="0" y="0"/>
          <a:ext cx="0" cy="0"/>
          <a:chOff x="0" y="0"/>
          <a:chExt cx="0" cy="0"/>
        </a:xfrm>
      </p:grpSpPr>
      <p:sp>
        <p:nvSpPr>
          <p:cNvPr id="305" name="Google Shape;305;p144"/>
          <p:cNvSpPr>
            <a:spLocks noGrp="1"/>
          </p:cNvSpPr>
          <p:nvPr>
            <p:ph type="pic" idx="2"/>
          </p:nvPr>
        </p:nvSpPr>
        <p:spPr>
          <a:xfrm>
            <a:off x="152400" y="2592387"/>
            <a:ext cx="8839200" cy="2440594"/>
          </a:xfrm>
          <a:prstGeom prst="rect">
            <a:avLst/>
          </a:prstGeom>
          <a:solidFill>
            <a:schemeClr val="lt1"/>
          </a:solidFill>
          <a:ln>
            <a:noFill/>
          </a:ln>
        </p:spPr>
      </p:sp>
      <p:sp>
        <p:nvSpPr>
          <p:cNvPr id="306" name="Google Shape;306;p144"/>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7" name="Google Shape;307;p144"/>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44"/>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44"/>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FFFFFF"/>
                </a:solidFill>
                <a:latin typeface="Gill Sans"/>
                <a:ea typeface="Gill Sans"/>
                <a:cs typeface="Gill Sans"/>
                <a:sym typeface="Gill Sans"/>
              </a:defRPr>
            </a:lvl1pPr>
            <a:lvl2pPr marL="0" lvl="1" indent="0" algn="r">
              <a:spcBef>
                <a:spcPts val="0"/>
              </a:spcBef>
              <a:buNone/>
              <a:defRPr sz="596" b="0" i="0">
                <a:solidFill>
                  <a:srgbClr val="FFFFFF"/>
                </a:solidFill>
                <a:latin typeface="Gill Sans"/>
                <a:ea typeface="Gill Sans"/>
                <a:cs typeface="Gill Sans"/>
                <a:sym typeface="Gill Sans"/>
              </a:defRPr>
            </a:lvl2pPr>
            <a:lvl3pPr marL="0" lvl="2" indent="0" algn="r">
              <a:spcBef>
                <a:spcPts val="0"/>
              </a:spcBef>
              <a:buNone/>
              <a:defRPr sz="596" b="0" i="0">
                <a:solidFill>
                  <a:srgbClr val="FFFFFF"/>
                </a:solidFill>
                <a:latin typeface="Gill Sans"/>
                <a:ea typeface="Gill Sans"/>
                <a:cs typeface="Gill Sans"/>
                <a:sym typeface="Gill Sans"/>
              </a:defRPr>
            </a:lvl3pPr>
            <a:lvl4pPr marL="0" lvl="3" indent="0" algn="r">
              <a:spcBef>
                <a:spcPts val="0"/>
              </a:spcBef>
              <a:buNone/>
              <a:defRPr sz="596" b="0" i="0">
                <a:solidFill>
                  <a:srgbClr val="FFFFFF"/>
                </a:solidFill>
                <a:latin typeface="Gill Sans"/>
                <a:ea typeface="Gill Sans"/>
                <a:cs typeface="Gill Sans"/>
                <a:sym typeface="Gill Sans"/>
              </a:defRPr>
            </a:lvl4pPr>
            <a:lvl5pPr marL="0" lvl="4" indent="0" algn="r">
              <a:spcBef>
                <a:spcPts val="0"/>
              </a:spcBef>
              <a:buNone/>
              <a:defRPr sz="596" b="0" i="0">
                <a:solidFill>
                  <a:srgbClr val="FFFFFF"/>
                </a:solidFill>
                <a:latin typeface="Gill Sans"/>
                <a:ea typeface="Gill Sans"/>
                <a:cs typeface="Gill Sans"/>
                <a:sym typeface="Gill Sans"/>
              </a:defRPr>
            </a:lvl5pPr>
            <a:lvl6pPr marL="0" lvl="5" indent="0" algn="r">
              <a:spcBef>
                <a:spcPts val="0"/>
              </a:spcBef>
              <a:buNone/>
              <a:defRPr sz="596" b="0" i="0">
                <a:solidFill>
                  <a:srgbClr val="FFFFFF"/>
                </a:solidFill>
                <a:latin typeface="Gill Sans"/>
                <a:ea typeface="Gill Sans"/>
                <a:cs typeface="Gill Sans"/>
                <a:sym typeface="Gill Sans"/>
              </a:defRPr>
            </a:lvl6pPr>
            <a:lvl7pPr marL="0" lvl="6" indent="0" algn="r">
              <a:spcBef>
                <a:spcPts val="0"/>
              </a:spcBef>
              <a:buNone/>
              <a:defRPr sz="596" b="0" i="0">
                <a:solidFill>
                  <a:srgbClr val="FFFFFF"/>
                </a:solidFill>
                <a:latin typeface="Gill Sans"/>
                <a:ea typeface="Gill Sans"/>
                <a:cs typeface="Gill Sans"/>
                <a:sym typeface="Gill Sans"/>
              </a:defRPr>
            </a:lvl7pPr>
            <a:lvl8pPr marL="0" lvl="7" indent="0" algn="r">
              <a:spcBef>
                <a:spcPts val="0"/>
              </a:spcBef>
              <a:buNone/>
              <a:defRPr sz="596" b="0" i="0">
                <a:solidFill>
                  <a:srgbClr val="FFFFFF"/>
                </a:solidFill>
                <a:latin typeface="Gill Sans"/>
                <a:ea typeface="Gill Sans"/>
                <a:cs typeface="Gill Sans"/>
                <a:sym typeface="Gill Sans"/>
              </a:defRPr>
            </a:lvl8pPr>
            <a:lvl9pPr marL="0" lvl="8" indent="0" algn="r">
              <a:spcBef>
                <a:spcPts val="0"/>
              </a:spcBef>
              <a:buNone/>
              <a:defRPr sz="596"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10" name="Google Shape;310;p144"/>
          <p:cNvSpPr txBox="1">
            <a:spLocks noGrp="1"/>
          </p:cNvSpPr>
          <p:nvPr>
            <p:ph type="body" idx="3"/>
          </p:nvPr>
        </p:nvSpPr>
        <p:spPr>
          <a:xfrm rot="-5400000">
            <a:off x="7862313" y="3537329"/>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1" name="Google Shape;311;p144"/>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_Red/Gray 1 Content + Right Photo">
  <p:cSld name="4_Red/Gray 1 Content + Right Photo 2">
    <p:bg>
      <p:bgPr>
        <a:solidFill>
          <a:srgbClr val="E7E7E5"/>
        </a:solidFill>
        <a:effectLst/>
      </p:bgPr>
    </p:bg>
    <p:spTree>
      <p:nvGrpSpPr>
        <p:cNvPr id="1" name="Shape 312"/>
        <p:cNvGrpSpPr/>
        <p:nvPr/>
      </p:nvGrpSpPr>
      <p:grpSpPr>
        <a:xfrm>
          <a:off x="0" y="0"/>
          <a:ext cx="0" cy="0"/>
          <a:chOff x="0" y="0"/>
          <a:chExt cx="0" cy="0"/>
        </a:xfrm>
      </p:grpSpPr>
      <p:sp>
        <p:nvSpPr>
          <p:cNvPr id="313" name="Google Shape;313;p145"/>
          <p:cNvSpPr>
            <a:spLocks noGrp="1"/>
          </p:cNvSpPr>
          <p:nvPr>
            <p:ph type="pic" idx="2"/>
          </p:nvPr>
        </p:nvSpPr>
        <p:spPr>
          <a:xfrm>
            <a:off x="4572000" y="153988"/>
            <a:ext cx="4419600" cy="4876800"/>
          </a:xfrm>
          <a:prstGeom prst="rect">
            <a:avLst/>
          </a:prstGeom>
          <a:solidFill>
            <a:srgbClr val="FFFFFF"/>
          </a:solidFill>
          <a:ln>
            <a:noFill/>
          </a:ln>
        </p:spPr>
      </p:sp>
      <p:sp>
        <p:nvSpPr>
          <p:cNvPr id="314" name="Google Shape;314;p145"/>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45"/>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FFFFFF"/>
                </a:solidFill>
                <a:latin typeface="Gill Sans"/>
                <a:ea typeface="Gill Sans"/>
                <a:cs typeface="Gill Sans"/>
                <a:sym typeface="Gill Sans"/>
              </a:defRPr>
            </a:lvl1pPr>
            <a:lvl2pPr marL="0" lvl="1" indent="0" algn="r">
              <a:spcBef>
                <a:spcPts val="0"/>
              </a:spcBef>
              <a:buNone/>
              <a:defRPr sz="596" b="0" i="0">
                <a:solidFill>
                  <a:srgbClr val="FFFFFF"/>
                </a:solidFill>
                <a:latin typeface="Gill Sans"/>
                <a:ea typeface="Gill Sans"/>
                <a:cs typeface="Gill Sans"/>
                <a:sym typeface="Gill Sans"/>
              </a:defRPr>
            </a:lvl2pPr>
            <a:lvl3pPr marL="0" lvl="2" indent="0" algn="r">
              <a:spcBef>
                <a:spcPts val="0"/>
              </a:spcBef>
              <a:buNone/>
              <a:defRPr sz="596" b="0" i="0">
                <a:solidFill>
                  <a:srgbClr val="FFFFFF"/>
                </a:solidFill>
                <a:latin typeface="Gill Sans"/>
                <a:ea typeface="Gill Sans"/>
                <a:cs typeface="Gill Sans"/>
                <a:sym typeface="Gill Sans"/>
              </a:defRPr>
            </a:lvl3pPr>
            <a:lvl4pPr marL="0" lvl="3" indent="0" algn="r">
              <a:spcBef>
                <a:spcPts val="0"/>
              </a:spcBef>
              <a:buNone/>
              <a:defRPr sz="596" b="0" i="0">
                <a:solidFill>
                  <a:srgbClr val="FFFFFF"/>
                </a:solidFill>
                <a:latin typeface="Gill Sans"/>
                <a:ea typeface="Gill Sans"/>
                <a:cs typeface="Gill Sans"/>
                <a:sym typeface="Gill Sans"/>
              </a:defRPr>
            </a:lvl4pPr>
            <a:lvl5pPr marL="0" lvl="4" indent="0" algn="r">
              <a:spcBef>
                <a:spcPts val="0"/>
              </a:spcBef>
              <a:buNone/>
              <a:defRPr sz="596" b="0" i="0">
                <a:solidFill>
                  <a:srgbClr val="FFFFFF"/>
                </a:solidFill>
                <a:latin typeface="Gill Sans"/>
                <a:ea typeface="Gill Sans"/>
                <a:cs typeface="Gill Sans"/>
                <a:sym typeface="Gill Sans"/>
              </a:defRPr>
            </a:lvl5pPr>
            <a:lvl6pPr marL="0" lvl="5" indent="0" algn="r">
              <a:spcBef>
                <a:spcPts val="0"/>
              </a:spcBef>
              <a:buNone/>
              <a:defRPr sz="596" b="0" i="0">
                <a:solidFill>
                  <a:srgbClr val="FFFFFF"/>
                </a:solidFill>
                <a:latin typeface="Gill Sans"/>
                <a:ea typeface="Gill Sans"/>
                <a:cs typeface="Gill Sans"/>
                <a:sym typeface="Gill Sans"/>
              </a:defRPr>
            </a:lvl6pPr>
            <a:lvl7pPr marL="0" lvl="6" indent="0" algn="r">
              <a:spcBef>
                <a:spcPts val="0"/>
              </a:spcBef>
              <a:buNone/>
              <a:defRPr sz="596" b="0" i="0">
                <a:solidFill>
                  <a:srgbClr val="FFFFFF"/>
                </a:solidFill>
                <a:latin typeface="Gill Sans"/>
                <a:ea typeface="Gill Sans"/>
                <a:cs typeface="Gill Sans"/>
                <a:sym typeface="Gill Sans"/>
              </a:defRPr>
            </a:lvl7pPr>
            <a:lvl8pPr marL="0" lvl="7" indent="0" algn="r">
              <a:spcBef>
                <a:spcPts val="0"/>
              </a:spcBef>
              <a:buNone/>
              <a:defRPr sz="596" b="0" i="0">
                <a:solidFill>
                  <a:srgbClr val="FFFFFF"/>
                </a:solidFill>
                <a:latin typeface="Gill Sans"/>
                <a:ea typeface="Gill Sans"/>
                <a:cs typeface="Gill Sans"/>
                <a:sym typeface="Gill Sans"/>
              </a:defRPr>
            </a:lvl8pPr>
            <a:lvl9pPr marL="0" lvl="8" indent="0" algn="r">
              <a:spcBef>
                <a:spcPts val="0"/>
              </a:spcBef>
              <a:buNone/>
              <a:defRPr sz="596"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16" name="Google Shape;316;p145"/>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7" name="Google Shape;317;p145"/>
          <p:cNvSpPr txBox="1">
            <a:spLocks noGrp="1"/>
          </p:cNvSpPr>
          <p:nvPr>
            <p:ph type="body" idx="3"/>
          </p:nvPr>
        </p:nvSpPr>
        <p:spPr>
          <a:xfrm rot="-5400000">
            <a:off x="7862312"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8" name="Google Shape;318;p145"/>
          <p:cNvSpPr txBox="1">
            <a:spLocks noGrp="1"/>
          </p:cNvSpPr>
          <p:nvPr>
            <p:ph type="title"/>
          </p:nvPr>
        </p:nvSpPr>
        <p:spPr>
          <a:xfrm>
            <a:off x="685800" y="678716"/>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_Red/Gray Title Only">
  <p:cSld name="4_Red/Gray Title Only">
    <p:bg>
      <p:bgPr>
        <a:solidFill>
          <a:srgbClr val="E7E7E5"/>
        </a:solidFill>
        <a:effectLst/>
      </p:bgPr>
    </p:bg>
    <p:spTree>
      <p:nvGrpSpPr>
        <p:cNvPr id="1" name="Shape 319"/>
        <p:cNvGrpSpPr/>
        <p:nvPr/>
      </p:nvGrpSpPr>
      <p:grpSpPr>
        <a:xfrm>
          <a:off x="0" y="0"/>
          <a:ext cx="0" cy="0"/>
          <a:chOff x="0" y="0"/>
          <a:chExt cx="0" cy="0"/>
        </a:xfrm>
      </p:grpSpPr>
      <p:sp>
        <p:nvSpPr>
          <p:cNvPr id="320" name="Google Shape;320;p146"/>
          <p:cNvSpPr>
            <a:spLocks noGrp="1"/>
          </p:cNvSpPr>
          <p:nvPr>
            <p:ph type="pic" idx="2"/>
          </p:nvPr>
        </p:nvSpPr>
        <p:spPr>
          <a:xfrm>
            <a:off x="152400" y="153987"/>
            <a:ext cx="4419600" cy="4876799"/>
          </a:xfrm>
          <a:prstGeom prst="rect">
            <a:avLst/>
          </a:prstGeom>
          <a:solidFill>
            <a:schemeClr val="lt1"/>
          </a:solidFill>
          <a:ln>
            <a:noFill/>
          </a:ln>
        </p:spPr>
      </p:sp>
      <p:sp>
        <p:nvSpPr>
          <p:cNvPr id="321" name="Google Shape;321;p146"/>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chemeClr val="lt1"/>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146"/>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6C6463"/>
                </a:solidFill>
                <a:latin typeface="Gill Sans"/>
                <a:ea typeface="Gill Sans"/>
                <a:cs typeface="Gill Sans"/>
                <a:sym typeface="Gill Sans"/>
              </a:defRPr>
            </a:lvl1pPr>
            <a:lvl2pPr marL="0" lvl="1" indent="0" algn="r">
              <a:spcBef>
                <a:spcPts val="0"/>
              </a:spcBef>
              <a:buNone/>
              <a:defRPr sz="596" b="0" i="0">
                <a:solidFill>
                  <a:srgbClr val="6C6463"/>
                </a:solidFill>
                <a:latin typeface="Gill Sans"/>
                <a:ea typeface="Gill Sans"/>
                <a:cs typeface="Gill Sans"/>
                <a:sym typeface="Gill Sans"/>
              </a:defRPr>
            </a:lvl2pPr>
            <a:lvl3pPr marL="0" lvl="2" indent="0" algn="r">
              <a:spcBef>
                <a:spcPts val="0"/>
              </a:spcBef>
              <a:buNone/>
              <a:defRPr sz="596" b="0" i="0">
                <a:solidFill>
                  <a:srgbClr val="6C6463"/>
                </a:solidFill>
                <a:latin typeface="Gill Sans"/>
                <a:ea typeface="Gill Sans"/>
                <a:cs typeface="Gill Sans"/>
                <a:sym typeface="Gill Sans"/>
              </a:defRPr>
            </a:lvl3pPr>
            <a:lvl4pPr marL="0" lvl="3" indent="0" algn="r">
              <a:spcBef>
                <a:spcPts val="0"/>
              </a:spcBef>
              <a:buNone/>
              <a:defRPr sz="596" b="0" i="0">
                <a:solidFill>
                  <a:srgbClr val="6C6463"/>
                </a:solidFill>
                <a:latin typeface="Gill Sans"/>
                <a:ea typeface="Gill Sans"/>
                <a:cs typeface="Gill Sans"/>
                <a:sym typeface="Gill Sans"/>
              </a:defRPr>
            </a:lvl4pPr>
            <a:lvl5pPr marL="0" lvl="4" indent="0" algn="r">
              <a:spcBef>
                <a:spcPts val="0"/>
              </a:spcBef>
              <a:buNone/>
              <a:defRPr sz="596" b="0" i="0">
                <a:solidFill>
                  <a:srgbClr val="6C6463"/>
                </a:solidFill>
                <a:latin typeface="Gill Sans"/>
                <a:ea typeface="Gill Sans"/>
                <a:cs typeface="Gill Sans"/>
                <a:sym typeface="Gill Sans"/>
              </a:defRPr>
            </a:lvl5pPr>
            <a:lvl6pPr marL="0" lvl="5" indent="0" algn="r">
              <a:spcBef>
                <a:spcPts val="0"/>
              </a:spcBef>
              <a:buNone/>
              <a:defRPr sz="596" b="0" i="0">
                <a:solidFill>
                  <a:srgbClr val="6C6463"/>
                </a:solidFill>
                <a:latin typeface="Gill Sans"/>
                <a:ea typeface="Gill Sans"/>
                <a:cs typeface="Gill Sans"/>
                <a:sym typeface="Gill Sans"/>
              </a:defRPr>
            </a:lvl6pPr>
            <a:lvl7pPr marL="0" lvl="6" indent="0" algn="r">
              <a:spcBef>
                <a:spcPts val="0"/>
              </a:spcBef>
              <a:buNone/>
              <a:defRPr sz="596" b="0" i="0">
                <a:solidFill>
                  <a:srgbClr val="6C6463"/>
                </a:solidFill>
                <a:latin typeface="Gill Sans"/>
                <a:ea typeface="Gill Sans"/>
                <a:cs typeface="Gill Sans"/>
                <a:sym typeface="Gill Sans"/>
              </a:defRPr>
            </a:lvl7pPr>
            <a:lvl8pPr marL="0" lvl="7" indent="0" algn="r">
              <a:spcBef>
                <a:spcPts val="0"/>
              </a:spcBef>
              <a:buNone/>
              <a:defRPr sz="596" b="0" i="0">
                <a:solidFill>
                  <a:srgbClr val="6C6463"/>
                </a:solidFill>
                <a:latin typeface="Gill Sans"/>
                <a:ea typeface="Gill Sans"/>
                <a:cs typeface="Gill Sans"/>
                <a:sym typeface="Gill Sans"/>
              </a:defRPr>
            </a:lvl8pPr>
            <a:lvl9pPr marL="0" lvl="8" indent="0" algn="r">
              <a:spcBef>
                <a:spcPts val="0"/>
              </a:spcBef>
              <a:buNone/>
              <a:defRPr sz="596"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146"/>
          <p:cNvSpPr txBox="1">
            <a:spLocks noGrp="1"/>
          </p:cNvSpPr>
          <p:nvPr>
            <p:ph type="body" idx="1"/>
          </p:nvPr>
        </p:nvSpPr>
        <p:spPr>
          <a:xfrm rot="-5400000">
            <a:off x="3442713"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4" name="Google Shape;324;p146"/>
          <p:cNvSpPr txBox="1">
            <a:spLocks noGrp="1"/>
          </p:cNvSpPr>
          <p:nvPr>
            <p:ph type="title"/>
          </p:nvPr>
        </p:nvSpPr>
        <p:spPr>
          <a:xfrm>
            <a:off x="4877104" y="2188568"/>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_Red/Gray 1 Content">
  <p:cSld name="5_Red/Gray 1 Content">
    <p:bg>
      <p:bgPr>
        <a:solidFill>
          <a:schemeClr val="lt1"/>
        </a:solidFill>
        <a:effectLst/>
      </p:bgPr>
    </p:bg>
    <p:spTree>
      <p:nvGrpSpPr>
        <p:cNvPr id="1" name="Shape 325"/>
        <p:cNvGrpSpPr/>
        <p:nvPr/>
      </p:nvGrpSpPr>
      <p:grpSpPr>
        <a:xfrm>
          <a:off x="0" y="0"/>
          <a:ext cx="0" cy="0"/>
          <a:chOff x="0" y="0"/>
          <a:chExt cx="0" cy="0"/>
        </a:xfrm>
      </p:grpSpPr>
      <p:sp>
        <p:nvSpPr>
          <p:cNvPr id="326" name="Google Shape;326;p147"/>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147"/>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596"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147"/>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6C6463"/>
                </a:solidFill>
                <a:latin typeface="Gill Sans"/>
                <a:ea typeface="Gill Sans"/>
                <a:cs typeface="Gill Sans"/>
                <a:sym typeface="Gill Sans"/>
              </a:defRPr>
            </a:lvl1pPr>
            <a:lvl2pPr marL="0" lvl="1" indent="0" algn="r">
              <a:spcBef>
                <a:spcPts val="0"/>
              </a:spcBef>
              <a:buNone/>
              <a:defRPr sz="596" b="0" i="0">
                <a:solidFill>
                  <a:srgbClr val="6C6463"/>
                </a:solidFill>
                <a:latin typeface="Gill Sans"/>
                <a:ea typeface="Gill Sans"/>
                <a:cs typeface="Gill Sans"/>
                <a:sym typeface="Gill Sans"/>
              </a:defRPr>
            </a:lvl2pPr>
            <a:lvl3pPr marL="0" lvl="2" indent="0" algn="r">
              <a:spcBef>
                <a:spcPts val="0"/>
              </a:spcBef>
              <a:buNone/>
              <a:defRPr sz="596" b="0" i="0">
                <a:solidFill>
                  <a:srgbClr val="6C6463"/>
                </a:solidFill>
                <a:latin typeface="Gill Sans"/>
                <a:ea typeface="Gill Sans"/>
                <a:cs typeface="Gill Sans"/>
                <a:sym typeface="Gill Sans"/>
              </a:defRPr>
            </a:lvl3pPr>
            <a:lvl4pPr marL="0" lvl="3" indent="0" algn="r">
              <a:spcBef>
                <a:spcPts val="0"/>
              </a:spcBef>
              <a:buNone/>
              <a:defRPr sz="596" b="0" i="0">
                <a:solidFill>
                  <a:srgbClr val="6C6463"/>
                </a:solidFill>
                <a:latin typeface="Gill Sans"/>
                <a:ea typeface="Gill Sans"/>
                <a:cs typeface="Gill Sans"/>
                <a:sym typeface="Gill Sans"/>
              </a:defRPr>
            </a:lvl4pPr>
            <a:lvl5pPr marL="0" lvl="4" indent="0" algn="r">
              <a:spcBef>
                <a:spcPts val="0"/>
              </a:spcBef>
              <a:buNone/>
              <a:defRPr sz="596" b="0" i="0">
                <a:solidFill>
                  <a:srgbClr val="6C6463"/>
                </a:solidFill>
                <a:latin typeface="Gill Sans"/>
                <a:ea typeface="Gill Sans"/>
                <a:cs typeface="Gill Sans"/>
                <a:sym typeface="Gill Sans"/>
              </a:defRPr>
            </a:lvl5pPr>
            <a:lvl6pPr marL="0" lvl="5" indent="0" algn="r">
              <a:spcBef>
                <a:spcPts val="0"/>
              </a:spcBef>
              <a:buNone/>
              <a:defRPr sz="596" b="0" i="0">
                <a:solidFill>
                  <a:srgbClr val="6C6463"/>
                </a:solidFill>
                <a:latin typeface="Gill Sans"/>
                <a:ea typeface="Gill Sans"/>
                <a:cs typeface="Gill Sans"/>
                <a:sym typeface="Gill Sans"/>
              </a:defRPr>
            </a:lvl6pPr>
            <a:lvl7pPr marL="0" lvl="6" indent="0" algn="r">
              <a:spcBef>
                <a:spcPts val="0"/>
              </a:spcBef>
              <a:buNone/>
              <a:defRPr sz="596" b="0" i="0">
                <a:solidFill>
                  <a:srgbClr val="6C6463"/>
                </a:solidFill>
                <a:latin typeface="Gill Sans"/>
                <a:ea typeface="Gill Sans"/>
                <a:cs typeface="Gill Sans"/>
                <a:sym typeface="Gill Sans"/>
              </a:defRPr>
            </a:lvl7pPr>
            <a:lvl8pPr marL="0" lvl="7" indent="0" algn="r">
              <a:spcBef>
                <a:spcPts val="0"/>
              </a:spcBef>
              <a:buNone/>
              <a:defRPr sz="596" b="0" i="0">
                <a:solidFill>
                  <a:srgbClr val="6C6463"/>
                </a:solidFill>
                <a:latin typeface="Gill Sans"/>
                <a:ea typeface="Gill Sans"/>
                <a:cs typeface="Gill Sans"/>
                <a:sym typeface="Gill Sans"/>
              </a:defRPr>
            </a:lvl8pPr>
            <a:lvl9pPr marL="0" lvl="8" indent="0" algn="r">
              <a:spcBef>
                <a:spcPts val="0"/>
              </a:spcBef>
              <a:buNone/>
              <a:defRPr sz="596"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29" name="Google Shape;329;p147"/>
          <p:cNvSpPr txBox="1">
            <a:spLocks noGrp="1"/>
          </p:cNvSpPr>
          <p:nvPr>
            <p:ph type="title"/>
          </p:nvPr>
        </p:nvSpPr>
        <p:spPr>
          <a:xfrm>
            <a:off x="686104" y="685873"/>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147"/>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794"/>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7_Red/Gray 2 Content">
  <p:cSld name="7_Red/Gray 2 Content">
    <p:bg>
      <p:bgPr>
        <a:solidFill>
          <a:schemeClr val="lt1"/>
        </a:solidFill>
        <a:effectLst/>
      </p:bgPr>
    </p:bg>
    <p:spTree>
      <p:nvGrpSpPr>
        <p:cNvPr id="1" name="Shape 331"/>
        <p:cNvGrpSpPr/>
        <p:nvPr/>
      </p:nvGrpSpPr>
      <p:grpSpPr>
        <a:xfrm>
          <a:off x="0" y="0"/>
          <a:ext cx="0" cy="0"/>
          <a:chOff x="0" y="0"/>
          <a:chExt cx="0" cy="0"/>
        </a:xfrm>
      </p:grpSpPr>
      <p:sp>
        <p:nvSpPr>
          <p:cNvPr id="332" name="Google Shape;332;p148"/>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33" name="Google Shape;333;p148"/>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34" name="Google Shape;334;p148"/>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148"/>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148"/>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37" name="Google Shape;337;p148"/>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53"/>
        <p:cNvGrpSpPr/>
        <p:nvPr/>
      </p:nvGrpSpPr>
      <p:grpSpPr>
        <a:xfrm>
          <a:off x="0" y="0"/>
          <a:ext cx="0" cy="0"/>
          <a:chOff x="0" y="0"/>
          <a:chExt cx="0" cy="0"/>
        </a:xfrm>
      </p:grpSpPr>
      <p:sp>
        <p:nvSpPr>
          <p:cNvPr id="54" name="Google Shape;54;p95"/>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5"/>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5"/>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95"/>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5"/>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_Red/Gray 3 Content">
  <p:cSld name="5_Red/Gray 3 Content">
    <p:bg>
      <p:bgPr>
        <a:solidFill>
          <a:schemeClr val="lt1"/>
        </a:solidFill>
        <a:effectLst/>
      </p:bgPr>
    </p:bg>
    <p:spTree>
      <p:nvGrpSpPr>
        <p:cNvPr id="1" name="Shape 338"/>
        <p:cNvGrpSpPr/>
        <p:nvPr/>
      </p:nvGrpSpPr>
      <p:grpSpPr>
        <a:xfrm>
          <a:off x="0" y="0"/>
          <a:ext cx="0" cy="0"/>
          <a:chOff x="0" y="0"/>
          <a:chExt cx="0" cy="0"/>
        </a:xfrm>
      </p:grpSpPr>
      <p:sp>
        <p:nvSpPr>
          <p:cNvPr id="339" name="Google Shape;339;p149"/>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40" name="Google Shape;340;p149"/>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41" name="Google Shape;341;p149"/>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49"/>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149"/>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44" name="Google Shape;344;p149"/>
          <p:cNvSpPr txBox="1">
            <a:spLocks noGrp="1"/>
          </p:cNvSpPr>
          <p:nvPr>
            <p:ph type="body" idx="3"/>
          </p:nvPr>
        </p:nvSpPr>
        <p:spPr>
          <a:xfrm>
            <a:off x="3314549"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45" name="Google Shape;345;p149"/>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_Red/Gray 1 Content + Bottom Photo">
  <p:cSld name="5_Red/Gray 1 Content + Bottom Photo">
    <p:bg>
      <p:bgPr>
        <a:solidFill>
          <a:schemeClr val="lt1"/>
        </a:solidFill>
        <a:effectLst/>
      </p:bgPr>
    </p:bg>
    <p:spTree>
      <p:nvGrpSpPr>
        <p:cNvPr id="1" name="Shape 346"/>
        <p:cNvGrpSpPr/>
        <p:nvPr/>
      </p:nvGrpSpPr>
      <p:grpSpPr>
        <a:xfrm>
          <a:off x="0" y="0"/>
          <a:ext cx="0" cy="0"/>
          <a:chOff x="0" y="0"/>
          <a:chExt cx="0" cy="0"/>
        </a:xfrm>
      </p:grpSpPr>
      <p:sp>
        <p:nvSpPr>
          <p:cNvPr id="347" name="Google Shape;347;p150"/>
          <p:cNvSpPr>
            <a:spLocks noGrp="1"/>
          </p:cNvSpPr>
          <p:nvPr>
            <p:ph type="pic" idx="2"/>
          </p:nvPr>
        </p:nvSpPr>
        <p:spPr>
          <a:xfrm>
            <a:off x="152400" y="2592387"/>
            <a:ext cx="8839200" cy="2440594"/>
          </a:xfrm>
          <a:prstGeom prst="rect">
            <a:avLst/>
          </a:prstGeom>
          <a:solidFill>
            <a:srgbClr val="E7E7E5"/>
          </a:solidFill>
          <a:ln>
            <a:noFill/>
          </a:ln>
        </p:spPr>
      </p:sp>
      <p:sp>
        <p:nvSpPr>
          <p:cNvPr id="348" name="Google Shape;348;p150"/>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9" name="Google Shape;349;p150"/>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150"/>
          <p:cNvSpPr txBox="1">
            <a:spLocks noGrp="1"/>
          </p:cNvSpPr>
          <p:nvPr>
            <p:ph type="ftr" idx="11"/>
          </p:nvPr>
        </p:nvSpPr>
        <p:spPr>
          <a:xfrm>
            <a:off x="3124200" y="4845700"/>
            <a:ext cx="2895600" cy="184025"/>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150"/>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FFFFFF"/>
                </a:solidFill>
                <a:latin typeface="Gill Sans"/>
                <a:ea typeface="Gill Sans"/>
                <a:cs typeface="Gill Sans"/>
                <a:sym typeface="Gill Sans"/>
              </a:defRPr>
            </a:lvl1pPr>
            <a:lvl2pPr marL="0" lvl="1" indent="0" algn="r">
              <a:spcBef>
                <a:spcPts val="0"/>
              </a:spcBef>
              <a:buNone/>
              <a:defRPr sz="596" b="0" i="0">
                <a:solidFill>
                  <a:srgbClr val="FFFFFF"/>
                </a:solidFill>
                <a:latin typeface="Gill Sans"/>
                <a:ea typeface="Gill Sans"/>
                <a:cs typeface="Gill Sans"/>
                <a:sym typeface="Gill Sans"/>
              </a:defRPr>
            </a:lvl2pPr>
            <a:lvl3pPr marL="0" lvl="2" indent="0" algn="r">
              <a:spcBef>
                <a:spcPts val="0"/>
              </a:spcBef>
              <a:buNone/>
              <a:defRPr sz="596" b="0" i="0">
                <a:solidFill>
                  <a:srgbClr val="FFFFFF"/>
                </a:solidFill>
                <a:latin typeface="Gill Sans"/>
                <a:ea typeface="Gill Sans"/>
                <a:cs typeface="Gill Sans"/>
                <a:sym typeface="Gill Sans"/>
              </a:defRPr>
            </a:lvl3pPr>
            <a:lvl4pPr marL="0" lvl="3" indent="0" algn="r">
              <a:spcBef>
                <a:spcPts val="0"/>
              </a:spcBef>
              <a:buNone/>
              <a:defRPr sz="596" b="0" i="0">
                <a:solidFill>
                  <a:srgbClr val="FFFFFF"/>
                </a:solidFill>
                <a:latin typeface="Gill Sans"/>
                <a:ea typeface="Gill Sans"/>
                <a:cs typeface="Gill Sans"/>
                <a:sym typeface="Gill Sans"/>
              </a:defRPr>
            </a:lvl4pPr>
            <a:lvl5pPr marL="0" lvl="4" indent="0" algn="r">
              <a:spcBef>
                <a:spcPts val="0"/>
              </a:spcBef>
              <a:buNone/>
              <a:defRPr sz="596" b="0" i="0">
                <a:solidFill>
                  <a:srgbClr val="FFFFFF"/>
                </a:solidFill>
                <a:latin typeface="Gill Sans"/>
                <a:ea typeface="Gill Sans"/>
                <a:cs typeface="Gill Sans"/>
                <a:sym typeface="Gill Sans"/>
              </a:defRPr>
            </a:lvl5pPr>
            <a:lvl6pPr marL="0" lvl="5" indent="0" algn="r">
              <a:spcBef>
                <a:spcPts val="0"/>
              </a:spcBef>
              <a:buNone/>
              <a:defRPr sz="596" b="0" i="0">
                <a:solidFill>
                  <a:srgbClr val="FFFFFF"/>
                </a:solidFill>
                <a:latin typeface="Gill Sans"/>
                <a:ea typeface="Gill Sans"/>
                <a:cs typeface="Gill Sans"/>
                <a:sym typeface="Gill Sans"/>
              </a:defRPr>
            </a:lvl6pPr>
            <a:lvl7pPr marL="0" lvl="6" indent="0" algn="r">
              <a:spcBef>
                <a:spcPts val="0"/>
              </a:spcBef>
              <a:buNone/>
              <a:defRPr sz="596" b="0" i="0">
                <a:solidFill>
                  <a:srgbClr val="FFFFFF"/>
                </a:solidFill>
                <a:latin typeface="Gill Sans"/>
                <a:ea typeface="Gill Sans"/>
                <a:cs typeface="Gill Sans"/>
                <a:sym typeface="Gill Sans"/>
              </a:defRPr>
            </a:lvl7pPr>
            <a:lvl8pPr marL="0" lvl="7" indent="0" algn="r">
              <a:spcBef>
                <a:spcPts val="0"/>
              </a:spcBef>
              <a:buNone/>
              <a:defRPr sz="596" b="0" i="0">
                <a:solidFill>
                  <a:srgbClr val="FFFFFF"/>
                </a:solidFill>
                <a:latin typeface="Gill Sans"/>
                <a:ea typeface="Gill Sans"/>
                <a:cs typeface="Gill Sans"/>
                <a:sym typeface="Gill Sans"/>
              </a:defRPr>
            </a:lvl8pPr>
            <a:lvl9pPr marL="0" lvl="8" indent="0" algn="r">
              <a:spcBef>
                <a:spcPts val="0"/>
              </a:spcBef>
              <a:buNone/>
              <a:defRPr sz="596"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52" name="Google Shape;352;p150"/>
          <p:cNvSpPr txBox="1">
            <a:spLocks noGrp="1"/>
          </p:cNvSpPr>
          <p:nvPr>
            <p:ph type="body" idx="3"/>
          </p:nvPr>
        </p:nvSpPr>
        <p:spPr>
          <a:xfrm rot="-5400000">
            <a:off x="7862313" y="3537329"/>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150"/>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Red/Gray 1 Content + Right Photo">
  <p:cSld name="5_Red/Gray 1 Content + Right Photo">
    <p:bg>
      <p:bgPr>
        <a:solidFill>
          <a:schemeClr val="lt1"/>
        </a:solidFill>
        <a:effectLst/>
      </p:bgPr>
    </p:bg>
    <p:spTree>
      <p:nvGrpSpPr>
        <p:cNvPr id="1" name="Shape 354"/>
        <p:cNvGrpSpPr/>
        <p:nvPr/>
      </p:nvGrpSpPr>
      <p:grpSpPr>
        <a:xfrm>
          <a:off x="0" y="0"/>
          <a:ext cx="0" cy="0"/>
          <a:chOff x="0" y="0"/>
          <a:chExt cx="0" cy="0"/>
        </a:xfrm>
      </p:grpSpPr>
      <p:sp>
        <p:nvSpPr>
          <p:cNvPr id="355" name="Google Shape;355;p151"/>
          <p:cNvSpPr>
            <a:spLocks noGrp="1"/>
          </p:cNvSpPr>
          <p:nvPr>
            <p:ph type="pic" idx="2"/>
          </p:nvPr>
        </p:nvSpPr>
        <p:spPr>
          <a:xfrm>
            <a:off x="4572000" y="153988"/>
            <a:ext cx="4419600" cy="4876800"/>
          </a:xfrm>
          <a:prstGeom prst="rect">
            <a:avLst/>
          </a:prstGeom>
          <a:solidFill>
            <a:srgbClr val="E7E7E5"/>
          </a:solidFill>
          <a:ln>
            <a:noFill/>
          </a:ln>
        </p:spPr>
      </p:sp>
      <p:sp>
        <p:nvSpPr>
          <p:cNvPr id="356" name="Google Shape;356;p151"/>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151"/>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FFFFFF"/>
                </a:solidFill>
                <a:latin typeface="Gill Sans"/>
                <a:ea typeface="Gill Sans"/>
                <a:cs typeface="Gill Sans"/>
                <a:sym typeface="Gill Sans"/>
              </a:defRPr>
            </a:lvl1pPr>
            <a:lvl2pPr marL="0" lvl="1" indent="0" algn="r">
              <a:spcBef>
                <a:spcPts val="0"/>
              </a:spcBef>
              <a:buNone/>
              <a:defRPr sz="596" b="0" i="0">
                <a:solidFill>
                  <a:srgbClr val="FFFFFF"/>
                </a:solidFill>
                <a:latin typeface="Gill Sans"/>
                <a:ea typeface="Gill Sans"/>
                <a:cs typeface="Gill Sans"/>
                <a:sym typeface="Gill Sans"/>
              </a:defRPr>
            </a:lvl2pPr>
            <a:lvl3pPr marL="0" lvl="2" indent="0" algn="r">
              <a:spcBef>
                <a:spcPts val="0"/>
              </a:spcBef>
              <a:buNone/>
              <a:defRPr sz="596" b="0" i="0">
                <a:solidFill>
                  <a:srgbClr val="FFFFFF"/>
                </a:solidFill>
                <a:latin typeface="Gill Sans"/>
                <a:ea typeface="Gill Sans"/>
                <a:cs typeface="Gill Sans"/>
                <a:sym typeface="Gill Sans"/>
              </a:defRPr>
            </a:lvl3pPr>
            <a:lvl4pPr marL="0" lvl="3" indent="0" algn="r">
              <a:spcBef>
                <a:spcPts val="0"/>
              </a:spcBef>
              <a:buNone/>
              <a:defRPr sz="596" b="0" i="0">
                <a:solidFill>
                  <a:srgbClr val="FFFFFF"/>
                </a:solidFill>
                <a:latin typeface="Gill Sans"/>
                <a:ea typeface="Gill Sans"/>
                <a:cs typeface="Gill Sans"/>
                <a:sym typeface="Gill Sans"/>
              </a:defRPr>
            </a:lvl4pPr>
            <a:lvl5pPr marL="0" lvl="4" indent="0" algn="r">
              <a:spcBef>
                <a:spcPts val="0"/>
              </a:spcBef>
              <a:buNone/>
              <a:defRPr sz="596" b="0" i="0">
                <a:solidFill>
                  <a:srgbClr val="FFFFFF"/>
                </a:solidFill>
                <a:latin typeface="Gill Sans"/>
                <a:ea typeface="Gill Sans"/>
                <a:cs typeface="Gill Sans"/>
                <a:sym typeface="Gill Sans"/>
              </a:defRPr>
            </a:lvl5pPr>
            <a:lvl6pPr marL="0" lvl="5" indent="0" algn="r">
              <a:spcBef>
                <a:spcPts val="0"/>
              </a:spcBef>
              <a:buNone/>
              <a:defRPr sz="596" b="0" i="0">
                <a:solidFill>
                  <a:srgbClr val="FFFFFF"/>
                </a:solidFill>
                <a:latin typeface="Gill Sans"/>
                <a:ea typeface="Gill Sans"/>
                <a:cs typeface="Gill Sans"/>
                <a:sym typeface="Gill Sans"/>
              </a:defRPr>
            </a:lvl6pPr>
            <a:lvl7pPr marL="0" lvl="6" indent="0" algn="r">
              <a:spcBef>
                <a:spcPts val="0"/>
              </a:spcBef>
              <a:buNone/>
              <a:defRPr sz="596" b="0" i="0">
                <a:solidFill>
                  <a:srgbClr val="FFFFFF"/>
                </a:solidFill>
                <a:latin typeface="Gill Sans"/>
                <a:ea typeface="Gill Sans"/>
                <a:cs typeface="Gill Sans"/>
                <a:sym typeface="Gill Sans"/>
              </a:defRPr>
            </a:lvl7pPr>
            <a:lvl8pPr marL="0" lvl="7" indent="0" algn="r">
              <a:spcBef>
                <a:spcPts val="0"/>
              </a:spcBef>
              <a:buNone/>
              <a:defRPr sz="596" b="0" i="0">
                <a:solidFill>
                  <a:srgbClr val="FFFFFF"/>
                </a:solidFill>
                <a:latin typeface="Gill Sans"/>
                <a:ea typeface="Gill Sans"/>
                <a:cs typeface="Gill Sans"/>
                <a:sym typeface="Gill Sans"/>
              </a:defRPr>
            </a:lvl8pPr>
            <a:lvl9pPr marL="0" lvl="8" indent="0" algn="r">
              <a:spcBef>
                <a:spcPts val="0"/>
              </a:spcBef>
              <a:buNone/>
              <a:defRPr sz="596"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58" name="Google Shape;358;p151"/>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9" name="Google Shape;359;p151"/>
          <p:cNvSpPr txBox="1">
            <a:spLocks noGrp="1"/>
          </p:cNvSpPr>
          <p:nvPr>
            <p:ph type="body" idx="3"/>
          </p:nvPr>
        </p:nvSpPr>
        <p:spPr>
          <a:xfrm rot="-5400000">
            <a:off x="7862312"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0" name="Google Shape;360;p151"/>
          <p:cNvSpPr txBox="1">
            <a:spLocks noGrp="1"/>
          </p:cNvSpPr>
          <p:nvPr>
            <p:ph type="title"/>
          </p:nvPr>
        </p:nvSpPr>
        <p:spPr>
          <a:xfrm>
            <a:off x="685800" y="678716"/>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_Red/Gray Title Only">
  <p:cSld name="5_Red/Gray Title Only">
    <p:bg>
      <p:bgPr>
        <a:solidFill>
          <a:schemeClr val="lt1"/>
        </a:solidFill>
        <a:effectLst/>
      </p:bgPr>
    </p:bg>
    <p:spTree>
      <p:nvGrpSpPr>
        <p:cNvPr id="1" name="Shape 361"/>
        <p:cNvGrpSpPr/>
        <p:nvPr/>
      </p:nvGrpSpPr>
      <p:grpSpPr>
        <a:xfrm>
          <a:off x="0" y="0"/>
          <a:ext cx="0" cy="0"/>
          <a:chOff x="0" y="0"/>
          <a:chExt cx="0" cy="0"/>
        </a:xfrm>
      </p:grpSpPr>
      <p:sp>
        <p:nvSpPr>
          <p:cNvPr id="362" name="Google Shape;362;p152"/>
          <p:cNvSpPr>
            <a:spLocks noGrp="1"/>
          </p:cNvSpPr>
          <p:nvPr>
            <p:ph type="pic" idx="2"/>
          </p:nvPr>
        </p:nvSpPr>
        <p:spPr>
          <a:xfrm>
            <a:off x="152400" y="153987"/>
            <a:ext cx="4419600" cy="4876799"/>
          </a:xfrm>
          <a:prstGeom prst="rect">
            <a:avLst/>
          </a:prstGeom>
          <a:solidFill>
            <a:srgbClr val="E7E7E5"/>
          </a:solidFill>
          <a:ln>
            <a:noFill/>
          </a:ln>
        </p:spPr>
      </p:sp>
      <p:sp>
        <p:nvSpPr>
          <p:cNvPr id="363" name="Google Shape;363;p152"/>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chemeClr val="lt1"/>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152"/>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6C6463"/>
                </a:solidFill>
                <a:latin typeface="Gill Sans"/>
                <a:ea typeface="Gill Sans"/>
                <a:cs typeface="Gill Sans"/>
                <a:sym typeface="Gill Sans"/>
              </a:defRPr>
            </a:lvl1pPr>
            <a:lvl2pPr marL="0" lvl="1" indent="0" algn="r">
              <a:spcBef>
                <a:spcPts val="0"/>
              </a:spcBef>
              <a:buNone/>
              <a:defRPr sz="596" b="0" i="0">
                <a:solidFill>
                  <a:srgbClr val="6C6463"/>
                </a:solidFill>
                <a:latin typeface="Gill Sans"/>
                <a:ea typeface="Gill Sans"/>
                <a:cs typeface="Gill Sans"/>
                <a:sym typeface="Gill Sans"/>
              </a:defRPr>
            </a:lvl2pPr>
            <a:lvl3pPr marL="0" lvl="2" indent="0" algn="r">
              <a:spcBef>
                <a:spcPts val="0"/>
              </a:spcBef>
              <a:buNone/>
              <a:defRPr sz="596" b="0" i="0">
                <a:solidFill>
                  <a:srgbClr val="6C6463"/>
                </a:solidFill>
                <a:latin typeface="Gill Sans"/>
                <a:ea typeface="Gill Sans"/>
                <a:cs typeface="Gill Sans"/>
                <a:sym typeface="Gill Sans"/>
              </a:defRPr>
            </a:lvl3pPr>
            <a:lvl4pPr marL="0" lvl="3" indent="0" algn="r">
              <a:spcBef>
                <a:spcPts val="0"/>
              </a:spcBef>
              <a:buNone/>
              <a:defRPr sz="596" b="0" i="0">
                <a:solidFill>
                  <a:srgbClr val="6C6463"/>
                </a:solidFill>
                <a:latin typeface="Gill Sans"/>
                <a:ea typeface="Gill Sans"/>
                <a:cs typeface="Gill Sans"/>
                <a:sym typeface="Gill Sans"/>
              </a:defRPr>
            </a:lvl4pPr>
            <a:lvl5pPr marL="0" lvl="4" indent="0" algn="r">
              <a:spcBef>
                <a:spcPts val="0"/>
              </a:spcBef>
              <a:buNone/>
              <a:defRPr sz="596" b="0" i="0">
                <a:solidFill>
                  <a:srgbClr val="6C6463"/>
                </a:solidFill>
                <a:latin typeface="Gill Sans"/>
                <a:ea typeface="Gill Sans"/>
                <a:cs typeface="Gill Sans"/>
                <a:sym typeface="Gill Sans"/>
              </a:defRPr>
            </a:lvl5pPr>
            <a:lvl6pPr marL="0" lvl="5" indent="0" algn="r">
              <a:spcBef>
                <a:spcPts val="0"/>
              </a:spcBef>
              <a:buNone/>
              <a:defRPr sz="596" b="0" i="0">
                <a:solidFill>
                  <a:srgbClr val="6C6463"/>
                </a:solidFill>
                <a:latin typeface="Gill Sans"/>
                <a:ea typeface="Gill Sans"/>
                <a:cs typeface="Gill Sans"/>
                <a:sym typeface="Gill Sans"/>
              </a:defRPr>
            </a:lvl6pPr>
            <a:lvl7pPr marL="0" lvl="6" indent="0" algn="r">
              <a:spcBef>
                <a:spcPts val="0"/>
              </a:spcBef>
              <a:buNone/>
              <a:defRPr sz="596" b="0" i="0">
                <a:solidFill>
                  <a:srgbClr val="6C6463"/>
                </a:solidFill>
                <a:latin typeface="Gill Sans"/>
                <a:ea typeface="Gill Sans"/>
                <a:cs typeface="Gill Sans"/>
                <a:sym typeface="Gill Sans"/>
              </a:defRPr>
            </a:lvl7pPr>
            <a:lvl8pPr marL="0" lvl="7" indent="0" algn="r">
              <a:spcBef>
                <a:spcPts val="0"/>
              </a:spcBef>
              <a:buNone/>
              <a:defRPr sz="596" b="0" i="0">
                <a:solidFill>
                  <a:srgbClr val="6C6463"/>
                </a:solidFill>
                <a:latin typeface="Gill Sans"/>
                <a:ea typeface="Gill Sans"/>
                <a:cs typeface="Gill Sans"/>
                <a:sym typeface="Gill Sans"/>
              </a:defRPr>
            </a:lvl8pPr>
            <a:lvl9pPr marL="0" lvl="8" indent="0" algn="r">
              <a:spcBef>
                <a:spcPts val="0"/>
              </a:spcBef>
              <a:buNone/>
              <a:defRPr sz="596"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65" name="Google Shape;365;p152"/>
          <p:cNvSpPr txBox="1">
            <a:spLocks noGrp="1"/>
          </p:cNvSpPr>
          <p:nvPr>
            <p:ph type="body" idx="1"/>
          </p:nvPr>
        </p:nvSpPr>
        <p:spPr>
          <a:xfrm rot="-5400000">
            <a:off x="3442713"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6" name="Google Shape;366;p152"/>
          <p:cNvSpPr txBox="1">
            <a:spLocks noGrp="1"/>
          </p:cNvSpPr>
          <p:nvPr>
            <p:ph type="title"/>
          </p:nvPr>
        </p:nvSpPr>
        <p:spPr>
          <a:xfrm>
            <a:off x="4877104" y="2188568"/>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Contact Info">
  <p:cSld name="1_Contact Info">
    <p:spTree>
      <p:nvGrpSpPr>
        <p:cNvPr id="1" name="Shape 367"/>
        <p:cNvGrpSpPr/>
        <p:nvPr/>
      </p:nvGrpSpPr>
      <p:grpSpPr>
        <a:xfrm>
          <a:off x="0" y="0"/>
          <a:ext cx="0" cy="0"/>
          <a:chOff x="0" y="0"/>
          <a:chExt cx="0" cy="0"/>
        </a:xfrm>
      </p:grpSpPr>
      <p:pic>
        <p:nvPicPr>
          <p:cNvPr id="368" name="Google Shape;368;p153"/>
          <p:cNvPicPr preferRelativeResize="0"/>
          <p:nvPr/>
        </p:nvPicPr>
        <p:blipFill rotWithShape="1">
          <a:blip r:embed="rId2">
            <a:alphaModFix/>
          </a:blip>
          <a:srcRect/>
          <a:stretch/>
        </p:blipFill>
        <p:spPr>
          <a:xfrm>
            <a:off x="152401" y="153987"/>
            <a:ext cx="8839201" cy="4876800"/>
          </a:xfrm>
          <a:prstGeom prst="rect">
            <a:avLst/>
          </a:prstGeom>
          <a:noFill/>
          <a:ln>
            <a:noFill/>
          </a:ln>
        </p:spPr>
      </p:pic>
      <p:sp>
        <p:nvSpPr>
          <p:cNvPr id="369" name="Google Shape;369;p153"/>
          <p:cNvSpPr txBox="1">
            <a:spLocks noGrp="1"/>
          </p:cNvSpPr>
          <p:nvPr>
            <p:ph type="body" idx="1"/>
          </p:nvPr>
        </p:nvSpPr>
        <p:spPr>
          <a:xfrm rot="-5400000">
            <a:off x="7862313"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153"/>
          <p:cNvSpPr txBox="1">
            <a:spLocks noGrp="1"/>
          </p:cNvSpPr>
          <p:nvPr>
            <p:ph type="dt" idx="10"/>
          </p:nvPr>
        </p:nvSpPr>
        <p:spPr>
          <a:xfrm>
            <a:off x="152400" y="4845700"/>
            <a:ext cx="2133600" cy="18402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596"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153"/>
          <p:cNvSpPr txBox="1">
            <a:spLocks noGrp="1"/>
          </p:cNvSpPr>
          <p:nvPr>
            <p:ph type="sldNum" idx="12"/>
          </p:nvPr>
        </p:nvSpPr>
        <p:spPr>
          <a:xfrm>
            <a:off x="6858000" y="4845700"/>
            <a:ext cx="2133600" cy="184025"/>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596" b="0" i="0">
                <a:solidFill>
                  <a:srgbClr val="FFFFFF"/>
                </a:solidFill>
                <a:latin typeface="Gill Sans"/>
                <a:ea typeface="Gill Sans"/>
                <a:cs typeface="Gill Sans"/>
                <a:sym typeface="Gill Sans"/>
              </a:defRPr>
            </a:lvl1pPr>
            <a:lvl2pPr marL="0" lvl="1" indent="0" algn="r">
              <a:spcBef>
                <a:spcPts val="0"/>
              </a:spcBef>
              <a:buNone/>
              <a:defRPr sz="596" b="0" i="0">
                <a:solidFill>
                  <a:srgbClr val="FFFFFF"/>
                </a:solidFill>
                <a:latin typeface="Gill Sans"/>
                <a:ea typeface="Gill Sans"/>
                <a:cs typeface="Gill Sans"/>
                <a:sym typeface="Gill Sans"/>
              </a:defRPr>
            </a:lvl2pPr>
            <a:lvl3pPr marL="0" lvl="2" indent="0" algn="r">
              <a:spcBef>
                <a:spcPts val="0"/>
              </a:spcBef>
              <a:buNone/>
              <a:defRPr sz="596" b="0" i="0">
                <a:solidFill>
                  <a:srgbClr val="FFFFFF"/>
                </a:solidFill>
                <a:latin typeface="Gill Sans"/>
                <a:ea typeface="Gill Sans"/>
                <a:cs typeface="Gill Sans"/>
                <a:sym typeface="Gill Sans"/>
              </a:defRPr>
            </a:lvl3pPr>
            <a:lvl4pPr marL="0" lvl="3" indent="0" algn="r">
              <a:spcBef>
                <a:spcPts val="0"/>
              </a:spcBef>
              <a:buNone/>
              <a:defRPr sz="596" b="0" i="0">
                <a:solidFill>
                  <a:srgbClr val="FFFFFF"/>
                </a:solidFill>
                <a:latin typeface="Gill Sans"/>
                <a:ea typeface="Gill Sans"/>
                <a:cs typeface="Gill Sans"/>
                <a:sym typeface="Gill Sans"/>
              </a:defRPr>
            </a:lvl4pPr>
            <a:lvl5pPr marL="0" lvl="4" indent="0" algn="r">
              <a:spcBef>
                <a:spcPts val="0"/>
              </a:spcBef>
              <a:buNone/>
              <a:defRPr sz="596" b="0" i="0">
                <a:solidFill>
                  <a:srgbClr val="FFFFFF"/>
                </a:solidFill>
                <a:latin typeface="Gill Sans"/>
                <a:ea typeface="Gill Sans"/>
                <a:cs typeface="Gill Sans"/>
                <a:sym typeface="Gill Sans"/>
              </a:defRPr>
            </a:lvl5pPr>
            <a:lvl6pPr marL="0" lvl="5" indent="0" algn="r">
              <a:spcBef>
                <a:spcPts val="0"/>
              </a:spcBef>
              <a:buNone/>
              <a:defRPr sz="596" b="0" i="0">
                <a:solidFill>
                  <a:srgbClr val="FFFFFF"/>
                </a:solidFill>
                <a:latin typeface="Gill Sans"/>
                <a:ea typeface="Gill Sans"/>
                <a:cs typeface="Gill Sans"/>
                <a:sym typeface="Gill Sans"/>
              </a:defRPr>
            </a:lvl6pPr>
            <a:lvl7pPr marL="0" lvl="6" indent="0" algn="r">
              <a:spcBef>
                <a:spcPts val="0"/>
              </a:spcBef>
              <a:buNone/>
              <a:defRPr sz="596" b="0" i="0">
                <a:solidFill>
                  <a:srgbClr val="FFFFFF"/>
                </a:solidFill>
                <a:latin typeface="Gill Sans"/>
                <a:ea typeface="Gill Sans"/>
                <a:cs typeface="Gill Sans"/>
                <a:sym typeface="Gill Sans"/>
              </a:defRPr>
            </a:lvl7pPr>
            <a:lvl8pPr marL="0" lvl="7" indent="0" algn="r">
              <a:spcBef>
                <a:spcPts val="0"/>
              </a:spcBef>
              <a:buNone/>
              <a:defRPr sz="596" b="0" i="0">
                <a:solidFill>
                  <a:srgbClr val="FFFFFF"/>
                </a:solidFill>
                <a:latin typeface="Gill Sans"/>
                <a:ea typeface="Gill Sans"/>
                <a:cs typeface="Gill Sans"/>
                <a:sym typeface="Gill Sans"/>
              </a:defRPr>
            </a:lvl8pPr>
            <a:lvl9pPr marL="0" lvl="8" indent="0" algn="r">
              <a:spcBef>
                <a:spcPts val="0"/>
              </a:spcBef>
              <a:buNone/>
              <a:defRPr sz="596"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72" name="Google Shape;372;p153"/>
          <p:cNvPicPr preferRelativeResize="0"/>
          <p:nvPr/>
        </p:nvPicPr>
        <p:blipFill rotWithShape="1">
          <a:blip r:embed="rId3">
            <a:alphaModFix/>
          </a:blip>
          <a:srcRect/>
          <a:stretch/>
        </p:blipFill>
        <p:spPr>
          <a:xfrm>
            <a:off x="684769" y="4344987"/>
            <a:ext cx="1369673" cy="410902"/>
          </a:xfrm>
          <a:prstGeom prst="rect">
            <a:avLst/>
          </a:prstGeom>
          <a:noFill/>
          <a:ln>
            <a:noFill/>
          </a:ln>
        </p:spPr>
      </p:pic>
      <p:sp>
        <p:nvSpPr>
          <p:cNvPr id="373" name="Google Shape;373;p153"/>
          <p:cNvSpPr txBox="1">
            <a:spLocks noGrp="1"/>
          </p:cNvSpPr>
          <p:nvPr>
            <p:ph type="subTitle" idx="2"/>
          </p:nvPr>
        </p:nvSpPr>
        <p:spPr>
          <a:xfrm>
            <a:off x="685800" y="3135206"/>
            <a:ext cx="3429000"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spcBef>
                <a:spcPts val="0"/>
              </a:spcBef>
              <a:spcAft>
                <a:spcPts val="0"/>
              </a:spcAft>
              <a:buClr>
                <a:schemeClr val="lt1"/>
              </a:buClr>
              <a:buSzPts val="1587"/>
              <a:buNone/>
              <a:defRPr sz="1587">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374" name="Google Shape;374;p153"/>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_Cover - Full Red">
  <p:cSld name="3_Cover - Full Red">
    <p:bg>
      <p:bgPr>
        <a:solidFill>
          <a:srgbClr val="002F6C"/>
        </a:solidFill>
        <a:effectLst/>
      </p:bgPr>
    </p:bg>
    <p:spTree>
      <p:nvGrpSpPr>
        <p:cNvPr id="1" name="Shape 375"/>
        <p:cNvGrpSpPr/>
        <p:nvPr/>
      </p:nvGrpSpPr>
      <p:grpSpPr>
        <a:xfrm>
          <a:off x="0" y="0"/>
          <a:ext cx="0" cy="0"/>
          <a:chOff x="0" y="0"/>
          <a:chExt cx="0" cy="0"/>
        </a:xfrm>
      </p:grpSpPr>
      <p:sp>
        <p:nvSpPr>
          <p:cNvPr id="376" name="Google Shape;376;p154"/>
          <p:cNvSpPr txBox="1">
            <a:spLocks noGrp="1"/>
          </p:cNvSpPr>
          <p:nvPr>
            <p:ph type="ctrTitle"/>
          </p:nvPr>
        </p:nvSpPr>
        <p:spPr>
          <a:xfrm>
            <a:off x="685800" y="1601788"/>
            <a:ext cx="3886200" cy="1209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381"/>
              <a:buFont typeface="Gill Sans"/>
              <a:buNone/>
              <a:defRPr sz="238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154"/>
          <p:cNvSpPr txBox="1">
            <a:spLocks noGrp="1"/>
          </p:cNvSpPr>
          <p:nvPr>
            <p:ph type="subTitle" idx="1"/>
          </p:nvPr>
        </p:nvSpPr>
        <p:spPr>
          <a:xfrm>
            <a:off x="685800" y="3135206"/>
            <a:ext cx="3429000" cy="120978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1587"/>
              <a:buNone/>
              <a:defRPr sz="1587">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378" name="Google Shape;378;p154"/>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p:spPr>
      </p:cxnSp>
      <p:pic>
        <p:nvPicPr>
          <p:cNvPr id="379" name="Google Shape;379;p154"/>
          <p:cNvPicPr preferRelativeResize="0"/>
          <p:nvPr/>
        </p:nvPicPr>
        <p:blipFill rotWithShape="1">
          <a:blip r:embed="rId2">
            <a:alphaModFix/>
          </a:blip>
          <a:srcRect/>
          <a:stretch/>
        </p:blipFill>
        <p:spPr>
          <a:xfrm>
            <a:off x="684769"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Divider - Full Red">
  <p:cSld name="3_Divider - Full Red">
    <p:bg>
      <p:bgPr>
        <a:solidFill>
          <a:srgbClr val="002F6C"/>
        </a:solidFill>
        <a:effectLst/>
      </p:bgPr>
    </p:bg>
    <p:spTree>
      <p:nvGrpSpPr>
        <p:cNvPr id="1" name="Shape 380"/>
        <p:cNvGrpSpPr/>
        <p:nvPr/>
      </p:nvGrpSpPr>
      <p:grpSpPr>
        <a:xfrm>
          <a:off x="0" y="0"/>
          <a:ext cx="0" cy="0"/>
          <a:chOff x="0" y="0"/>
          <a:chExt cx="0" cy="0"/>
        </a:xfrm>
      </p:grpSpPr>
      <p:sp>
        <p:nvSpPr>
          <p:cNvPr id="381" name="Google Shape;381;p155"/>
          <p:cNvSpPr txBox="1">
            <a:spLocks noGrp="1"/>
          </p:cNvSpPr>
          <p:nvPr>
            <p:ph type="title"/>
          </p:nvPr>
        </p:nvSpPr>
        <p:spPr>
          <a:xfrm>
            <a:off x="1143000" y="534987"/>
            <a:ext cx="5486400" cy="458715"/>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Clr>
                <a:srgbClr val="FFFFFF"/>
              </a:buClr>
              <a:buSzPts val="2381"/>
              <a:buFont typeface="Gill Sans"/>
              <a:buNone/>
              <a:defRPr sz="238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2" name="Google Shape;382;p155"/>
          <p:cNvPicPr preferRelativeResize="0"/>
          <p:nvPr/>
        </p:nvPicPr>
        <p:blipFill rotWithShape="1">
          <a:blip r:embed="rId2">
            <a:alphaModFix/>
          </a:blip>
          <a:srcRect/>
          <a:stretch/>
        </p:blipFill>
        <p:spPr>
          <a:xfrm>
            <a:off x="684769" y="4344987"/>
            <a:ext cx="1369673" cy="410902"/>
          </a:xfrm>
          <a:prstGeom prst="rect">
            <a:avLst/>
          </a:prstGeom>
          <a:noFill/>
          <a:ln>
            <a:noFill/>
          </a:ln>
        </p:spPr>
      </p:pic>
      <p:cxnSp>
        <p:nvCxnSpPr>
          <p:cNvPr id="383" name="Google Shape;383;p155"/>
          <p:cNvCxnSpPr/>
          <p:nvPr/>
        </p:nvCxnSpPr>
        <p:spPr>
          <a:xfrm>
            <a:off x="746760" y="687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_Red/Gray 1 Content">
  <p:cSld name="6_Red/Gray 1 Content">
    <p:bg>
      <p:bgPr>
        <a:solidFill>
          <a:srgbClr val="E7E7E5"/>
        </a:solidFill>
        <a:effectLst/>
      </p:bgPr>
    </p:bg>
    <p:spTree>
      <p:nvGrpSpPr>
        <p:cNvPr id="1" name="Shape 384"/>
        <p:cNvGrpSpPr/>
        <p:nvPr/>
      </p:nvGrpSpPr>
      <p:grpSpPr>
        <a:xfrm>
          <a:off x="0" y="0"/>
          <a:ext cx="0" cy="0"/>
          <a:chOff x="0" y="0"/>
          <a:chExt cx="0" cy="0"/>
        </a:xfrm>
      </p:grpSpPr>
      <p:sp>
        <p:nvSpPr>
          <p:cNvPr id="385" name="Google Shape;385;p156"/>
          <p:cNvSpPr txBox="1">
            <a:spLocks noGrp="1"/>
          </p:cNvSpPr>
          <p:nvPr>
            <p:ph type="title"/>
          </p:nvPr>
        </p:nvSpPr>
        <p:spPr>
          <a:xfrm>
            <a:off x="686104" y="685873"/>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6" name="Google Shape;386;p156"/>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794"/>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8_Red/Gray 2 Content">
  <p:cSld name="8_Red/Gray 2 Content">
    <p:bg>
      <p:bgPr>
        <a:solidFill>
          <a:srgbClr val="E7E7E5"/>
        </a:solidFill>
        <a:effectLst/>
      </p:bgPr>
    </p:bg>
    <p:spTree>
      <p:nvGrpSpPr>
        <p:cNvPr id="1" name="Shape 387"/>
        <p:cNvGrpSpPr/>
        <p:nvPr/>
      </p:nvGrpSpPr>
      <p:grpSpPr>
        <a:xfrm>
          <a:off x="0" y="0"/>
          <a:ext cx="0" cy="0"/>
          <a:chOff x="0" y="0"/>
          <a:chExt cx="0" cy="0"/>
        </a:xfrm>
      </p:grpSpPr>
      <p:sp>
        <p:nvSpPr>
          <p:cNvPr id="388" name="Google Shape;388;p157"/>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89" name="Google Shape;389;p157"/>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90" name="Google Shape;390;p157"/>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6_Red/Gray 3 Content">
  <p:cSld name="6_Red/Gray 3 Content">
    <p:bg>
      <p:bgPr>
        <a:solidFill>
          <a:srgbClr val="E7E7E5"/>
        </a:solidFill>
        <a:effectLst/>
      </p:bgPr>
    </p:bg>
    <p:spTree>
      <p:nvGrpSpPr>
        <p:cNvPr id="1" name="Shape 391"/>
        <p:cNvGrpSpPr/>
        <p:nvPr/>
      </p:nvGrpSpPr>
      <p:grpSpPr>
        <a:xfrm>
          <a:off x="0" y="0"/>
          <a:ext cx="0" cy="0"/>
          <a:chOff x="0" y="0"/>
          <a:chExt cx="0" cy="0"/>
        </a:xfrm>
      </p:grpSpPr>
      <p:sp>
        <p:nvSpPr>
          <p:cNvPr id="392" name="Google Shape;392;p158"/>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93" name="Google Shape;393;p158"/>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94" name="Google Shape;394;p158"/>
          <p:cNvSpPr txBox="1">
            <a:spLocks noGrp="1"/>
          </p:cNvSpPr>
          <p:nvPr>
            <p:ph type="body" idx="3"/>
          </p:nvPr>
        </p:nvSpPr>
        <p:spPr>
          <a:xfrm>
            <a:off x="3314549"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395" name="Google Shape;395;p158"/>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Full Photo">
  <p:cSld name="Cover - Full Photo">
    <p:bg>
      <p:bgPr>
        <a:solidFill>
          <a:schemeClr val="dk1"/>
        </a:solidFill>
        <a:effectLst/>
      </p:bgPr>
    </p:bg>
    <p:spTree>
      <p:nvGrpSpPr>
        <p:cNvPr id="1" name="Shape 59"/>
        <p:cNvGrpSpPr/>
        <p:nvPr/>
      </p:nvGrpSpPr>
      <p:grpSpPr>
        <a:xfrm>
          <a:off x="0" y="0"/>
          <a:ext cx="0" cy="0"/>
          <a:chOff x="0" y="0"/>
          <a:chExt cx="0" cy="0"/>
        </a:xfrm>
      </p:grpSpPr>
      <p:pic>
        <p:nvPicPr>
          <p:cNvPr id="60" name="Google Shape;60;p96"/>
          <p:cNvPicPr preferRelativeResize="0"/>
          <p:nvPr/>
        </p:nvPicPr>
        <p:blipFill rotWithShape="1">
          <a:blip r:embed="rId2">
            <a:alphaModFix/>
          </a:blip>
          <a:srcRect/>
          <a:stretch/>
        </p:blipFill>
        <p:spPr>
          <a:xfrm>
            <a:off x="152400" y="153988"/>
            <a:ext cx="8839199" cy="4876800"/>
          </a:xfrm>
          <a:prstGeom prst="rect">
            <a:avLst/>
          </a:prstGeom>
          <a:noFill/>
          <a:ln>
            <a:noFill/>
          </a:ln>
        </p:spPr>
      </p:pic>
      <p:sp>
        <p:nvSpPr>
          <p:cNvPr id="61" name="Google Shape;61;p96"/>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6"/>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6"/>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96"/>
          <p:cNvSpPr txBox="1">
            <a:spLocks noGrp="1"/>
          </p:cNvSpPr>
          <p:nvPr>
            <p:ph type="ctrTitle"/>
          </p:nvPr>
        </p:nvSpPr>
        <p:spPr>
          <a:xfrm>
            <a:off x="685800" y="1601787"/>
            <a:ext cx="3886200" cy="1209781"/>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Gill Sans"/>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subTitle" idx="1"/>
          </p:nvPr>
        </p:nvSpPr>
        <p:spPr>
          <a:xfrm>
            <a:off x="685800" y="3135206"/>
            <a:ext cx="3429000"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66" name="Google Shape;66;p96"/>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67" name="Google Shape;67;p96"/>
          <p:cNvSpPr txBox="1">
            <a:spLocks noGrp="1"/>
          </p:cNvSpPr>
          <p:nvPr>
            <p:ph type="body" idx="2"/>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chemeClr val="lt1"/>
              </a:buClr>
              <a:buSzPts val="600"/>
              <a:buNone/>
              <a:defRPr sz="600">
                <a:solidFill>
                  <a:schemeClr val="lt1"/>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68" name="Google Shape;68;p96"/>
          <p:cNvPicPr preferRelativeResize="0"/>
          <p:nvPr/>
        </p:nvPicPr>
        <p:blipFill rotWithShape="1">
          <a:blip r:embed="rId3">
            <a:alphaModFix/>
          </a:blip>
          <a:srcRect/>
          <a:stretch/>
        </p:blipFill>
        <p:spPr>
          <a:xfrm>
            <a:off x="684768"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6_Red/Gray 1 Content + Bottom Photo">
  <p:cSld name="6_Red/Gray 1 Content + Bottom Photo">
    <p:bg>
      <p:bgPr>
        <a:solidFill>
          <a:srgbClr val="E7E7E5"/>
        </a:solidFill>
        <a:effectLst/>
      </p:bgPr>
    </p:bg>
    <p:spTree>
      <p:nvGrpSpPr>
        <p:cNvPr id="1" name="Shape 396"/>
        <p:cNvGrpSpPr/>
        <p:nvPr/>
      </p:nvGrpSpPr>
      <p:grpSpPr>
        <a:xfrm>
          <a:off x="0" y="0"/>
          <a:ext cx="0" cy="0"/>
          <a:chOff x="0" y="0"/>
          <a:chExt cx="0" cy="0"/>
        </a:xfrm>
      </p:grpSpPr>
      <p:sp>
        <p:nvSpPr>
          <p:cNvPr id="397" name="Google Shape;397;p159"/>
          <p:cNvSpPr>
            <a:spLocks noGrp="1"/>
          </p:cNvSpPr>
          <p:nvPr>
            <p:ph type="pic" idx="2"/>
          </p:nvPr>
        </p:nvSpPr>
        <p:spPr>
          <a:xfrm>
            <a:off x="152400" y="2592387"/>
            <a:ext cx="8839200" cy="2440594"/>
          </a:xfrm>
          <a:prstGeom prst="rect">
            <a:avLst/>
          </a:prstGeom>
          <a:solidFill>
            <a:schemeClr val="lt1"/>
          </a:solidFill>
          <a:ln>
            <a:noFill/>
          </a:ln>
        </p:spPr>
      </p:sp>
      <p:sp>
        <p:nvSpPr>
          <p:cNvPr id="398" name="Google Shape;398;p159"/>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9" name="Google Shape;399;p159"/>
          <p:cNvSpPr txBox="1">
            <a:spLocks noGrp="1"/>
          </p:cNvSpPr>
          <p:nvPr>
            <p:ph type="body" idx="3"/>
          </p:nvPr>
        </p:nvSpPr>
        <p:spPr>
          <a:xfrm rot="-5400000">
            <a:off x="7862313" y="3537329"/>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0" name="Google Shape;400;p159"/>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6_Red/Gray 1 Content + Right Photo">
  <p:cSld name="6_Red/Gray 1 Content + Right Photo">
    <p:bg>
      <p:bgPr>
        <a:solidFill>
          <a:srgbClr val="E7E7E5"/>
        </a:solidFill>
        <a:effectLst/>
      </p:bgPr>
    </p:bg>
    <p:spTree>
      <p:nvGrpSpPr>
        <p:cNvPr id="1" name="Shape 401"/>
        <p:cNvGrpSpPr/>
        <p:nvPr/>
      </p:nvGrpSpPr>
      <p:grpSpPr>
        <a:xfrm>
          <a:off x="0" y="0"/>
          <a:ext cx="0" cy="0"/>
          <a:chOff x="0" y="0"/>
          <a:chExt cx="0" cy="0"/>
        </a:xfrm>
      </p:grpSpPr>
      <p:sp>
        <p:nvSpPr>
          <p:cNvPr id="402" name="Google Shape;402;p160"/>
          <p:cNvSpPr>
            <a:spLocks noGrp="1"/>
          </p:cNvSpPr>
          <p:nvPr>
            <p:ph type="pic" idx="2"/>
          </p:nvPr>
        </p:nvSpPr>
        <p:spPr>
          <a:xfrm>
            <a:off x="4572000" y="153988"/>
            <a:ext cx="4419600" cy="4876800"/>
          </a:xfrm>
          <a:prstGeom prst="rect">
            <a:avLst/>
          </a:prstGeom>
          <a:solidFill>
            <a:srgbClr val="FFFFFF"/>
          </a:solidFill>
          <a:ln>
            <a:noFill/>
          </a:ln>
        </p:spPr>
      </p:sp>
      <p:sp>
        <p:nvSpPr>
          <p:cNvPr id="403" name="Google Shape;403;p160"/>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4" name="Google Shape;404;p160"/>
          <p:cNvSpPr txBox="1">
            <a:spLocks noGrp="1"/>
          </p:cNvSpPr>
          <p:nvPr>
            <p:ph type="body" idx="3"/>
          </p:nvPr>
        </p:nvSpPr>
        <p:spPr>
          <a:xfrm rot="-5400000">
            <a:off x="7862312"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5" name="Google Shape;405;p160"/>
          <p:cNvSpPr txBox="1">
            <a:spLocks noGrp="1"/>
          </p:cNvSpPr>
          <p:nvPr>
            <p:ph type="title"/>
          </p:nvPr>
        </p:nvSpPr>
        <p:spPr>
          <a:xfrm>
            <a:off x="685800" y="678716"/>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_Red/Gray Title Only">
  <p:cSld name="6_Red/Gray Title Only">
    <p:bg>
      <p:bgPr>
        <a:solidFill>
          <a:srgbClr val="E7E7E5"/>
        </a:solidFill>
        <a:effectLst/>
      </p:bgPr>
    </p:bg>
    <p:spTree>
      <p:nvGrpSpPr>
        <p:cNvPr id="1" name="Shape 406"/>
        <p:cNvGrpSpPr/>
        <p:nvPr/>
      </p:nvGrpSpPr>
      <p:grpSpPr>
        <a:xfrm>
          <a:off x="0" y="0"/>
          <a:ext cx="0" cy="0"/>
          <a:chOff x="0" y="0"/>
          <a:chExt cx="0" cy="0"/>
        </a:xfrm>
      </p:grpSpPr>
      <p:sp>
        <p:nvSpPr>
          <p:cNvPr id="407" name="Google Shape;407;p161"/>
          <p:cNvSpPr>
            <a:spLocks noGrp="1"/>
          </p:cNvSpPr>
          <p:nvPr>
            <p:ph type="pic" idx="2"/>
          </p:nvPr>
        </p:nvSpPr>
        <p:spPr>
          <a:xfrm>
            <a:off x="152400" y="153987"/>
            <a:ext cx="4419600" cy="4876799"/>
          </a:xfrm>
          <a:prstGeom prst="rect">
            <a:avLst/>
          </a:prstGeom>
          <a:solidFill>
            <a:schemeClr val="lt1"/>
          </a:solidFill>
          <a:ln>
            <a:noFill/>
          </a:ln>
        </p:spPr>
      </p:sp>
      <p:sp>
        <p:nvSpPr>
          <p:cNvPr id="408" name="Google Shape;408;p161"/>
          <p:cNvSpPr txBox="1">
            <a:spLocks noGrp="1"/>
          </p:cNvSpPr>
          <p:nvPr>
            <p:ph type="body" idx="1"/>
          </p:nvPr>
        </p:nvSpPr>
        <p:spPr>
          <a:xfrm rot="-5400000">
            <a:off x="3442713"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9" name="Google Shape;409;p161"/>
          <p:cNvSpPr txBox="1">
            <a:spLocks noGrp="1"/>
          </p:cNvSpPr>
          <p:nvPr>
            <p:ph type="title"/>
          </p:nvPr>
        </p:nvSpPr>
        <p:spPr>
          <a:xfrm>
            <a:off x="4877104" y="2188568"/>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7_Red/Gray 1 Content">
  <p:cSld name="7_Red/Gray 1 Content">
    <p:bg>
      <p:bgPr>
        <a:solidFill>
          <a:schemeClr val="lt1"/>
        </a:solidFill>
        <a:effectLst/>
      </p:bgPr>
    </p:bg>
    <p:spTree>
      <p:nvGrpSpPr>
        <p:cNvPr id="1" name="Shape 410"/>
        <p:cNvGrpSpPr/>
        <p:nvPr/>
      </p:nvGrpSpPr>
      <p:grpSpPr>
        <a:xfrm>
          <a:off x="0" y="0"/>
          <a:ext cx="0" cy="0"/>
          <a:chOff x="0" y="0"/>
          <a:chExt cx="0" cy="0"/>
        </a:xfrm>
      </p:grpSpPr>
      <p:sp>
        <p:nvSpPr>
          <p:cNvPr id="411" name="Google Shape;411;p162"/>
          <p:cNvSpPr txBox="1">
            <a:spLocks noGrp="1"/>
          </p:cNvSpPr>
          <p:nvPr>
            <p:ph type="title"/>
          </p:nvPr>
        </p:nvSpPr>
        <p:spPr>
          <a:xfrm>
            <a:off x="686104" y="685873"/>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 name="Google Shape;412;p162"/>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spcBef>
                <a:spcPts val="794"/>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9_Red/Gray 2 Content">
  <p:cSld name="9_Red/Gray 2 Content">
    <p:bg>
      <p:bgPr>
        <a:solidFill>
          <a:schemeClr val="lt1"/>
        </a:solidFill>
        <a:effectLst/>
      </p:bgPr>
    </p:bg>
    <p:spTree>
      <p:nvGrpSpPr>
        <p:cNvPr id="1" name="Shape 413"/>
        <p:cNvGrpSpPr/>
        <p:nvPr/>
      </p:nvGrpSpPr>
      <p:grpSpPr>
        <a:xfrm>
          <a:off x="0" y="0"/>
          <a:ext cx="0" cy="0"/>
          <a:chOff x="0" y="0"/>
          <a:chExt cx="0" cy="0"/>
        </a:xfrm>
      </p:grpSpPr>
      <p:sp>
        <p:nvSpPr>
          <p:cNvPr id="414" name="Google Shape;414;p163"/>
          <p:cNvSpPr txBox="1">
            <a:spLocks noGrp="1"/>
          </p:cNvSpPr>
          <p:nvPr>
            <p:ph type="body" idx="1"/>
          </p:nvPr>
        </p:nvSpPr>
        <p:spPr>
          <a:xfrm>
            <a:off x="686104" y="1296987"/>
            <a:ext cx="38096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415" name="Google Shape;415;p163"/>
          <p:cNvSpPr txBox="1">
            <a:spLocks noGrp="1"/>
          </p:cNvSpPr>
          <p:nvPr>
            <p:ph type="body" idx="2"/>
          </p:nvPr>
        </p:nvSpPr>
        <p:spPr>
          <a:xfrm>
            <a:off x="4648200" y="1296987"/>
            <a:ext cx="38103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6C6463"/>
              </a:buClr>
              <a:buSzPts val="1587"/>
              <a:buChar char="»"/>
              <a:defRPr sz="1587">
                <a:solidFill>
                  <a:srgbClr val="6C6463"/>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416" name="Google Shape;416;p163"/>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_Red/Gray 3 Content">
  <p:cSld name="7_Red/Gray 3 Content">
    <p:bg>
      <p:bgPr>
        <a:solidFill>
          <a:schemeClr val="lt1"/>
        </a:solidFill>
        <a:effectLst/>
      </p:bgPr>
    </p:bg>
    <p:spTree>
      <p:nvGrpSpPr>
        <p:cNvPr id="1" name="Shape 417"/>
        <p:cNvGrpSpPr/>
        <p:nvPr/>
      </p:nvGrpSpPr>
      <p:grpSpPr>
        <a:xfrm>
          <a:off x="0" y="0"/>
          <a:ext cx="0" cy="0"/>
          <a:chOff x="0" y="0"/>
          <a:chExt cx="0" cy="0"/>
        </a:xfrm>
      </p:grpSpPr>
      <p:sp>
        <p:nvSpPr>
          <p:cNvPr id="418" name="Google Shape;418;p164"/>
          <p:cNvSpPr txBox="1">
            <a:spLocks noGrp="1"/>
          </p:cNvSpPr>
          <p:nvPr>
            <p:ph type="body" idx="1"/>
          </p:nvPr>
        </p:nvSpPr>
        <p:spPr>
          <a:xfrm>
            <a:off x="686104" y="1296987"/>
            <a:ext cx="2514296"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419" name="Google Shape;419;p164"/>
          <p:cNvSpPr txBox="1">
            <a:spLocks noGrp="1"/>
          </p:cNvSpPr>
          <p:nvPr>
            <p:ph type="body" idx="2"/>
          </p:nvPr>
        </p:nvSpPr>
        <p:spPr>
          <a:xfrm>
            <a:off x="5943600"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420" name="Google Shape;420;p164"/>
          <p:cNvSpPr txBox="1">
            <a:spLocks noGrp="1"/>
          </p:cNvSpPr>
          <p:nvPr>
            <p:ph type="body" idx="3"/>
          </p:nvPr>
        </p:nvSpPr>
        <p:spPr>
          <a:xfrm>
            <a:off x="3314549" y="1296987"/>
            <a:ext cx="2514904" cy="3200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29374" algn="l">
              <a:spcBef>
                <a:spcPts val="317"/>
              </a:spcBef>
              <a:spcAft>
                <a:spcPts val="0"/>
              </a:spcAft>
              <a:buClr>
                <a:srgbClr val="FFFFFF"/>
              </a:buClr>
              <a:buSzPts val="1587"/>
              <a:buChar char="»"/>
              <a:defRPr sz="1587">
                <a:solidFill>
                  <a:srgbClr val="FFFFFF"/>
                </a:solidFill>
              </a:defRPr>
            </a:lvl5pPr>
            <a:lvl6pPr marL="2743200" lvl="5" indent="-342010" algn="l">
              <a:spcBef>
                <a:spcPts val="357"/>
              </a:spcBef>
              <a:spcAft>
                <a:spcPts val="0"/>
              </a:spcAft>
              <a:buClr>
                <a:schemeClr val="dk1"/>
              </a:buClr>
              <a:buSzPts val="1786"/>
              <a:buChar char="•"/>
              <a:defRPr sz="1786"/>
            </a:lvl6pPr>
            <a:lvl7pPr marL="3200400" lvl="6" indent="-342010" algn="l">
              <a:spcBef>
                <a:spcPts val="357"/>
              </a:spcBef>
              <a:spcAft>
                <a:spcPts val="0"/>
              </a:spcAft>
              <a:buClr>
                <a:schemeClr val="dk1"/>
              </a:buClr>
              <a:buSzPts val="1786"/>
              <a:buChar char="•"/>
              <a:defRPr sz="1786"/>
            </a:lvl7pPr>
            <a:lvl8pPr marL="3657600" lvl="7" indent="-342010" algn="l">
              <a:spcBef>
                <a:spcPts val="357"/>
              </a:spcBef>
              <a:spcAft>
                <a:spcPts val="0"/>
              </a:spcAft>
              <a:buClr>
                <a:schemeClr val="dk1"/>
              </a:buClr>
              <a:buSzPts val="1786"/>
              <a:buChar char="•"/>
              <a:defRPr sz="1786"/>
            </a:lvl8pPr>
            <a:lvl9pPr marL="4114800" lvl="8" indent="-342010" algn="l">
              <a:spcBef>
                <a:spcPts val="357"/>
              </a:spcBef>
              <a:spcAft>
                <a:spcPts val="0"/>
              </a:spcAft>
              <a:buClr>
                <a:schemeClr val="dk1"/>
              </a:buClr>
              <a:buSzPts val="1786"/>
              <a:buChar char="•"/>
              <a:defRPr sz="1786"/>
            </a:lvl9pPr>
          </a:lstStyle>
          <a:p>
            <a:endParaRPr/>
          </a:p>
        </p:txBody>
      </p:sp>
      <p:sp>
        <p:nvSpPr>
          <p:cNvPr id="421" name="Google Shape;421;p164"/>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7_Red/Gray 1 Content + Bottom Photo">
  <p:cSld name="7_Red/Gray 1 Content + Bottom Photo">
    <p:bg>
      <p:bgPr>
        <a:solidFill>
          <a:schemeClr val="lt1"/>
        </a:solidFill>
        <a:effectLst/>
      </p:bgPr>
    </p:bg>
    <p:spTree>
      <p:nvGrpSpPr>
        <p:cNvPr id="1" name="Shape 422"/>
        <p:cNvGrpSpPr/>
        <p:nvPr/>
      </p:nvGrpSpPr>
      <p:grpSpPr>
        <a:xfrm>
          <a:off x="0" y="0"/>
          <a:ext cx="0" cy="0"/>
          <a:chOff x="0" y="0"/>
          <a:chExt cx="0" cy="0"/>
        </a:xfrm>
      </p:grpSpPr>
      <p:sp>
        <p:nvSpPr>
          <p:cNvPr id="423" name="Google Shape;423;p165"/>
          <p:cNvSpPr>
            <a:spLocks noGrp="1"/>
          </p:cNvSpPr>
          <p:nvPr>
            <p:ph type="pic" idx="2"/>
          </p:nvPr>
        </p:nvSpPr>
        <p:spPr>
          <a:xfrm>
            <a:off x="152400" y="2592387"/>
            <a:ext cx="8839200" cy="2440594"/>
          </a:xfrm>
          <a:prstGeom prst="rect">
            <a:avLst/>
          </a:prstGeom>
          <a:solidFill>
            <a:srgbClr val="E7E7E5"/>
          </a:solidFill>
          <a:ln>
            <a:noFill/>
          </a:ln>
        </p:spPr>
      </p:sp>
      <p:sp>
        <p:nvSpPr>
          <p:cNvPr id="424" name="Google Shape;424;p165"/>
          <p:cNvSpPr txBox="1">
            <a:spLocks noGrp="1"/>
          </p:cNvSpPr>
          <p:nvPr>
            <p:ph type="body" idx="1"/>
          </p:nvPr>
        </p:nvSpPr>
        <p:spPr>
          <a:xfrm>
            <a:off x="685800" y="1296987"/>
            <a:ext cx="7772400" cy="11430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a:solidFill>
                  <a:srgbClr val="6C6463"/>
                </a:solidFill>
              </a:defRPr>
            </a:lvl1pPr>
            <a:lvl2pPr marL="914400" lvl="1" indent="-330200" algn="l">
              <a:spcBef>
                <a:spcPts val="800"/>
              </a:spcBef>
              <a:spcAft>
                <a:spcPts val="0"/>
              </a:spcAft>
              <a:buClr>
                <a:srgbClr val="6C6463"/>
              </a:buClr>
              <a:buSzPts val="1600"/>
              <a:buChar char="–"/>
              <a:defRPr>
                <a:solidFill>
                  <a:srgbClr val="6C6463"/>
                </a:solidFill>
              </a:defRPr>
            </a:lvl2pPr>
            <a:lvl3pPr marL="1371600" lvl="2" indent="-342900" algn="l">
              <a:spcBef>
                <a:spcPts val="800"/>
              </a:spcBef>
              <a:spcAft>
                <a:spcPts val="0"/>
              </a:spcAft>
              <a:buClr>
                <a:srgbClr val="6C6463"/>
              </a:buClr>
              <a:buSzPts val="1800"/>
              <a:buChar char="•"/>
              <a:defRPr>
                <a:solidFill>
                  <a:srgbClr val="6C6463"/>
                </a:solidFill>
              </a:defRPr>
            </a:lvl3pPr>
            <a:lvl4pPr marL="1828800" lvl="3" indent="-330200" algn="l">
              <a:spcBef>
                <a:spcPts val="320"/>
              </a:spcBef>
              <a:spcAft>
                <a:spcPts val="0"/>
              </a:spcAft>
              <a:buClr>
                <a:srgbClr val="6C6463"/>
              </a:buClr>
              <a:buSzPts val="1600"/>
              <a:buChar char="–"/>
              <a:defRPr>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5" name="Google Shape;425;p165"/>
          <p:cNvSpPr txBox="1">
            <a:spLocks noGrp="1"/>
          </p:cNvSpPr>
          <p:nvPr>
            <p:ph type="body" idx="3"/>
          </p:nvPr>
        </p:nvSpPr>
        <p:spPr>
          <a:xfrm rot="-5400000">
            <a:off x="7862313" y="3537329"/>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6" name="Google Shape;426;p165"/>
          <p:cNvSpPr txBox="1">
            <a:spLocks noGrp="1"/>
          </p:cNvSpPr>
          <p:nvPr>
            <p:ph type="title"/>
          </p:nvPr>
        </p:nvSpPr>
        <p:spPr>
          <a:xfrm>
            <a:off x="686104" y="685872"/>
            <a:ext cx="7772400" cy="45871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7_Red/Gray 1 Content + Right Photo">
  <p:cSld name="7_Red/Gray 1 Content + Right Photo">
    <p:bg>
      <p:bgPr>
        <a:solidFill>
          <a:schemeClr val="lt1"/>
        </a:solidFill>
        <a:effectLst/>
      </p:bgPr>
    </p:bg>
    <p:spTree>
      <p:nvGrpSpPr>
        <p:cNvPr id="1" name="Shape 427"/>
        <p:cNvGrpSpPr/>
        <p:nvPr/>
      </p:nvGrpSpPr>
      <p:grpSpPr>
        <a:xfrm>
          <a:off x="0" y="0"/>
          <a:ext cx="0" cy="0"/>
          <a:chOff x="0" y="0"/>
          <a:chExt cx="0" cy="0"/>
        </a:xfrm>
      </p:grpSpPr>
      <p:sp>
        <p:nvSpPr>
          <p:cNvPr id="428" name="Google Shape;428;p166"/>
          <p:cNvSpPr>
            <a:spLocks noGrp="1"/>
          </p:cNvSpPr>
          <p:nvPr>
            <p:ph type="pic" idx="2"/>
          </p:nvPr>
        </p:nvSpPr>
        <p:spPr>
          <a:xfrm>
            <a:off x="4572000" y="153988"/>
            <a:ext cx="4419600" cy="4876800"/>
          </a:xfrm>
          <a:prstGeom prst="rect">
            <a:avLst/>
          </a:prstGeom>
          <a:solidFill>
            <a:srgbClr val="E7E7E5"/>
          </a:solidFill>
          <a:ln>
            <a:noFill/>
          </a:ln>
        </p:spPr>
      </p:sp>
      <p:sp>
        <p:nvSpPr>
          <p:cNvPr id="429" name="Google Shape;429;p166"/>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29374" algn="l">
              <a:spcBef>
                <a:spcPts val="0"/>
              </a:spcBef>
              <a:spcAft>
                <a:spcPts val="0"/>
              </a:spcAft>
              <a:buClr>
                <a:srgbClr val="6C6463"/>
              </a:buClr>
              <a:buSzPts val="1587"/>
              <a:buChar char="•"/>
              <a:defRPr sz="1587">
                <a:solidFill>
                  <a:srgbClr val="6C6463"/>
                </a:solidFill>
              </a:defRPr>
            </a:lvl1pPr>
            <a:lvl2pPr marL="914400" lvl="1" indent="-329374" algn="l">
              <a:spcBef>
                <a:spcPts val="800"/>
              </a:spcBef>
              <a:spcAft>
                <a:spcPts val="0"/>
              </a:spcAft>
              <a:buClr>
                <a:srgbClr val="6C6463"/>
              </a:buClr>
              <a:buSzPts val="1587"/>
              <a:buChar char="–"/>
              <a:defRPr sz="1587">
                <a:solidFill>
                  <a:srgbClr val="6C6463"/>
                </a:solidFill>
              </a:defRPr>
            </a:lvl2pPr>
            <a:lvl3pPr marL="1371600" lvl="2" indent="-329374" algn="l">
              <a:spcBef>
                <a:spcPts val="800"/>
              </a:spcBef>
              <a:spcAft>
                <a:spcPts val="0"/>
              </a:spcAft>
              <a:buClr>
                <a:srgbClr val="6C6463"/>
              </a:buClr>
              <a:buSzPts val="1587"/>
              <a:buChar char="•"/>
              <a:defRPr sz="1587">
                <a:solidFill>
                  <a:srgbClr val="6C6463"/>
                </a:solidFill>
              </a:defRPr>
            </a:lvl3pPr>
            <a:lvl4pPr marL="1828800" lvl="3" indent="-316801" algn="l">
              <a:spcBef>
                <a:spcPts val="278"/>
              </a:spcBef>
              <a:spcAft>
                <a:spcPts val="0"/>
              </a:spcAft>
              <a:buClr>
                <a:srgbClr val="6C6463"/>
              </a:buClr>
              <a:buSzPts val="1389"/>
              <a:buChar char="–"/>
              <a:defRPr sz="1389">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0" name="Google Shape;430;p166"/>
          <p:cNvSpPr txBox="1">
            <a:spLocks noGrp="1"/>
          </p:cNvSpPr>
          <p:nvPr>
            <p:ph type="body" idx="3"/>
          </p:nvPr>
        </p:nvSpPr>
        <p:spPr>
          <a:xfrm rot="-5400000">
            <a:off x="7862312"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1" name="Google Shape;431;p166"/>
          <p:cNvSpPr txBox="1">
            <a:spLocks noGrp="1"/>
          </p:cNvSpPr>
          <p:nvPr>
            <p:ph type="title"/>
          </p:nvPr>
        </p:nvSpPr>
        <p:spPr>
          <a:xfrm>
            <a:off x="685800" y="678716"/>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7_Red/Gray Title Only">
  <p:cSld name="7_Red/Gray Title Only">
    <p:bg>
      <p:bgPr>
        <a:solidFill>
          <a:schemeClr val="lt1"/>
        </a:solidFill>
        <a:effectLst/>
      </p:bgPr>
    </p:bg>
    <p:spTree>
      <p:nvGrpSpPr>
        <p:cNvPr id="1" name="Shape 432"/>
        <p:cNvGrpSpPr/>
        <p:nvPr/>
      </p:nvGrpSpPr>
      <p:grpSpPr>
        <a:xfrm>
          <a:off x="0" y="0"/>
          <a:ext cx="0" cy="0"/>
          <a:chOff x="0" y="0"/>
          <a:chExt cx="0" cy="0"/>
        </a:xfrm>
      </p:grpSpPr>
      <p:sp>
        <p:nvSpPr>
          <p:cNvPr id="433" name="Google Shape;433;p167"/>
          <p:cNvSpPr>
            <a:spLocks noGrp="1"/>
          </p:cNvSpPr>
          <p:nvPr>
            <p:ph type="pic" idx="2"/>
          </p:nvPr>
        </p:nvSpPr>
        <p:spPr>
          <a:xfrm>
            <a:off x="152400" y="153987"/>
            <a:ext cx="4419600" cy="4876799"/>
          </a:xfrm>
          <a:prstGeom prst="rect">
            <a:avLst/>
          </a:prstGeom>
          <a:solidFill>
            <a:srgbClr val="E7E7E5"/>
          </a:solidFill>
          <a:ln>
            <a:noFill/>
          </a:ln>
        </p:spPr>
      </p:sp>
      <p:sp>
        <p:nvSpPr>
          <p:cNvPr id="434" name="Google Shape;434;p167"/>
          <p:cNvSpPr txBox="1">
            <a:spLocks noGrp="1"/>
          </p:cNvSpPr>
          <p:nvPr>
            <p:ph type="body" idx="1"/>
          </p:nvPr>
        </p:nvSpPr>
        <p:spPr>
          <a:xfrm rot="-5400000">
            <a:off x="3442713" y="1098930"/>
            <a:ext cx="2073910" cy="184025"/>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596"/>
              <a:buNone/>
              <a:defRPr sz="596">
                <a:solidFill>
                  <a:srgbClr val="FFFFFF"/>
                </a:solidFill>
              </a:defRPr>
            </a:lvl1pPr>
            <a:lvl2pPr marL="914400" lvl="1" indent="-228600" algn="l">
              <a:spcBef>
                <a:spcPts val="800"/>
              </a:spcBef>
              <a:spcAft>
                <a:spcPts val="0"/>
              </a:spcAft>
              <a:buClr>
                <a:schemeClr val="lt1"/>
              </a:buClr>
              <a:buSzPts val="1786"/>
              <a:buNone/>
              <a:defRPr sz="1786">
                <a:solidFill>
                  <a:schemeClr val="lt1"/>
                </a:solidFill>
              </a:defRPr>
            </a:lvl2pPr>
            <a:lvl3pPr marL="1371600" lvl="2" indent="-228600" algn="l">
              <a:spcBef>
                <a:spcPts val="800"/>
              </a:spcBef>
              <a:spcAft>
                <a:spcPts val="0"/>
              </a:spcAft>
              <a:buClr>
                <a:schemeClr val="lt1"/>
              </a:buClr>
              <a:buSzPts val="1587"/>
              <a:buNone/>
              <a:defRPr sz="1587">
                <a:solidFill>
                  <a:schemeClr val="lt1"/>
                </a:solidFill>
              </a:defRPr>
            </a:lvl3pPr>
            <a:lvl4pPr marL="1828800" lvl="3" indent="-228600" algn="l">
              <a:spcBef>
                <a:spcPts val="278"/>
              </a:spcBef>
              <a:spcAft>
                <a:spcPts val="0"/>
              </a:spcAft>
              <a:buClr>
                <a:schemeClr val="lt1"/>
              </a:buClr>
              <a:buSzPts val="1389"/>
              <a:buNone/>
              <a:defRPr sz="1389">
                <a:solidFill>
                  <a:schemeClr val="lt1"/>
                </a:solidFill>
              </a:defRPr>
            </a:lvl4pPr>
            <a:lvl5pPr marL="2286000" lvl="4" indent="-228600" algn="l">
              <a:spcBef>
                <a:spcPts val="238"/>
              </a:spcBef>
              <a:spcAft>
                <a:spcPts val="0"/>
              </a:spcAft>
              <a:buClr>
                <a:schemeClr val="lt1"/>
              </a:buClr>
              <a:buSzPts val="1190"/>
              <a:buNone/>
              <a:defRPr sz="119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5" name="Google Shape;435;p167"/>
          <p:cNvSpPr txBox="1">
            <a:spLocks noGrp="1"/>
          </p:cNvSpPr>
          <p:nvPr>
            <p:ph type="title"/>
          </p:nvPr>
        </p:nvSpPr>
        <p:spPr>
          <a:xfrm>
            <a:off x="4877104" y="2188568"/>
            <a:ext cx="3885896" cy="837665"/>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36"/>
        <p:cNvGrpSpPr/>
        <p:nvPr/>
      </p:nvGrpSpPr>
      <p:grpSpPr>
        <a:xfrm>
          <a:off x="0" y="0"/>
          <a:ext cx="0" cy="0"/>
          <a:chOff x="0" y="0"/>
          <a:chExt cx="0" cy="0"/>
        </a:xfrm>
      </p:grpSpPr>
      <p:sp>
        <p:nvSpPr>
          <p:cNvPr id="437" name="Google Shape;437;p168"/>
          <p:cNvSpPr txBox="1">
            <a:spLocks noGrp="1"/>
          </p:cNvSpPr>
          <p:nvPr>
            <p:ph type="body" idx="1"/>
          </p:nvPr>
        </p:nvSpPr>
        <p:spPr>
          <a:xfrm>
            <a:off x="365760" y="1218183"/>
            <a:ext cx="8412480" cy="357921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8" name="Google Shape;438;p168"/>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69"/>
        <p:cNvGrpSpPr/>
        <p:nvPr/>
      </p:nvGrpSpPr>
      <p:grpSpPr>
        <a:xfrm>
          <a:off x="0" y="0"/>
          <a:ext cx="0" cy="0"/>
          <a:chOff x="0" y="0"/>
          <a:chExt cx="0" cy="0"/>
        </a:xfrm>
      </p:grpSpPr>
      <p:sp>
        <p:nvSpPr>
          <p:cNvPr id="70" name="Google Shape;70;p97"/>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7"/>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7"/>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97"/>
          <p:cNvSpPr txBox="1">
            <a:spLocks noGrp="1"/>
          </p:cNvSpPr>
          <p:nvPr>
            <p:ph type="ctrTitle"/>
          </p:nvPr>
        </p:nvSpPr>
        <p:spPr>
          <a:xfrm>
            <a:off x="685800" y="1601787"/>
            <a:ext cx="3886200" cy="1209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Gill Sans"/>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7"/>
          <p:cNvSpPr txBox="1">
            <a:spLocks noGrp="1"/>
          </p:cNvSpPr>
          <p:nvPr>
            <p:ph type="subTitle" idx="1"/>
          </p:nvPr>
        </p:nvSpPr>
        <p:spPr>
          <a:xfrm>
            <a:off x="685800" y="3135206"/>
            <a:ext cx="3429000" cy="120978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75" name="Google Shape;75;p97"/>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p:spPr>
      </p:cxnSp>
      <p:pic>
        <p:nvPicPr>
          <p:cNvPr id="76" name="Google Shape;76;p97"/>
          <p:cNvPicPr preferRelativeResize="0"/>
          <p:nvPr/>
        </p:nvPicPr>
        <p:blipFill rotWithShape="1">
          <a:blip r:embed="rId2">
            <a:alphaModFix/>
          </a:blip>
          <a:srcRect/>
          <a:stretch/>
        </p:blipFill>
        <p:spPr>
          <a:xfrm>
            <a:off x="684768"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39"/>
        <p:cNvGrpSpPr/>
        <p:nvPr/>
      </p:nvGrpSpPr>
      <p:grpSpPr>
        <a:xfrm>
          <a:off x="0" y="0"/>
          <a:ext cx="0" cy="0"/>
          <a:chOff x="0" y="0"/>
          <a:chExt cx="0" cy="0"/>
        </a:xfrm>
      </p:grpSpPr>
      <p:sp>
        <p:nvSpPr>
          <p:cNvPr id="440" name="Google Shape;440;p169"/>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41"/>
        <p:cNvGrpSpPr/>
        <p:nvPr/>
      </p:nvGrpSpPr>
      <p:grpSpPr>
        <a:xfrm>
          <a:off x="0" y="0"/>
          <a:ext cx="0" cy="0"/>
          <a:chOff x="0" y="0"/>
          <a:chExt cx="0" cy="0"/>
        </a:xfrm>
      </p:grpSpPr>
      <p:sp>
        <p:nvSpPr>
          <p:cNvPr id="442" name="Google Shape;442;p170"/>
          <p:cNvSpPr txBox="1">
            <a:spLocks noGrp="1"/>
          </p:cNvSpPr>
          <p:nvPr>
            <p:ph type="body" idx="1"/>
          </p:nvPr>
        </p:nvSpPr>
        <p:spPr>
          <a:xfrm>
            <a:off x="365760" y="591676"/>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00"/>
              <a:buNone/>
              <a:defRPr sz="1500"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3" name="Google Shape;443;p170"/>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170"/>
          <p:cNvSpPr txBox="1">
            <a:spLocks noGrp="1"/>
          </p:cNvSpPr>
          <p:nvPr>
            <p:ph type="body" idx="2"/>
          </p:nvPr>
        </p:nvSpPr>
        <p:spPr>
          <a:xfrm>
            <a:off x="365760" y="1218183"/>
            <a:ext cx="8412480" cy="357921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Title &amp; subtitle">
  <p:cSld name="2_Title &amp; subtitle">
    <p:spTree>
      <p:nvGrpSpPr>
        <p:cNvPr id="1" name="Shape 445"/>
        <p:cNvGrpSpPr/>
        <p:nvPr/>
      </p:nvGrpSpPr>
      <p:grpSpPr>
        <a:xfrm>
          <a:off x="0" y="0"/>
          <a:ext cx="0" cy="0"/>
          <a:chOff x="0" y="0"/>
          <a:chExt cx="0" cy="0"/>
        </a:xfrm>
      </p:grpSpPr>
      <p:sp>
        <p:nvSpPr>
          <p:cNvPr id="446" name="Google Shape;446;p171"/>
          <p:cNvSpPr txBox="1">
            <a:spLocks noGrp="1"/>
          </p:cNvSpPr>
          <p:nvPr>
            <p:ph type="body" idx="1"/>
          </p:nvPr>
        </p:nvSpPr>
        <p:spPr>
          <a:xfrm>
            <a:off x="365760" y="591676"/>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00"/>
              <a:buNone/>
              <a:defRPr sz="1500"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7" name="Google Shape;447;p171"/>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itle, subtitle &amp; 2 columns of text">
  <p:cSld name="1_Title, subtitle &amp; 2 columns of text">
    <p:spTree>
      <p:nvGrpSpPr>
        <p:cNvPr id="1" name="Shape 451"/>
        <p:cNvGrpSpPr/>
        <p:nvPr/>
      </p:nvGrpSpPr>
      <p:grpSpPr>
        <a:xfrm>
          <a:off x="0" y="0"/>
          <a:ext cx="0" cy="0"/>
          <a:chOff x="0" y="0"/>
          <a:chExt cx="0" cy="0"/>
        </a:xfrm>
      </p:grpSpPr>
      <p:sp>
        <p:nvSpPr>
          <p:cNvPr id="452" name="Google Shape;452;p173"/>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3" name="Google Shape;453;p173"/>
          <p:cNvSpPr txBox="1">
            <a:spLocks noGrp="1"/>
          </p:cNvSpPr>
          <p:nvPr>
            <p:ph type="body" idx="1"/>
          </p:nvPr>
        </p:nvSpPr>
        <p:spPr>
          <a:xfrm>
            <a:off x="365760" y="591676"/>
            <a:ext cx="841248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00"/>
              <a:buNone/>
              <a:defRPr sz="1500"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4" name="Google Shape;454;p173"/>
          <p:cNvSpPr txBox="1">
            <a:spLocks noGrp="1"/>
          </p:cNvSpPr>
          <p:nvPr>
            <p:ph type="body" idx="2"/>
          </p:nvPr>
        </p:nvSpPr>
        <p:spPr>
          <a:xfrm>
            <a:off x="365760" y="1218184"/>
            <a:ext cx="4114800" cy="3580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5" name="Google Shape;455;p173"/>
          <p:cNvSpPr txBox="1">
            <a:spLocks noGrp="1"/>
          </p:cNvSpPr>
          <p:nvPr>
            <p:ph type="body" idx="3"/>
          </p:nvPr>
        </p:nvSpPr>
        <p:spPr>
          <a:xfrm>
            <a:off x="4663440" y="1218184"/>
            <a:ext cx="4114800" cy="3580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subtitle, 1 column text with image">
  <p:cSld name="1_Title, subtitle, 1 column text with image">
    <p:spTree>
      <p:nvGrpSpPr>
        <p:cNvPr id="1" name="Shape 456"/>
        <p:cNvGrpSpPr/>
        <p:nvPr/>
      </p:nvGrpSpPr>
      <p:grpSpPr>
        <a:xfrm>
          <a:off x="0" y="0"/>
          <a:ext cx="0" cy="0"/>
          <a:chOff x="0" y="0"/>
          <a:chExt cx="0" cy="0"/>
        </a:xfrm>
      </p:grpSpPr>
      <p:sp>
        <p:nvSpPr>
          <p:cNvPr id="457" name="Google Shape;457;p174"/>
          <p:cNvSpPr txBox="1">
            <a:spLocks noGrp="1"/>
          </p:cNvSpPr>
          <p:nvPr>
            <p:ph type="title"/>
          </p:nvPr>
        </p:nvSpPr>
        <p:spPr>
          <a:xfrm>
            <a:off x="365760" y="223542"/>
            <a:ext cx="411480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8" name="Google Shape;458;p174"/>
          <p:cNvSpPr txBox="1">
            <a:spLocks noGrp="1"/>
          </p:cNvSpPr>
          <p:nvPr>
            <p:ph type="body" idx="1"/>
          </p:nvPr>
        </p:nvSpPr>
        <p:spPr>
          <a:xfrm>
            <a:off x="365760" y="591676"/>
            <a:ext cx="4114800" cy="572499"/>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00"/>
              <a:buNone/>
              <a:defRPr sz="1500"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9" name="Google Shape;459;p174"/>
          <p:cNvSpPr txBox="1">
            <a:spLocks noGrp="1"/>
          </p:cNvSpPr>
          <p:nvPr>
            <p:ph type="body" idx="2"/>
          </p:nvPr>
        </p:nvSpPr>
        <p:spPr>
          <a:xfrm>
            <a:off x="365760" y="1218184"/>
            <a:ext cx="4114800" cy="3578831"/>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460"/>
        <p:cNvGrpSpPr/>
        <p:nvPr/>
      </p:nvGrpSpPr>
      <p:grpSpPr>
        <a:xfrm>
          <a:off x="0" y="0"/>
          <a:ext cx="0" cy="0"/>
          <a:chOff x="0" y="0"/>
          <a:chExt cx="0" cy="0"/>
        </a:xfrm>
      </p:grpSpPr>
      <p:sp>
        <p:nvSpPr>
          <p:cNvPr id="461" name="Google Shape;461;p175"/>
          <p:cNvSpPr txBox="1">
            <a:spLocks noGrp="1"/>
          </p:cNvSpPr>
          <p:nvPr>
            <p:ph type="title"/>
          </p:nvPr>
        </p:nvSpPr>
        <p:spPr>
          <a:xfrm>
            <a:off x="365760" y="223542"/>
            <a:ext cx="8412480" cy="354945"/>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BA0C2F"/>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2" name="Google Shape;462;p175"/>
          <p:cNvSpPr txBox="1">
            <a:spLocks noGrp="1"/>
          </p:cNvSpPr>
          <p:nvPr>
            <p:ph type="body" idx="1"/>
          </p:nvPr>
        </p:nvSpPr>
        <p:spPr>
          <a:xfrm>
            <a:off x="365760" y="591676"/>
            <a:ext cx="8412480" cy="579676"/>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575757"/>
              </a:buClr>
              <a:buSzPts val="1500"/>
              <a:buNone/>
              <a:defRPr sz="1500" b="0">
                <a:solidFill>
                  <a:srgbClr val="575757"/>
                </a:solidFill>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3" name="Google Shape;463;p175"/>
          <p:cNvSpPr txBox="1">
            <a:spLocks noGrp="1"/>
          </p:cNvSpPr>
          <p:nvPr>
            <p:ph type="body" idx="2"/>
          </p:nvPr>
        </p:nvSpPr>
        <p:spPr>
          <a:xfrm>
            <a:off x="365760" y="1218184"/>
            <a:ext cx="4114800" cy="3578831"/>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30200" algn="l">
              <a:spcBef>
                <a:spcPts val="320"/>
              </a:spcBef>
              <a:spcAft>
                <a:spcPts val="0"/>
              </a:spcAft>
              <a:buClr>
                <a:srgbClr val="6C6463"/>
              </a:buClr>
              <a:buSzPts val="1600"/>
              <a:buChar char="–"/>
              <a:defRPr/>
            </a:lvl4pPr>
            <a:lvl5pPr marL="2286000" lvl="4" indent="-317500" algn="l">
              <a:spcBef>
                <a:spcPts val="280"/>
              </a:spcBef>
              <a:spcAft>
                <a:spcPts val="0"/>
              </a:spcAft>
              <a:buClr>
                <a:srgbClr val="6C6463"/>
              </a:buClr>
              <a:buSzPts val="14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1_Divider Medium Blue">
  <p:cSld name="1_Divider Medium Blue">
    <p:bg>
      <p:bgPr>
        <a:solidFill>
          <a:schemeClr val="accent3"/>
        </a:solidFill>
        <a:effectLst/>
      </p:bgPr>
    </p:bg>
    <p:spTree>
      <p:nvGrpSpPr>
        <p:cNvPr id="1" name="Shape 465"/>
        <p:cNvGrpSpPr/>
        <p:nvPr/>
      </p:nvGrpSpPr>
      <p:grpSpPr>
        <a:xfrm>
          <a:off x="0" y="0"/>
          <a:ext cx="0" cy="0"/>
          <a:chOff x="0" y="0"/>
          <a:chExt cx="0" cy="0"/>
        </a:xfrm>
      </p:grpSpPr>
      <p:sp>
        <p:nvSpPr>
          <p:cNvPr id="466" name="Google Shape;466;p177"/>
          <p:cNvSpPr txBox="1">
            <a:spLocks noGrp="1"/>
          </p:cNvSpPr>
          <p:nvPr>
            <p:ph type="body" idx="1"/>
          </p:nvPr>
        </p:nvSpPr>
        <p:spPr>
          <a:xfrm>
            <a:off x="365125" y="1347382"/>
            <a:ext cx="8229600" cy="864129"/>
          </a:xfrm>
          <a:prstGeom prst="rect">
            <a:avLst/>
          </a:prstGeom>
          <a:noFill/>
          <a:ln>
            <a:noFill/>
          </a:ln>
        </p:spPr>
        <p:txBody>
          <a:bodyPr spcFirstLastPara="1" wrap="square" lIns="0" tIns="0" rIns="0" bIns="0" anchor="t" anchorCtr="0">
            <a:normAutofit/>
          </a:bodyPr>
          <a:lstStyle>
            <a:lvl1pPr marL="457200" lvl="0" indent="-514350" algn="l">
              <a:spcBef>
                <a:spcPts val="0"/>
              </a:spcBef>
              <a:spcAft>
                <a:spcPts val="0"/>
              </a:spcAft>
              <a:buClr>
                <a:schemeClr val="lt1"/>
              </a:buClr>
              <a:buSzPts val="4500"/>
              <a:buChar char="•"/>
              <a:defRPr sz="4500">
                <a:solidFill>
                  <a:schemeClr val="lt1"/>
                </a:solidFill>
              </a:defRPr>
            </a:lvl1pPr>
            <a:lvl2pPr marL="914400" lvl="1" indent="-514350" algn="l">
              <a:spcBef>
                <a:spcPts val="800"/>
              </a:spcBef>
              <a:spcAft>
                <a:spcPts val="0"/>
              </a:spcAft>
              <a:buClr>
                <a:schemeClr val="lt2"/>
              </a:buClr>
              <a:buSzPts val="4500"/>
              <a:buChar char="–"/>
              <a:defRPr sz="4500">
                <a:solidFill>
                  <a:schemeClr val="lt2"/>
                </a:solidFill>
              </a:defRPr>
            </a:lvl2pPr>
            <a:lvl3pPr marL="1371600" lvl="2" indent="-514350" algn="l">
              <a:spcBef>
                <a:spcPts val="900"/>
              </a:spcBef>
              <a:spcAft>
                <a:spcPts val="0"/>
              </a:spcAft>
              <a:buClr>
                <a:schemeClr val="lt2"/>
              </a:buClr>
              <a:buSzPts val="4500"/>
              <a:buChar char="•"/>
              <a:defRPr sz="4500">
                <a:solidFill>
                  <a:schemeClr val="lt2"/>
                </a:solidFill>
              </a:defRPr>
            </a:lvl3pPr>
            <a:lvl4pPr marL="1828800" lvl="3" indent="-514350" algn="l">
              <a:spcBef>
                <a:spcPts val="900"/>
              </a:spcBef>
              <a:spcAft>
                <a:spcPts val="0"/>
              </a:spcAft>
              <a:buClr>
                <a:schemeClr val="lt2"/>
              </a:buClr>
              <a:buSzPts val="4500"/>
              <a:buChar char="–"/>
              <a:defRPr sz="4500">
                <a:solidFill>
                  <a:schemeClr val="lt2"/>
                </a:solidFill>
              </a:defRPr>
            </a:lvl4pPr>
            <a:lvl5pPr marL="2286000" lvl="4" indent="-514350" algn="l">
              <a:spcBef>
                <a:spcPts val="900"/>
              </a:spcBef>
              <a:spcAft>
                <a:spcPts val="0"/>
              </a:spcAft>
              <a:buClr>
                <a:schemeClr val="lt2"/>
              </a:buClr>
              <a:buSzPts val="4500"/>
              <a:buChar char="»"/>
              <a:defRPr sz="4500">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1_Divider Dark Blue">
  <p:cSld name="1_Divider Dark Blue">
    <p:bg>
      <p:bgPr>
        <a:solidFill>
          <a:schemeClr val="accent1"/>
        </a:solidFill>
        <a:effectLst/>
      </p:bgPr>
    </p:bg>
    <p:spTree>
      <p:nvGrpSpPr>
        <p:cNvPr id="1" name="Shape 467"/>
        <p:cNvGrpSpPr/>
        <p:nvPr/>
      </p:nvGrpSpPr>
      <p:grpSpPr>
        <a:xfrm>
          <a:off x="0" y="0"/>
          <a:ext cx="0" cy="0"/>
          <a:chOff x="0" y="0"/>
          <a:chExt cx="0" cy="0"/>
        </a:xfrm>
      </p:grpSpPr>
      <p:sp>
        <p:nvSpPr>
          <p:cNvPr id="468" name="Google Shape;468;p178"/>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4350" algn="l">
              <a:spcBef>
                <a:spcPts val="0"/>
              </a:spcBef>
              <a:spcAft>
                <a:spcPts val="0"/>
              </a:spcAft>
              <a:buClr>
                <a:schemeClr val="lt1"/>
              </a:buClr>
              <a:buSzPts val="4500"/>
              <a:buChar char="•"/>
              <a:defRPr sz="4500">
                <a:solidFill>
                  <a:schemeClr val="lt1"/>
                </a:solidFill>
              </a:defRPr>
            </a:lvl1pPr>
            <a:lvl2pPr marL="914400" lvl="1" indent="-514350" algn="l">
              <a:spcBef>
                <a:spcPts val="800"/>
              </a:spcBef>
              <a:spcAft>
                <a:spcPts val="0"/>
              </a:spcAft>
              <a:buClr>
                <a:schemeClr val="lt2"/>
              </a:buClr>
              <a:buSzPts val="4500"/>
              <a:buChar char="–"/>
              <a:defRPr sz="4500">
                <a:solidFill>
                  <a:schemeClr val="lt2"/>
                </a:solidFill>
              </a:defRPr>
            </a:lvl2pPr>
            <a:lvl3pPr marL="1371600" lvl="2" indent="-514350" algn="l">
              <a:spcBef>
                <a:spcPts val="900"/>
              </a:spcBef>
              <a:spcAft>
                <a:spcPts val="0"/>
              </a:spcAft>
              <a:buClr>
                <a:schemeClr val="lt2"/>
              </a:buClr>
              <a:buSzPts val="4500"/>
              <a:buChar char="•"/>
              <a:defRPr sz="4500">
                <a:solidFill>
                  <a:schemeClr val="lt2"/>
                </a:solidFill>
              </a:defRPr>
            </a:lvl3pPr>
            <a:lvl4pPr marL="1828800" lvl="3" indent="-514350" algn="l">
              <a:spcBef>
                <a:spcPts val="900"/>
              </a:spcBef>
              <a:spcAft>
                <a:spcPts val="0"/>
              </a:spcAft>
              <a:buClr>
                <a:schemeClr val="lt2"/>
              </a:buClr>
              <a:buSzPts val="4500"/>
              <a:buChar char="–"/>
              <a:defRPr sz="4500">
                <a:solidFill>
                  <a:schemeClr val="lt2"/>
                </a:solidFill>
              </a:defRPr>
            </a:lvl4pPr>
            <a:lvl5pPr marL="2286000" lvl="4" indent="-514350" algn="l">
              <a:spcBef>
                <a:spcPts val="900"/>
              </a:spcBef>
              <a:spcAft>
                <a:spcPts val="0"/>
              </a:spcAft>
              <a:buClr>
                <a:schemeClr val="lt2"/>
              </a:buClr>
              <a:buSzPts val="4500"/>
              <a:buChar char="»"/>
              <a:defRPr sz="4500">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1_Divider Green">
  <p:cSld name="1_Divider Green">
    <p:bg>
      <p:bgPr>
        <a:solidFill>
          <a:schemeClr val="accent2"/>
        </a:solidFill>
        <a:effectLst/>
      </p:bgPr>
    </p:bg>
    <p:spTree>
      <p:nvGrpSpPr>
        <p:cNvPr id="1" name="Shape 469"/>
        <p:cNvGrpSpPr/>
        <p:nvPr/>
      </p:nvGrpSpPr>
      <p:grpSpPr>
        <a:xfrm>
          <a:off x="0" y="0"/>
          <a:ext cx="0" cy="0"/>
          <a:chOff x="0" y="0"/>
          <a:chExt cx="0" cy="0"/>
        </a:xfrm>
      </p:grpSpPr>
      <p:sp>
        <p:nvSpPr>
          <p:cNvPr id="470" name="Google Shape;470;p179"/>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4350" algn="l">
              <a:spcBef>
                <a:spcPts val="0"/>
              </a:spcBef>
              <a:spcAft>
                <a:spcPts val="0"/>
              </a:spcAft>
              <a:buClr>
                <a:schemeClr val="lt1"/>
              </a:buClr>
              <a:buSzPts val="4500"/>
              <a:buChar char="•"/>
              <a:defRPr sz="4500">
                <a:solidFill>
                  <a:schemeClr val="lt1"/>
                </a:solidFill>
              </a:defRPr>
            </a:lvl1pPr>
            <a:lvl2pPr marL="914400" lvl="1" indent="-514350" algn="l">
              <a:spcBef>
                <a:spcPts val="800"/>
              </a:spcBef>
              <a:spcAft>
                <a:spcPts val="0"/>
              </a:spcAft>
              <a:buClr>
                <a:schemeClr val="lt2"/>
              </a:buClr>
              <a:buSzPts val="4500"/>
              <a:buChar char="–"/>
              <a:defRPr sz="4500">
                <a:solidFill>
                  <a:schemeClr val="lt2"/>
                </a:solidFill>
              </a:defRPr>
            </a:lvl2pPr>
            <a:lvl3pPr marL="1371600" lvl="2" indent="-514350" algn="l">
              <a:spcBef>
                <a:spcPts val="900"/>
              </a:spcBef>
              <a:spcAft>
                <a:spcPts val="0"/>
              </a:spcAft>
              <a:buClr>
                <a:schemeClr val="lt2"/>
              </a:buClr>
              <a:buSzPts val="4500"/>
              <a:buChar char="•"/>
              <a:defRPr sz="4500">
                <a:solidFill>
                  <a:schemeClr val="lt2"/>
                </a:solidFill>
              </a:defRPr>
            </a:lvl3pPr>
            <a:lvl4pPr marL="1828800" lvl="3" indent="-514350" algn="l">
              <a:spcBef>
                <a:spcPts val="900"/>
              </a:spcBef>
              <a:spcAft>
                <a:spcPts val="0"/>
              </a:spcAft>
              <a:buClr>
                <a:schemeClr val="lt2"/>
              </a:buClr>
              <a:buSzPts val="4500"/>
              <a:buChar char="–"/>
              <a:defRPr sz="4500">
                <a:solidFill>
                  <a:schemeClr val="lt2"/>
                </a:solidFill>
              </a:defRPr>
            </a:lvl4pPr>
            <a:lvl5pPr marL="2286000" lvl="4" indent="-514350" algn="l">
              <a:spcBef>
                <a:spcPts val="900"/>
              </a:spcBef>
              <a:spcAft>
                <a:spcPts val="0"/>
              </a:spcAft>
              <a:buClr>
                <a:schemeClr val="lt2"/>
              </a:buClr>
              <a:buSzPts val="4500"/>
              <a:buChar char="»"/>
              <a:defRPr sz="4500">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1_Divider with primary image">
  <p:cSld name="1_Divider with primary image">
    <p:spTree>
      <p:nvGrpSpPr>
        <p:cNvPr id="1" name="Shape 471"/>
        <p:cNvGrpSpPr/>
        <p:nvPr/>
      </p:nvGrpSpPr>
      <p:grpSpPr>
        <a:xfrm>
          <a:off x="0" y="0"/>
          <a:ext cx="0" cy="0"/>
          <a:chOff x="0" y="0"/>
          <a:chExt cx="0" cy="0"/>
        </a:xfrm>
      </p:grpSpPr>
      <p:sp>
        <p:nvSpPr>
          <p:cNvPr id="472" name="Google Shape;472;p180"/>
          <p:cNvSpPr txBox="1">
            <a:spLocks noGrp="1"/>
          </p:cNvSpPr>
          <p:nvPr>
            <p:ph type="body" idx="1"/>
          </p:nvPr>
        </p:nvSpPr>
        <p:spPr>
          <a:xfrm>
            <a:off x="365125" y="1347382"/>
            <a:ext cx="8229600" cy="864129"/>
          </a:xfrm>
          <a:prstGeom prst="rect">
            <a:avLst/>
          </a:prstGeom>
          <a:noFill/>
          <a:ln>
            <a:noFill/>
          </a:ln>
        </p:spPr>
        <p:txBody>
          <a:bodyPr spcFirstLastPara="1" wrap="square" lIns="91425" tIns="45700" rIns="91425" bIns="45700" anchor="t" anchorCtr="0">
            <a:normAutofit/>
          </a:bodyPr>
          <a:lstStyle>
            <a:lvl1pPr marL="457200" lvl="0" indent="-514350" algn="l">
              <a:spcBef>
                <a:spcPts val="0"/>
              </a:spcBef>
              <a:spcAft>
                <a:spcPts val="0"/>
              </a:spcAft>
              <a:buClr>
                <a:schemeClr val="accent2"/>
              </a:buClr>
              <a:buSzPts val="4500"/>
              <a:buChar char="•"/>
              <a:defRPr sz="4500">
                <a:solidFill>
                  <a:schemeClr val="accent2"/>
                </a:solidFill>
              </a:defRPr>
            </a:lvl1pPr>
            <a:lvl2pPr marL="914400" lvl="1" indent="-514350" algn="l">
              <a:spcBef>
                <a:spcPts val="800"/>
              </a:spcBef>
              <a:spcAft>
                <a:spcPts val="0"/>
              </a:spcAft>
              <a:buClr>
                <a:schemeClr val="accent2"/>
              </a:buClr>
              <a:buSzPts val="4500"/>
              <a:buChar char="–"/>
              <a:defRPr sz="4500">
                <a:solidFill>
                  <a:schemeClr val="accent2"/>
                </a:solidFill>
              </a:defRPr>
            </a:lvl2pPr>
            <a:lvl3pPr marL="1371600" lvl="2" indent="-514350" algn="l">
              <a:spcBef>
                <a:spcPts val="900"/>
              </a:spcBef>
              <a:spcAft>
                <a:spcPts val="0"/>
              </a:spcAft>
              <a:buClr>
                <a:schemeClr val="accent2"/>
              </a:buClr>
              <a:buSzPts val="4500"/>
              <a:buChar char="•"/>
              <a:defRPr sz="4500">
                <a:solidFill>
                  <a:schemeClr val="accent2"/>
                </a:solidFill>
              </a:defRPr>
            </a:lvl3pPr>
            <a:lvl4pPr marL="1828800" lvl="3" indent="-514350" algn="l">
              <a:spcBef>
                <a:spcPts val="900"/>
              </a:spcBef>
              <a:spcAft>
                <a:spcPts val="0"/>
              </a:spcAft>
              <a:buClr>
                <a:schemeClr val="accent2"/>
              </a:buClr>
              <a:buSzPts val="4500"/>
              <a:buChar char="–"/>
              <a:defRPr sz="4500">
                <a:solidFill>
                  <a:schemeClr val="accent2"/>
                </a:solidFill>
              </a:defRPr>
            </a:lvl4pPr>
            <a:lvl5pPr marL="2286000" lvl="4" indent="-514350" algn="l">
              <a:spcBef>
                <a:spcPts val="900"/>
              </a:spcBef>
              <a:spcAft>
                <a:spcPts val="0"/>
              </a:spcAft>
              <a:buClr>
                <a:schemeClr val="accent2"/>
              </a:buClr>
              <a:buSzPts val="4500"/>
              <a:buChar char="»"/>
              <a:defRPr sz="4500">
                <a:solidFill>
                  <a:schemeClr val="accen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Full Red">
  <p:cSld name="Divider - Full Red">
    <p:bg>
      <p:bgPr>
        <a:solidFill>
          <a:srgbClr val="BA0C2F"/>
        </a:solidFill>
        <a:effectLst/>
      </p:bgPr>
    </p:bg>
    <p:spTree>
      <p:nvGrpSpPr>
        <p:cNvPr id="1" name="Shape 77"/>
        <p:cNvGrpSpPr/>
        <p:nvPr/>
      </p:nvGrpSpPr>
      <p:grpSpPr>
        <a:xfrm>
          <a:off x="0" y="0"/>
          <a:ext cx="0" cy="0"/>
          <a:chOff x="0" y="0"/>
          <a:chExt cx="0" cy="0"/>
        </a:xfrm>
      </p:grpSpPr>
      <p:sp>
        <p:nvSpPr>
          <p:cNvPr id="78" name="Google Shape;78;p98"/>
          <p:cNvSpPr txBox="1">
            <a:spLocks noGrp="1"/>
          </p:cNvSpPr>
          <p:nvPr>
            <p:ph type="title"/>
          </p:nvPr>
        </p:nvSpPr>
        <p:spPr>
          <a:xfrm>
            <a:off x="1143000" y="534987"/>
            <a:ext cx="5486400" cy="461665"/>
          </a:xfrm>
          <a:prstGeom prst="rect">
            <a:avLst/>
          </a:prstGeom>
          <a:noFill/>
          <a:ln>
            <a:noFill/>
          </a:ln>
        </p:spPr>
        <p:txBody>
          <a:bodyPr spcFirstLastPara="1" wrap="square" lIns="91425" tIns="45700" rIns="91425" bIns="45700" anchor="t" anchorCtr="0">
            <a:spAutoFit/>
          </a:bodyPr>
          <a:lstStyle>
            <a:lvl1pPr lvl="0" algn="l">
              <a:spcBef>
                <a:spcPts val="0"/>
              </a:spcBef>
              <a:spcAft>
                <a:spcPts val="0"/>
              </a:spcAft>
              <a:buClr>
                <a:srgbClr val="FFFFFF"/>
              </a:buClr>
              <a:buSzPts val="2400"/>
              <a:buFont typeface="Gill Sans"/>
              <a:buNone/>
              <a:defRPr sz="2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8"/>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8"/>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8"/>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82" name="Google Shape;82;p98"/>
          <p:cNvPicPr preferRelativeResize="0"/>
          <p:nvPr/>
        </p:nvPicPr>
        <p:blipFill rotWithShape="1">
          <a:blip r:embed="rId2">
            <a:alphaModFix/>
          </a:blip>
          <a:srcRect/>
          <a:stretch/>
        </p:blipFill>
        <p:spPr>
          <a:xfrm>
            <a:off x="684768" y="4344987"/>
            <a:ext cx="1369673" cy="410902"/>
          </a:xfrm>
          <a:prstGeom prst="rect">
            <a:avLst/>
          </a:prstGeom>
          <a:noFill/>
          <a:ln>
            <a:noFill/>
          </a:ln>
        </p:spPr>
      </p:pic>
      <p:cxnSp>
        <p:nvCxnSpPr>
          <p:cNvPr id="83" name="Google Shape;83;p98"/>
          <p:cNvCxnSpPr/>
          <p:nvPr/>
        </p:nvCxnSpPr>
        <p:spPr>
          <a:xfrm>
            <a:off x="746760" y="6873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1_Divider with secondary image">
  <p:cSld name="1_Divider with secondary image">
    <p:spTree>
      <p:nvGrpSpPr>
        <p:cNvPr id="1" name="Shape 473"/>
        <p:cNvGrpSpPr/>
        <p:nvPr/>
      </p:nvGrpSpPr>
      <p:grpSpPr>
        <a:xfrm>
          <a:off x="0" y="0"/>
          <a:ext cx="0" cy="0"/>
          <a:chOff x="0" y="0"/>
          <a:chExt cx="0" cy="0"/>
        </a:xfrm>
      </p:grpSpPr>
      <p:sp>
        <p:nvSpPr>
          <p:cNvPr id="474" name="Google Shape;474;p181"/>
          <p:cNvSpPr txBox="1">
            <a:spLocks noGrp="1"/>
          </p:cNvSpPr>
          <p:nvPr>
            <p:ph type="body" idx="1"/>
          </p:nvPr>
        </p:nvSpPr>
        <p:spPr>
          <a:xfrm>
            <a:off x="365127" y="1374494"/>
            <a:ext cx="2811073" cy="2273655"/>
          </a:xfrm>
          <a:prstGeom prst="rect">
            <a:avLst/>
          </a:prstGeom>
          <a:noFill/>
          <a:ln>
            <a:noFill/>
          </a:ln>
        </p:spPr>
        <p:txBody>
          <a:bodyPr spcFirstLastPara="1" wrap="square" lIns="91425" tIns="45700" rIns="91425" bIns="45700" anchor="t" anchorCtr="0">
            <a:normAutofit/>
          </a:bodyPr>
          <a:lstStyle>
            <a:lvl1pPr marL="457200" lvl="0" indent="-457200" algn="l">
              <a:spcBef>
                <a:spcPts val="0"/>
              </a:spcBef>
              <a:spcAft>
                <a:spcPts val="0"/>
              </a:spcAft>
              <a:buClr>
                <a:schemeClr val="accent2"/>
              </a:buClr>
              <a:buSzPts val="3600"/>
              <a:buChar char="•"/>
              <a:defRPr sz="3600">
                <a:solidFill>
                  <a:schemeClr val="accent2"/>
                </a:solidFill>
              </a:defRPr>
            </a:lvl1pPr>
            <a:lvl2pPr marL="914400" lvl="1" indent="-457200" algn="l">
              <a:spcBef>
                <a:spcPts val="800"/>
              </a:spcBef>
              <a:spcAft>
                <a:spcPts val="0"/>
              </a:spcAft>
              <a:buClr>
                <a:schemeClr val="accent2"/>
              </a:buClr>
              <a:buSzPts val="3600"/>
              <a:buChar char="–"/>
              <a:defRPr sz="3600">
                <a:solidFill>
                  <a:schemeClr val="accent2"/>
                </a:solidFill>
              </a:defRPr>
            </a:lvl2pPr>
            <a:lvl3pPr marL="1371600" lvl="2" indent="-457200" algn="l">
              <a:spcBef>
                <a:spcPts val="800"/>
              </a:spcBef>
              <a:spcAft>
                <a:spcPts val="0"/>
              </a:spcAft>
              <a:buClr>
                <a:schemeClr val="accent2"/>
              </a:buClr>
              <a:buSzPts val="3600"/>
              <a:buChar char="•"/>
              <a:defRPr sz="3600">
                <a:solidFill>
                  <a:schemeClr val="accent2"/>
                </a:solidFill>
              </a:defRPr>
            </a:lvl3pPr>
            <a:lvl4pPr marL="1828800" lvl="3" indent="-457200" algn="l">
              <a:spcBef>
                <a:spcPts val="720"/>
              </a:spcBef>
              <a:spcAft>
                <a:spcPts val="0"/>
              </a:spcAft>
              <a:buClr>
                <a:schemeClr val="accent2"/>
              </a:buClr>
              <a:buSzPts val="3600"/>
              <a:buChar char="–"/>
              <a:defRPr sz="3600">
                <a:solidFill>
                  <a:schemeClr val="accent2"/>
                </a:solidFill>
              </a:defRPr>
            </a:lvl4pPr>
            <a:lvl5pPr marL="2286000" lvl="4" indent="-457200" algn="l">
              <a:spcBef>
                <a:spcPts val="720"/>
              </a:spcBef>
              <a:spcAft>
                <a:spcPts val="0"/>
              </a:spcAft>
              <a:buClr>
                <a:schemeClr val="accent2"/>
              </a:buClr>
              <a:buSzPts val="3600"/>
              <a:buChar char="»"/>
              <a:defRPr sz="3600">
                <a:solidFill>
                  <a:schemeClr val="accen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Key statement Medium Blue">
  <p:cSld name="1_Key statement Medium Blue">
    <p:bg>
      <p:bgPr>
        <a:solidFill>
          <a:schemeClr val="accent3"/>
        </a:solidFill>
        <a:effectLst/>
      </p:bgPr>
    </p:bg>
    <p:spTree>
      <p:nvGrpSpPr>
        <p:cNvPr id="1" name="Shape 475"/>
        <p:cNvGrpSpPr/>
        <p:nvPr/>
      </p:nvGrpSpPr>
      <p:grpSpPr>
        <a:xfrm>
          <a:off x="0" y="0"/>
          <a:ext cx="0" cy="0"/>
          <a:chOff x="0" y="0"/>
          <a:chExt cx="0" cy="0"/>
        </a:xfrm>
      </p:grpSpPr>
      <p:sp>
        <p:nvSpPr>
          <p:cNvPr id="476" name="Google Shape;476;p182"/>
          <p:cNvSpPr txBox="1">
            <a:spLocks noGrp="1"/>
          </p:cNvSpPr>
          <p:nvPr>
            <p:ph type="body" idx="1"/>
          </p:nvPr>
        </p:nvSpPr>
        <p:spPr>
          <a:xfrm>
            <a:off x="365762" y="241221"/>
            <a:ext cx="6845093" cy="4527371"/>
          </a:xfrm>
          <a:prstGeom prst="rect">
            <a:avLst/>
          </a:prstGeom>
          <a:noFill/>
          <a:ln>
            <a:noFill/>
          </a:ln>
        </p:spPr>
        <p:txBody>
          <a:bodyPr spcFirstLastPara="1" wrap="square" lIns="91425" tIns="45700" rIns="91425" bIns="45700" anchor="t" anchorCtr="0">
            <a:normAutofit/>
          </a:bodyPr>
          <a:lstStyle>
            <a:lvl1pPr marL="457200" lvl="0" indent="-371475" algn="l">
              <a:spcBef>
                <a:spcPts val="2700"/>
              </a:spcBef>
              <a:spcAft>
                <a:spcPts val="0"/>
              </a:spcAft>
              <a:buClr>
                <a:schemeClr val="lt1"/>
              </a:buClr>
              <a:buSzPts val="2250"/>
              <a:buChar char="•"/>
              <a:defRPr sz="2250">
                <a:solidFill>
                  <a:schemeClr val="lt1"/>
                </a:solidFill>
              </a:defRPr>
            </a:lvl1pPr>
            <a:lvl2pPr marL="914400" lvl="1" indent="-371475" algn="l">
              <a:spcBef>
                <a:spcPts val="800"/>
              </a:spcBef>
              <a:spcAft>
                <a:spcPts val="0"/>
              </a:spcAft>
              <a:buClr>
                <a:schemeClr val="lt2"/>
              </a:buClr>
              <a:buSzPts val="2250"/>
              <a:buChar char="–"/>
              <a:defRPr sz="2250">
                <a:solidFill>
                  <a:schemeClr val="lt2"/>
                </a:solidFill>
              </a:defRPr>
            </a:lvl2pPr>
            <a:lvl3pPr marL="1371600" lvl="2" indent="-371475" algn="l">
              <a:spcBef>
                <a:spcPts val="800"/>
              </a:spcBef>
              <a:spcAft>
                <a:spcPts val="0"/>
              </a:spcAft>
              <a:buClr>
                <a:schemeClr val="lt2"/>
              </a:buClr>
              <a:buSzPts val="2250"/>
              <a:buChar char="•"/>
              <a:defRPr sz="2250">
                <a:solidFill>
                  <a:schemeClr val="lt2"/>
                </a:solidFill>
              </a:defRPr>
            </a:lvl3pPr>
            <a:lvl4pPr marL="1828800" lvl="3" indent="-371475" algn="l">
              <a:spcBef>
                <a:spcPts val="450"/>
              </a:spcBef>
              <a:spcAft>
                <a:spcPts val="0"/>
              </a:spcAft>
              <a:buClr>
                <a:schemeClr val="lt2"/>
              </a:buClr>
              <a:buSzPts val="2250"/>
              <a:buChar char="–"/>
              <a:defRPr sz="2250">
                <a:solidFill>
                  <a:schemeClr val="lt2"/>
                </a:solidFill>
              </a:defRPr>
            </a:lvl4pPr>
            <a:lvl5pPr marL="2286000" lvl="4" indent="-371475" algn="l">
              <a:spcBef>
                <a:spcPts val="450"/>
              </a:spcBef>
              <a:spcAft>
                <a:spcPts val="0"/>
              </a:spcAft>
              <a:buClr>
                <a:schemeClr val="lt2"/>
              </a:buClr>
              <a:buSzPts val="2250"/>
              <a:buChar char="»"/>
              <a:defRPr sz="2250">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1"/>
        </a:solidFill>
        <a:effectLst/>
      </p:bgPr>
    </p:bg>
    <p:spTree>
      <p:nvGrpSpPr>
        <p:cNvPr id="1" name="Shape 477"/>
        <p:cNvGrpSpPr/>
        <p:nvPr/>
      </p:nvGrpSpPr>
      <p:grpSpPr>
        <a:xfrm>
          <a:off x="0" y="0"/>
          <a:ext cx="0" cy="0"/>
          <a:chOff x="0" y="0"/>
          <a:chExt cx="0" cy="0"/>
        </a:xfrm>
      </p:grpSpPr>
      <p:sp>
        <p:nvSpPr>
          <p:cNvPr id="478" name="Google Shape;478;p183"/>
          <p:cNvSpPr txBox="1">
            <a:spLocks noGrp="1"/>
          </p:cNvSpPr>
          <p:nvPr>
            <p:ph type="body" idx="1"/>
          </p:nvPr>
        </p:nvSpPr>
        <p:spPr>
          <a:xfrm>
            <a:off x="365762" y="241221"/>
            <a:ext cx="6845093" cy="4527371"/>
          </a:xfrm>
          <a:prstGeom prst="rect">
            <a:avLst/>
          </a:prstGeom>
          <a:noFill/>
          <a:ln>
            <a:noFill/>
          </a:ln>
        </p:spPr>
        <p:txBody>
          <a:bodyPr spcFirstLastPara="1" wrap="square" lIns="91425" tIns="45700" rIns="91425" bIns="45700" anchor="t" anchorCtr="0">
            <a:normAutofit/>
          </a:bodyPr>
          <a:lstStyle>
            <a:lvl1pPr marL="457200" lvl="0" indent="-371475" algn="l">
              <a:spcBef>
                <a:spcPts val="2700"/>
              </a:spcBef>
              <a:spcAft>
                <a:spcPts val="0"/>
              </a:spcAft>
              <a:buClr>
                <a:schemeClr val="lt1"/>
              </a:buClr>
              <a:buSzPts val="2250"/>
              <a:buChar char="•"/>
              <a:defRPr sz="2250">
                <a:solidFill>
                  <a:schemeClr val="lt1"/>
                </a:solidFill>
              </a:defRPr>
            </a:lvl1pPr>
            <a:lvl2pPr marL="914400" lvl="1" indent="-371475" algn="l">
              <a:spcBef>
                <a:spcPts val="800"/>
              </a:spcBef>
              <a:spcAft>
                <a:spcPts val="0"/>
              </a:spcAft>
              <a:buClr>
                <a:schemeClr val="lt2"/>
              </a:buClr>
              <a:buSzPts val="2250"/>
              <a:buChar char="–"/>
              <a:defRPr sz="2250">
                <a:solidFill>
                  <a:schemeClr val="lt2"/>
                </a:solidFill>
              </a:defRPr>
            </a:lvl2pPr>
            <a:lvl3pPr marL="1371600" lvl="2" indent="-371475" algn="l">
              <a:spcBef>
                <a:spcPts val="800"/>
              </a:spcBef>
              <a:spcAft>
                <a:spcPts val="0"/>
              </a:spcAft>
              <a:buClr>
                <a:schemeClr val="lt2"/>
              </a:buClr>
              <a:buSzPts val="2250"/>
              <a:buChar char="•"/>
              <a:defRPr sz="2250">
                <a:solidFill>
                  <a:schemeClr val="lt2"/>
                </a:solidFill>
              </a:defRPr>
            </a:lvl3pPr>
            <a:lvl4pPr marL="1828800" lvl="3" indent="-371475" algn="l">
              <a:spcBef>
                <a:spcPts val="450"/>
              </a:spcBef>
              <a:spcAft>
                <a:spcPts val="0"/>
              </a:spcAft>
              <a:buClr>
                <a:schemeClr val="lt2"/>
              </a:buClr>
              <a:buSzPts val="2250"/>
              <a:buChar char="–"/>
              <a:defRPr sz="2250">
                <a:solidFill>
                  <a:schemeClr val="lt2"/>
                </a:solidFill>
              </a:defRPr>
            </a:lvl4pPr>
            <a:lvl5pPr marL="2286000" lvl="4" indent="-371475" algn="l">
              <a:spcBef>
                <a:spcPts val="450"/>
              </a:spcBef>
              <a:spcAft>
                <a:spcPts val="0"/>
              </a:spcAft>
              <a:buClr>
                <a:schemeClr val="lt2"/>
              </a:buClr>
              <a:buSzPts val="2250"/>
              <a:buChar char="»"/>
              <a:defRPr sz="2250">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1_Key statement Green">
  <p:cSld name="1_Key statement Green">
    <p:bg>
      <p:bgPr>
        <a:solidFill>
          <a:schemeClr val="accent2"/>
        </a:solidFill>
        <a:effectLst/>
      </p:bgPr>
    </p:bg>
    <p:spTree>
      <p:nvGrpSpPr>
        <p:cNvPr id="1" name="Shape 479"/>
        <p:cNvGrpSpPr/>
        <p:nvPr/>
      </p:nvGrpSpPr>
      <p:grpSpPr>
        <a:xfrm>
          <a:off x="0" y="0"/>
          <a:ext cx="0" cy="0"/>
          <a:chOff x="0" y="0"/>
          <a:chExt cx="0" cy="0"/>
        </a:xfrm>
      </p:grpSpPr>
      <p:sp>
        <p:nvSpPr>
          <p:cNvPr id="480" name="Google Shape;480;p184"/>
          <p:cNvSpPr txBox="1">
            <a:spLocks noGrp="1"/>
          </p:cNvSpPr>
          <p:nvPr>
            <p:ph type="body" idx="1"/>
          </p:nvPr>
        </p:nvSpPr>
        <p:spPr>
          <a:xfrm>
            <a:off x="365762" y="241221"/>
            <a:ext cx="6845093" cy="4527371"/>
          </a:xfrm>
          <a:prstGeom prst="rect">
            <a:avLst/>
          </a:prstGeom>
          <a:noFill/>
          <a:ln>
            <a:noFill/>
          </a:ln>
        </p:spPr>
        <p:txBody>
          <a:bodyPr spcFirstLastPara="1" wrap="square" lIns="91425" tIns="45700" rIns="91425" bIns="45700" anchor="t" anchorCtr="0">
            <a:normAutofit/>
          </a:bodyPr>
          <a:lstStyle>
            <a:lvl1pPr marL="457200" lvl="0" indent="-371475" algn="l">
              <a:spcBef>
                <a:spcPts val="2700"/>
              </a:spcBef>
              <a:spcAft>
                <a:spcPts val="0"/>
              </a:spcAft>
              <a:buClr>
                <a:schemeClr val="lt1"/>
              </a:buClr>
              <a:buSzPts val="2250"/>
              <a:buChar char="•"/>
              <a:defRPr sz="2250">
                <a:solidFill>
                  <a:schemeClr val="lt1"/>
                </a:solidFill>
              </a:defRPr>
            </a:lvl1pPr>
            <a:lvl2pPr marL="914400" lvl="1" indent="-371475" algn="l">
              <a:spcBef>
                <a:spcPts val="800"/>
              </a:spcBef>
              <a:spcAft>
                <a:spcPts val="0"/>
              </a:spcAft>
              <a:buClr>
                <a:schemeClr val="lt2"/>
              </a:buClr>
              <a:buSzPts val="2250"/>
              <a:buChar char="–"/>
              <a:defRPr sz="2250">
                <a:solidFill>
                  <a:schemeClr val="lt2"/>
                </a:solidFill>
              </a:defRPr>
            </a:lvl2pPr>
            <a:lvl3pPr marL="1371600" lvl="2" indent="-371475" algn="l">
              <a:spcBef>
                <a:spcPts val="800"/>
              </a:spcBef>
              <a:spcAft>
                <a:spcPts val="0"/>
              </a:spcAft>
              <a:buClr>
                <a:schemeClr val="lt2"/>
              </a:buClr>
              <a:buSzPts val="2250"/>
              <a:buChar char="•"/>
              <a:defRPr sz="2250">
                <a:solidFill>
                  <a:schemeClr val="lt2"/>
                </a:solidFill>
              </a:defRPr>
            </a:lvl3pPr>
            <a:lvl4pPr marL="1828800" lvl="3" indent="-371475" algn="l">
              <a:spcBef>
                <a:spcPts val="450"/>
              </a:spcBef>
              <a:spcAft>
                <a:spcPts val="0"/>
              </a:spcAft>
              <a:buClr>
                <a:schemeClr val="lt2"/>
              </a:buClr>
              <a:buSzPts val="2250"/>
              <a:buChar char="–"/>
              <a:defRPr sz="2250">
                <a:solidFill>
                  <a:schemeClr val="lt2"/>
                </a:solidFill>
              </a:defRPr>
            </a:lvl4pPr>
            <a:lvl5pPr marL="2286000" lvl="4" indent="-371475" algn="l">
              <a:spcBef>
                <a:spcPts val="450"/>
              </a:spcBef>
              <a:spcAft>
                <a:spcPts val="0"/>
              </a:spcAft>
              <a:buClr>
                <a:schemeClr val="lt2"/>
              </a:buClr>
              <a:buSzPts val="2250"/>
              <a:buChar char="»"/>
              <a:defRPr sz="2250">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rgbClr val="E7E7E5"/>
        </a:solidFill>
        <a:effectLst/>
      </p:bgPr>
    </p:bg>
    <p:spTree>
      <p:nvGrpSpPr>
        <p:cNvPr id="1" name="Shape 47"/>
        <p:cNvGrpSpPr/>
        <p:nvPr/>
      </p:nvGrpSpPr>
      <p:grpSpPr>
        <a:xfrm>
          <a:off x="0" y="0"/>
          <a:ext cx="0" cy="0"/>
          <a:chOff x="0" y="0"/>
          <a:chExt cx="0" cy="0"/>
        </a:xfrm>
      </p:grpSpPr>
      <p:sp>
        <p:nvSpPr>
          <p:cNvPr id="48" name="Google Shape;48;p94"/>
          <p:cNvSpPr txBox="1">
            <a:spLocks noGrp="1"/>
          </p:cNvSpPr>
          <p:nvPr>
            <p:ph type="body" idx="1"/>
          </p:nvPr>
        </p:nvSpPr>
        <p:spPr>
          <a:xfrm>
            <a:off x="686104" y="1296987"/>
            <a:ext cx="7772400" cy="3200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30200" algn="l">
              <a:spcBef>
                <a:spcPts val="320"/>
              </a:spcBef>
              <a:spcAft>
                <a:spcPts val="0"/>
              </a:spcAft>
              <a:buClr>
                <a:srgbClr val="6C6463"/>
              </a:buClr>
              <a:buSzPts val="1600"/>
              <a:buChar char="»"/>
              <a:defRPr sz="1600">
                <a:solidFill>
                  <a:srgbClr val="6C6463"/>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94"/>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4"/>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4"/>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6C6463"/>
                </a:solidFill>
                <a:latin typeface="Gill Sans"/>
                <a:ea typeface="Gill Sans"/>
                <a:cs typeface="Gill Sans"/>
                <a:sym typeface="Gill Sans"/>
              </a:defRPr>
            </a:lvl1pPr>
            <a:lvl2pPr marL="0" lvl="1" indent="0" algn="r">
              <a:spcBef>
                <a:spcPts val="0"/>
              </a:spcBef>
              <a:buNone/>
              <a:defRPr sz="600" b="0" i="0">
                <a:solidFill>
                  <a:srgbClr val="6C6463"/>
                </a:solidFill>
                <a:latin typeface="Gill Sans"/>
                <a:ea typeface="Gill Sans"/>
                <a:cs typeface="Gill Sans"/>
                <a:sym typeface="Gill Sans"/>
              </a:defRPr>
            </a:lvl2pPr>
            <a:lvl3pPr marL="0" lvl="2" indent="0" algn="r">
              <a:spcBef>
                <a:spcPts val="0"/>
              </a:spcBef>
              <a:buNone/>
              <a:defRPr sz="600" b="0" i="0">
                <a:solidFill>
                  <a:srgbClr val="6C6463"/>
                </a:solidFill>
                <a:latin typeface="Gill Sans"/>
                <a:ea typeface="Gill Sans"/>
                <a:cs typeface="Gill Sans"/>
                <a:sym typeface="Gill Sans"/>
              </a:defRPr>
            </a:lvl3pPr>
            <a:lvl4pPr marL="0" lvl="3" indent="0" algn="r">
              <a:spcBef>
                <a:spcPts val="0"/>
              </a:spcBef>
              <a:buNone/>
              <a:defRPr sz="600" b="0" i="0">
                <a:solidFill>
                  <a:srgbClr val="6C6463"/>
                </a:solidFill>
                <a:latin typeface="Gill Sans"/>
                <a:ea typeface="Gill Sans"/>
                <a:cs typeface="Gill Sans"/>
                <a:sym typeface="Gill Sans"/>
              </a:defRPr>
            </a:lvl4pPr>
            <a:lvl5pPr marL="0" lvl="4" indent="0" algn="r">
              <a:spcBef>
                <a:spcPts val="0"/>
              </a:spcBef>
              <a:buNone/>
              <a:defRPr sz="600" b="0" i="0">
                <a:solidFill>
                  <a:srgbClr val="6C6463"/>
                </a:solidFill>
                <a:latin typeface="Gill Sans"/>
                <a:ea typeface="Gill Sans"/>
                <a:cs typeface="Gill Sans"/>
                <a:sym typeface="Gill Sans"/>
              </a:defRPr>
            </a:lvl5pPr>
            <a:lvl6pPr marL="0" lvl="5" indent="0" algn="r">
              <a:spcBef>
                <a:spcPts val="0"/>
              </a:spcBef>
              <a:buNone/>
              <a:defRPr sz="600" b="0" i="0">
                <a:solidFill>
                  <a:srgbClr val="6C6463"/>
                </a:solidFill>
                <a:latin typeface="Gill Sans"/>
                <a:ea typeface="Gill Sans"/>
                <a:cs typeface="Gill Sans"/>
                <a:sym typeface="Gill Sans"/>
              </a:defRPr>
            </a:lvl6pPr>
            <a:lvl7pPr marL="0" lvl="6" indent="0" algn="r">
              <a:spcBef>
                <a:spcPts val="0"/>
              </a:spcBef>
              <a:buNone/>
              <a:defRPr sz="600" b="0" i="0">
                <a:solidFill>
                  <a:srgbClr val="6C6463"/>
                </a:solidFill>
                <a:latin typeface="Gill Sans"/>
                <a:ea typeface="Gill Sans"/>
                <a:cs typeface="Gill Sans"/>
                <a:sym typeface="Gill Sans"/>
              </a:defRPr>
            </a:lvl7pPr>
            <a:lvl8pPr marL="0" lvl="7" indent="0" algn="r">
              <a:spcBef>
                <a:spcPts val="0"/>
              </a:spcBef>
              <a:buNone/>
              <a:defRPr sz="600" b="0" i="0">
                <a:solidFill>
                  <a:srgbClr val="6C6463"/>
                </a:solidFill>
                <a:latin typeface="Gill Sans"/>
                <a:ea typeface="Gill Sans"/>
                <a:cs typeface="Gill Sans"/>
                <a:sym typeface="Gill Sans"/>
              </a:defRPr>
            </a:lvl8pPr>
            <a:lvl9pPr marL="0" lvl="8" indent="0" algn="r">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94"/>
          <p:cNvSpPr txBox="1">
            <a:spLocks noGrp="1"/>
          </p:cNvSpPr>
          <p:nvPr>
            <p:ph type="title"/>
          </p:nvPr>
        </p:nvSpPr>
        <p:spPr>
          <a:xfrm>
            <a:off x="686104" y="679217"/>
            <a:ext cx="7772400" cy="465370"/>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530968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2446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E7E7E5"/>
        </a:solidFill>
        <a:effectLst/>
      </p:bgPr>
    </p:bg>
    <p:spTree>
      <p:nvGrpSpPr>
        <p:cNvPr id="1" name="Shape 731"/>
        <p:cNvGrpSpPr/>
        <p:nvPr/>
      </p:nvGrpSpPr>
      <p:grpSpPr>
        <a:xfrm>
          <a:off x="0" y="0"/>
          <a:ext cx="0" cy="0"/>
          <a:chOff x="0" y="0"/>
          <a:chExt cx="0" cy="0"/>
        </a:xfrm>
      </p:grpSpPr>
      <p:sp>
        <p:nvSpPr>
          <p:cNvPr id="732" name="Google Shape;732;g1109f72e8ae_14_7"/>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g1109f72e8ae_14_7"/>
          <p:cNvSpPr txBox="1">
            <a:spLocks noGrp="1"/>
          </p:cNvSpPr>
          <p:nvPr>
            <p:ph type="ftr" idx="11"/>
          </p:nvPr>
        </p:nvSpPr>
        <p:spPr>
          <a:xfrm>
            <a:off x="3124200" y="4844639"/>
            <a:ext cx="2895600" cy="186148"/>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g1109f72e8ae_14_7"/>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u="none" strike="noStrike" cap="none">
                <a:solidFill>
                  <a:srgbClr val="6C6463"/>
                </a:solidFill>
                <a:latin typeface="Gill Sans"/>
                <a:ea typeface="Gill Sans"/>
                <a:cs typeface="Gill Sans"/>
                <a:sym typeface="Gill Sans"/>
              </a:defRPr>
            </a:lvl1pPr>
            <a:lvl2pPr marL="0" lvl="1" indent="0" algn="r">
              <a:spcBef>
                <a:spcPts val="0"/>
              </a:spcBef>
              <a:buNone/>
              <a:defRPr sz="600" b="0" i="0" u="none" strike="noStrike" cap="none">
                <a:solidFill>
                  <a:srgbClr val="6C6463"/>
                </a:solidFill>
                <a:latin typeface="Gill Sans"/>
                <a:ea typeface="Gill Sans"/>
                <a:cs typeface="Gill Sans"/>
                <a:sym typeface="Gill Sans"/>
              </a:defRPr>
            </a:lvl2pPr>
            <a:lvl3pPr marL="0" lvl="2" indent="0" algn="r">
              <a:spcBef>
                <a:spcPts val="0"/>
              </a:spcBef>
              <a:buNone/>
              <a:defRPr sz="600" b="0" i="0" u="none" strike="noStrike" cap="none">
                <a:solidFill>
                  <a:srgbClr val="6C6463"/>
                </a:solidFill>
                <a:latin typeface="Gill Sans"/>
                <a:ea typeface="Gill Sans"/>
                <a:cs typeface="Gill Sans"/>
                <a:sym typeface="Gill Sans"/>
              </a:defRPr>
            </a:lvl3pPr>
            <a:lvl4pPr marL="0" lvl="3" indent="0" algn="r">
              <a:spcBef>
                <a:spcPts val="0"/>
              </a:spcBef>
              <a:buNone/>
              <a:defRPr sz="600" b="0" i="0" u="none" strike="noStrike" cap="none">
                <a:solidFill>
                  <a:srgbClr val="6C6463"/>
                </a:solidFill>
                <a:latin typeface="Gill Sans"/>
                <a:ea typeface="Gill Sans"/>
                <a:cs typeface="Gill Sans"/>
                <a:sym typeface="Gill Sans"/>
              </a:defRPr>
            </a:lvl4pPr>
            <a:lvl5pPr marL="0" lvl="4" indent="0" algn="r">
              <a:spcBef>
                <a:spcPts val="0"/>
              </a:spcBef>
              <a:buNone/>
              <a:defRPr sz="600" b="0" i="0" u="none" strike="noStrike" cap="none">
                <a:solidFill>
                  <a:srgbClr val="6C6463"/>
                </a:solidFill>
                <a:latin typeface="Gill Sans"/>
                <a:ea typeface="Gill Sans"/>
                <a:cs typeface="Gill Sans"/>
                <a:sym typeface="Gill Sans"/>
              </a:defRPr>
            </a:lvl5pPr>
            <a:lvl6pPr marL="0" lvl="5" indent="0" algn="r">
              <a:spcBef>
                <a:spcPts val="0"/>
              </a:spcBef>
              <a:buNone/>
              <a:defRPr sz="600" b="0" i="0" u="none" strike="noStrike" cap="none">
                <a:solidFill>
                  <a:srgbClr val="6C6463"/>
                </a:solidFill>
                <a:latin typeface="Gill Sans"/>
                <a:ea typeface="Gill Sans"/>
                <a:cs typeface="Gill Sans"/>
                <a:sym typeface="Gill Sans"/>
              </a:defRPr>
            </a:lvl6pPr>
            <a:lvl7pPr marL="0" lvl="6" indent="0" algn="r">
              <a:spcBef>
                <a:spcPts val="0"/>
              </a:spcBef>
              <a:buNone/>
              <a:defRPr sz="600" b="0" i="0" u="none" strike="noStrike" cap="none">
                <a:solidFill>
                  <a:srgbClr val="6C6463"/>
                </a:solidFill>
                <a:latin typeface="Gill Sans"/>
                <a:ea typeface="Gill Sans"/>
                <a:cs typeface="Gill Sans"/>
                <a:sym typeface="Gill Sans"/>
              </a:defRPr>
            </a:lvl7pPr>
            <a:lvl8pPr marL="0" lvl="7" indent="0" algn="r">
              <a:spcBef>
                <a:spcPts val="0"/>
              </a:spcBef>
              <a:buNone/>
              <a:defRPr sz="600" b="0" i="0" u="none" strike="noStrike" cap="none">
                <a:solidFill>
                  <a:srgbClr val="6C6463"/>
                </a:solidFill>
                <a:latin typeface="Gill Sans"/>
                <a:ea typeface="Gill Sans"/>
                <a:cs typeface="Gill Sans"/>
                <a:sym typeface="Gill Sans"/>
              </a:defRPr>
            </a:lvl8pPr>
            <a:lvl9pPr marL="0" lvl="8" indent="0" algn="r">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35" name="Google Shape;735;g1109f72e8ae_14_7"/>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6" name="Google Shape;736;g1109f72e8ae_14_7"/>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6C6463"/>
              </a:buClr>
              <a:buSzPts val="1800"/>
              <a:buChar char="•"/>
              <a:defRPr/>
            </a:lvl1pPr>
            <a:lvl2pPr marL="914400" lvl="1" indent="-342900" algn="l">
              <a:spcBef>
                <a:spcPts val="800"/>
              </a:spcBef>
              <a:spcAft>
                <a:spcPts val="0"/>
              </a:spcAft>
              <a:buClr>
                <a:srgbClr val="6C6463"/>
              </a:buClr>
              <a:buSzPts val="1800"/>
              <a:buChar char="–"/>
              <a:defRPr/>
            </a:lvl2pPr>
            <a:lvl3pPr marL="1371600" lvl="2" indent="-342900" algn="l">
              <a:spcBef>
                <a:spcPts val="800"/>
              </a:spcBef>
              <a:spcAft>
                <a:spcPts val="0"/>
              </a:spcAft>
              <a:buClr>
                <a:srgbClr val="6C6463"/>
              </a:buClr>
              <a:buSzPts val="1800"/>
              <a:buChar char="•"/>
              <a:defRPr/>
            </a:lvl3pPr>
            <a:lvl4pPr marL="1828800" lvl="3" indent="-342900" algn="l">
              <a:spcBef>
                <a:spcPts val="360"/>
              </a:spcBef>
              <a:spcAft>
                <a:spcPts val="0"/>
              </a:spcAft>
              <a:buClr>
                <a:srgbClr val="6C6463"/>
              </a:buClr>
              <a:buSzPts val="1800"/>
              <a:buChar char="–"/>
              <a:defRPr/>
            </a:lvl4pPr>
            <a:lvl5pPr marL="2286000" lvl="4" indent="-342900" algn="l">
              <a:spcBef>
                <a:spcPts val="360"/>
              </a:spcBef>
              <a:spcAft>
                <a:spcPts val="0"/>
              </a:spcAft>
              <a:buClr>
                <a:srgbClr val="6C646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737"/>
        <p:cNvGrpSpPr/>
        <p:nvPr/>
      </p:nvGrpSpPr>
      <p:grpSpPr>
        <a:xfrm>
          <a:off x="0" y="0"/>
          <a:ext cx="0" cy="0"/>
          <a:chOff x="0" y="0"/>
          <a:chExt cx="0" cy="0"/>
        </a:xfrm>
      </p:grpSpPr>
      <p:sp>
        <p:nvSpPr>
          <p:cNvPr id="738" name="Google Shape;738;g1109f72e8ae_14_13"/>
          <p:cNvSpPr>
            <a:spLocks noGrp="1"/>
          </p:cNvSpPr>
          <p:nvPr>
            <p:ph type="pic" idx="2"/>
          </p:nvPr>
        </p:nvSpPr>
        <p:spPr>
          <a:xfrm>
            <a:off x="4572000" y="153988"/>
            <a:ext cx="4419600" cy="4876800"/>
          </a:xfrm>
          <a:prstGeom prst="rect">
            <a:avLst/>
          </a:prstGeom>
          <a:solidFill>
            <a:srgbClr val="FFFFFF"/>
          </a:solidFill>
          <a:ln>
            <a:noFill/>
          </a:ln>
        </p:spPr>
      </p:sp>
      <p:sp>
        <p:nvSpPr>
          <p:cNvPr id="739" name="Google Shape;739;g1109f72e8ae_14_13"/>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0" name="Google Shape;740;g1109f72e8ae_14_13"/>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1" name="Google Shape;741;g1109f72e8ae_14_13"/>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0067B9"/>
              </a:buClr>
              <a:buSzPts val="2400"/>
              <a:buFont typeface="Gill Sans"/>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Cover - Full Red">
  <p:cSld name="1_Cover - Full Red">
    <p:bg>
      <p:bgPr>
        <a:solidFill>
          <a:srgbClr val="002F6C"/>
        </a:solidFill>
        <a:effectLst/>
      </p:bgPr>
    </p:bg>
    <p:spTree>
      <p:nvGrpSpPr>
        <p:cNvPr id="1" name="Shape 742"/>
        <p:cNvGrpSpPr/>
        <p:nvPr/>
      </p:nvGrpSpPr>
      <p:grpSpPr>
        <a:xfrm>
          <a:off x="0" y="0"/>
          <a:ext cx="0" cy="0"/>
          <a:chOff x="0" y="0"/>
          <a:chExt cx="0" cy="0"/>
        </a:xfrm>
      </p:grpSpPr>
      <p:sp>
        <p:nvSpPr>
          <p:cNvPr id="743" name="Google Shape;743;g1109f72e8ae_14_18"/>
          <p:cNvSpPr txBox="1">
            <a:spLocks noGrp="1"/>
          </p:cNvSpPr>
          <p:nvPr>
            <p:ph type="ctrTitle"/>
          </p:nvPr>
        </p:nvSpPr>
        <p:spPr>
          <a:xfrm>
            <a:off x="685800" y="1601787"/>
            <a:ext cx="3886200" cy="1209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Gill Sans"/>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4" name="Google Shape;744;g1109f72e8ae_14_18"/>
          <p:cNvSpPr txBox="1">
            <a:spLocks noGrp="1"/>
          </p:cNvSpPr>
          <p:nvPr>
            <p:ph type="subTitle" idx="1"/>
          </p:nvPr>
        </p:nvSpPr>
        <p:spPr>
          <a:xfrm>
            <a:off x="685800" y="3135206"/>
            <a:ext cx="3429000" cy="1209781"/>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1600"/>
              <a:buNone/>
              <a:defRPr sz="1600">
                <a:solidFill>
                  <a:schemeClr val="lt1"/>
                </a:solidFill>
              </a:defRPr>
            </a:lvl1pPr>
            <a:lvl2pPr lvl="1" algn="ctr">
              <a:spcBef>
                <a:spcPts val="800"/>
              </a:spcBef>
              <a:spcAft>
                <a:spcPts val="0"/>
              </a:spcAft>
              <a:buClr>
                <a:srgbClr val="888888"/>
              </a:buClr>
              <a:buSzPts val="1600"/>
              <a:buNone/>
              <a:defRPr>
                <a:solidFill>
                  <a:srgbClr val="888888"/>
                </a:solidFill>
              </a:defRPr>
            </a:lvl2pPr>
            <a:lvl3pPr lvl="2" algn="ctr">
              <a:spcBef>
                <a:spcPts val="800"/>
              </a:spcBef>
              <a:spcAft>
                <a:spcPts val="0"/>
              </a:spcAft>
              <a:buClr>
                <a:srgbClr val="888888"/>
              </a:buClr>
              <a:buSzPts val="18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cxnSp>
        <p:nvCxnSpPr>
          <p:cNvPr id="745" name="Google Shape;745;g1109f72e8ae_14_18"/>
          <p:cNvCxnSpPr/>
          <p:nvPr/>
        </p:nvCxnSpPr>
        <p:spPr>
          <a:xfrm>
            <a:off x="746760" y="2973387"/>
            <a:ext cx="320040" cy="0"/>
          </a:xfrm>
          <a:prstGeom prst="straightConnector1">
            <a:avLst/>
          </a:prstGeom>
          <a:noFill/>
          <a:ln w="19050" cap="flat" cmpd="sng">
            <a:solidFill>
              <a:srgbClr val="FFFFFF"/>
            </a:solidFill>
            <a:prstDash val="solid"/>
            <a:round/>
            <a:headEnd type="none" w="sm" len="sm"/>
            <a:tailEnd type="none" w="sm" len="sm"/>
          </a:ln>
        </p:spPr>
      </p:cxnSp>
      <p:pic>
        <p:nvPicPr>
          <p:cNvPr id="746" name="Google Shape;746;g1109f72e8ae_14_18"/>
          <p:cNvPicPr preferRelativeResize="0"/>
          <p:nvPr/>
        </p:nvPicPr>
        <p:blipFill rotWithShape="1">
          <a:blip r:embed="rId2">
            <a:alphaModFix/>
          </a:blip>
          <a:srcRect/>
          <a:stretch/>
        </p:blipFill>
        <p:spPr>
          <a:xfrm>
            <a:off x="684768" y="569937"/>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748"/>
        <p:cNvGrpSpPr/>
        <p:nvPr/>
      </p:nvGrpSpPr>
      <p:grpSpPr>
        <a:xfrm>
          <a:off x="0" y="0"/>
          <a:ext cx="0" cy="0"/>
          <a:chOff x="0" y="0"/>
          <a:chExt cx="0" cy="0"/>
        </a:xfrm>
      </p:grpSpPr>
      <p:sp>
        <p:nvSpPr>
          <p:cNvPr id="749" name="Google Shape;749;g1109f72e8ae_14_24"/>
          <p:cNvSpPr>
            <a:spLocks noGrp="1"/>
          </p:cNvSpPr>
          <p:nvPr>
            <p:ph type="pic" idx="2"/>
          </p:nvPr>
        </p:nvSpPr>
        <p:spPr>
          <a:xfrm>
            <a:off x="4572000" y="153988"/>
            <a:ext cx="4419600" cy="4876800"/>
          </a:xfrm>
          <a:prstGeom prst="rect">
            <a:avLst/>
          </a:prstGeom>
          <a:solidFill>
            <a:srgbClr val="FFFFFF"/>
          </a:solidFill>
          <a:ln>
            <a:noFill/>
          </a:ln>
        </p:spPr>
      </p:sp>
      <p:sp>
        <p:nvSpPr>
          <p:cNvPr id="750" name="Google Shape;750;g1109f72e8ae_14_24"/>
          <p:cNvSpPr txBox="1">
            <a:spLocks noGrp="1"/>
          </p:cNvSpPr>
          <p:nvPr>
            <p:ph type="dt" idx="10"/>
          </p:nvPr>
        </p:nvSpPr>
        <p:spPr>
          <a:xfrm>
            <a:off x="152400" y="4844639"/>
            <a:ext cx="2133600" cy="186148"/>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600" b="0" i="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g1109f72e8ae_14_24"/>
          <p:cNvSpPr txBox="1">
            <a:spLocks noGrp="1"/>
          </p:cNvSpPr>
          <p:nvPr>
            <p:ph type="sldNum" idx="12"/>
          </p:nvPr>
        </p:nvSpPr>
        <p:spPr>
          <a:xfrm>
            <a:off x="6858000" y="4844639"/>
            <a:ext cx="2133600" cy="186148"/>
          </a:xfrm>
          <a:prstGeom prst="rect">
            <a:avLst/>
          </a:prstGeom>
          <a:noFill/>
          <a:ln>
            <a:noFill/>
          </a:ln>
        </p:spPr>
        <p:txBody>
          <a:bodyPr spcFirstLastPara="1" wrap="square" lIns="91425" tIns="45700" rIns="91425" bIns="45700" anchor="ctr" anchorCtr="0">
            <a:spAutoFit/>
          </a:bodyPr>
          <a:lstStyle>
            <a:lvl1pPr marL="0" lvl="0" indent="0" algn="r">
              <a:spcBef>
                <a:spcPts val="0"/>
              </a:spcBef>
              <a:buNone/>
              <a:defRPr sz="600" b="0" i="0">
                <a:solidFill>
                  <a:srgbClr val="FFFFFF"/>
                </a:solidFill>
                <a:latin typeface="Gill Sans"/>
                <a:ea typeface="Gill Sans"/>
                <a:cs typeface="Gill Sans"/>
                <a:sym typeface="Gill Sans"/>
              </a:defRPr>
            </a:lvl1pPr>
            <a:lvl2pPr marL="0" lvl="1" indent="0" algn="r">
              <a:spcBef>
                <a:spcPts val="0"/>
              </a:spcBef>
              <a:buNone/>
              <a:defRPr sz="600" b="0" i="0">
                <a:solidFill>
                  <a:srgbClr val="FFFFFF"/>
                </a:solidFill>
                <a:latin typeface="Gill Sans"/>
                <a:ea typeface="Gill Sans"/>
                <a:cs typeface="Gill Sans"/>
                <a:sym typeface="Gill Sans"/>
              </a:defRPr>
            </a:lvl2pPr>
            <a:lvl3pPr marL="0" lvl="2" indent="0" algn="r">
              <a:spcBef>
                <a:spcPts val="0"/>
              </a:spcBef>
              <a:buNone/>
              <a:defRPr sz="600" b="0" i="0">
                <a:solidFill>
                  <a:srgbClr val="FFFFFF"/>
                </a:solidFill>
                <a:latin typeface="Gill Sans"/>
                <a:ea typeface="Gill Sans"/>
                <a:cs typeface="Gill Sans"/>
                <a:sym typeface="Gill Sans"/>
              </a:defRPr>
            </a:lvl3pPr>
            <a:lvl4pPr marL="0" lvl="3" indent="0" algn="r">
              <a:spcBef>
                <a:spcPts val="0"/>
              </a:spcBef>
              <a:buNone/>
              <a:defRPr sz="600" b="0" i="0">
                <a:solidFill>
                  <a:srgbClr val="FFFFFF"/>
                </a:solidFill>
                <a:latin typeface="Gill Sans"/>
                <a:ea typeface="Gill Sans"/>
                <a:cs typeface="Gill Sans"/>
                <a:sym typeface="Gill Sans"/>
              </a:defRPr>
            </a:lvl4pPr>
            <a:lvl5pPr marL="0" lvl="4" indent="0" algn="r">
              <a:spcBef>
                <a:spcPts val="0"/>
              </a:spcBef>
              <a:buNone/>
              <a:defRPr sz="600" b="0" i="0">
                <a:solidFill>
                  <a:srgbClr val="FFFFFF"/>
                </a:solidFill>
                <a:latin typeface="Gill Sans"/>
                <a:ea typeface="Gill Sans"/>
                <a:cs typeface="Gill Sans"/>
                <a:sym typeface="Gill Sans"/>
              </a:defRPr>
            </a:lvl5pPr>
            <a:lvl6pPr marL="0" lvl="5" indent="0" algn="r">
              <a:spcBef>
                <a:spcPts val="0"/>
              </a:spcBef>
              <a:buNone/>
              <a:defRPr sz="600" b="0" i="0">
                <a:solidFill>
                  <a:srgbClr val="FFFFFF"/>
                </a:solidFill>
                <a:latin typeface="Gill Sans"/>
                <a:ea typeface="Gill Sans"/>
                <a:cs typeface="Gill Sans"/>
                <a:sym typeface="Gill Sans"/>
              </a:defRPr>
            </a:lvl6pPr>
            <a:lvl7pPr marL="0" lvl="6" indent="0" algn="r">
              <a:spcBef>
                <a:spcPts val="0"/>
              </a:spcBef>
              <a:buNone/>
              <a:defRPr sz="600" b="0" i="0">
                <a:solidFill>
                  <a:srgbClr val="FFFFFF"/>
                </a:solidFill>
                <a:latin typeface="Gill Sans"/>
                <a:ea typeface="Gill Sans"/>
                <a:cs typeface="Gill Sans"/>
                <a:sym typeface="Gill Sans"/>
              </a:defRPr>
            </a:lvl7pPr>
            <a:lvl8pPr marL="0" lvl="7" indent="0" algn="r">
              <a:spcBef>
                <a:spcPts val="0"/>
              </a:spcBef>
              <a:buNone/>
              <a:defRPr sz="600" b="0" i="0">
                <a:solidFill>
                  <a:srgbClr val="FFFFFF"/>
                </a:solidFill>
                <a:latin typeface="Gill Sans"/>
                <a:ea typeface="Gill Sans"/>
                <a:cs typeface="Gill Sans"/>
                <a:sym typeface="Gill Sans"/>
              </a:defRPr>
            </a:lvl8pPr>
            <a:lvl9pPr marL="0" lvl="8" indent="0" algn="r">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52" name="Google Shape;752;g1109f72e8ae_14_24"/>
          <p:cNvSpPr txBox="1">
            <a:spLocks noGrp="1"/>
          </p:cNvSpPr>
          <p:nvPr>
            <p:ph type="body" idx="1"/>
          </p:nvPr>
        </p:nvSpPr>
        <p:spPr>
          <a:xfrm>
            <a:off x="685800" y="1677987"/>
            <a:ext cx="3657600" cy="2819400"/>
          </a:xfrm>
          <a:prstGeom prst="rect">
            <a:avLst/>
          </a:prstGeom>
          <a:noFill/>
          <a:ln>
            <a:noFill/>
          </a:ln>
        </p:spPr>
        <p:txBody>
          <a:bodyPr spcFirstLastPara="1" wrap="square" lIns="91425" tIns="45700" rIns="91425" bIns="45700" anchor="t" anchorCtr="0">
            <a:normAutofit/>
          </a:bodyPr>
          <a:lstStyle>
            <a:lvl1pPr marL="457200" lvl="0" indent="-330200" algn="l">
              <a:spcBef>
                <a:spcPts val="0"/>
              </a:spcBef>
              <a:spcAft>
                <a:spcPts val="0"/>
              </a:spcAft>
              <a:buClr>
                <a:srgbClr val="6C6463"/>
              </a:buClr>
              <a:buSzPts val="1600"/>
              <a:buChar char="•"/>
              <a:defRPr sz="1600">
                <a:solidFill>
                  <a:srgbClr val="6C6463"/>
                </a:solidFill>
              </a:defRPr>
            </a:lvl1pPr>
            <a:lvl2pPr marL="914400" lvl="1" indent="-330200" algn="l">
              <a:spcBef>
                <a:spcPts val="800"/>
              </a:spcBef>
              <a:spcAft>
                <a:spcPts val="0"/>
              </a:spcAft>
              <a:buClr>
                <a:srgbClr val="6C6463"/>
              </a:buClr>
              <a:buSzPts val="1600"/>
              <a:buChar char="–"/>
              <a:defRPr sz="1600">
                <a:solidFill>
                  <a:srgbClr val="6C6463"/>
                </a:solidFill>
              </a:defRPr>
            </a:lvl2pPr>
            <a:lvl3pPr marL="1371600" lvl="2" indent="-330200" algn="l">
              <a:spcBef>
                <a:spcPts val="800"/>
              </a:spcBef>
              <a:spcAft>
                <a:spcPts val="0"/>
              </a:spcAft>
              <a:buClr>
                <a:srgbClr val="6C6463"/>
              </a:buClr>
              <a:buSzPts val="1600"/>
              <a:buChar char="•"/>
              <a:defRPr sz="1600">
                <a:solidFill>
                  <a:srgbClr val="6C6463"/>
                </a:solidFill>
              </a:defRPr>
            </a:lvl3pPr>
            <a:lvl4pPr marL="1828800" lvl="3" indent="-317500" algn="l">
              <a:spcBef>
                <a:spcPts val="280"/>
              </a:spcBef>
              <a:spcAft>
                <a:spcPts val="0"/>
              </a:spcAft>
              <a:buClr>
                <a:srgbClr val="6C6463"/>
              </a:buClr>
              <a:buSzPts val="1400"/>
              <a:buChar char="–"/>
              <a:defRPr sz="1400">
                <a:solidFill>
                  <a:srgbClr val="6C6463"/>
                </a:solidFill>
              </a:defRPr>
            </a:lvl4pPr>
            <a:lvl5pPr marL="2286000" lvl="4" indent="-317500" algn="l">
              <a:spcBef>
                <a:spcPts val="280"/>
              </a:spcBef>
              <a:spcAft>
                <a:spcPts val="0"/>
              </a:spcAft>
              <a:buClr>
                <a:srgbClr val="FFFFFF"/>
              </a:buClr>
              <a:buSzPts val="1400"/>
              <a:buChar char="»"/>
              <a:defRPr>
                <a:solidFill>
                  <a:srgbClr val="FFFFF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3" name="Google Shape;753;g1109f72e8ae_14_24"/>
          <p:cNvSpPr txBox="1">
            <a:spLocks noGrp="1"/>
          </p:cNvSpPr>
          <p:nvPr>
            <p:ph type="body" idx="3"/>
          </p:nvPr>
        </p:nvSpPr>
        <p:spPr>
          <a:xfrm rot="-5400000">
            <a:off x="7862312" y="1098609"/>
            <a:ext cx="2073910" cy="184666"/>
          </a:xfrm>
          <a:prstGeom prst="rect">
            <a:avLst/>
          </a:prstGeom>
          <a:noFill/>
          <a:ln>
            <a:noFill/>
          </a:ln>
        </p:spPr>
        <p:txBody>
          <a:bodyPr spcFirstLastPara="1" wrap="square" lIns="91425" tIns="45700" rIns="91425" bIns="45700" anchor="t" anchorCtr="0">
            <a:spAutoFit/>
          </a:bodyPr>
          <a:lstStyle>
            <a:lvl1pPr marL="457200" lvl="0" indent="-228600" algn="r">
              <a:spcBef>
                <a:spcPts val="0"/>
              </a:spcBef>
              <a:spcAft>
                <a:spcPts val="0"/>
              </a:spcAft>
              <a:buClr>
                <a:srgbClr val="FFFFFF"/>
              </a:buClr>
              <a:buSzPts val="600"/>
              <a:buNone/>
              <a:defRPr sz="600">
                <a:solidFill>
                  <a:srgbClr val="FFFFFF"/>
                </a:solidFill>
              </a:defRPr>
            </a:lvl1pPr>
            <a:lvl2pPr marL="914400" lvl="1" indent="-228600" algn="l">
              <a:spcBef>
                <a:spcPts val="800"/>
              </a:spcBef>
              <a:spcAft>
                <a:spcPts val="0"/>
              </a:spcAft>
              <a:buClr>
                <a:schemeClr val="lt1"/>
              </a:buClr>
              <a:buSzPts val="1800"/>
              <a:buNone/>
              <a:defRPr sz="1800">
                <a:solidFill>
                  <a:schemeClr val="lt1"/>
                </a:solidFill>
              </a:defRPr>
            </a:lvl2pPr>
            <a:lvl3pPr marL="1371600" lvl="2" indent="-228600" algn="l">
              <a:spcBef>
                <a:spcPts val="80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40"/>
              </a:spcBef>
              <a:spcAft>
                <a:spcPts val="0"/>
              </a:spcAft>
              <a:buClr>
                <a:schemeClr val="lt1"/>
              </a:buClr>
              <a:buSzPts val="1200"/>
              <a:buNone/>
              <a:defRPr sz="12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4" name="Google Shape;754;g1109f72e8ae_14_24"/>
          <p:cNvSpPr txBox="1">
            <a:spLocks noGrp="1"/>
          </p:cNvSpPr>
          <p:nvPr>
            <p:ph type="title"/>
          </p:nvPr>
        </p:nvSpPr>
        <p:spPr>
          <a:xfrm>
            <a:off x="685800" y="678715"/>
            <a:ext cx="3657600" cy="830997"/>
          </a:xfrm>
          <a:prstGeom prst="rect">
            <a:avLst/>
          </a:prstGeom>
          <a:noFill/>
          <a:ln>
            <a:noFill/>
          </a:ln>
        </p:spPr>
        <p:txBody>
          <a:bodyPr spcFirstLastPara="1" wrap="square" lIns="91425" tIns="45700" rIns="91425" bIns="45700" anchor="b" anchorCtr="0">
            <a:spAutoFit/>
          </a:bodyPr>
          <a:lstStyle>
            <a:lvl1pPr lvl="0" algn="l">
              <a:spcBef>
                <a:spcPts val="0"/>
              </a:spcBef>
              <a:spcAft>
                <a:spcPts val="0"/>
              </a:spcAft>
              <a:buClr>
                <a:srgbClr val="BA0C2F"/>
              </a:buClr>
              <a:buSzPts val="2400"/>
              <a:buFont typeface="Gill Sans"/>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50" Type="http://schemas.openxmlformats.org/officeDocument/2006/relationships/slideLayout" Target="../slideLayouts/slideLayout145.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8" Type="http://schemas.openxmlformats.org/officeDocument/2006/relationships/slideLayout" Target="../slideLayouts/slideLayout103.xml"/><Relationship Id="rId51" Type="http://schemas.openxmlformats.org/officeDocument/2006/relationships/theme" Target="../theme/theme2.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marR="0" lvl="0" algn="l" rtl="0">
              <a:spcBef>
                <a:spcPts val="0"/>
              </a:spcBef>
              <a:spcAft>
                <a:spcPts val="0"/>
              </a:spcAft>
              <a:buClr>
                <a:srgbClr val="BA0C2F"/>
              </a:buClr>
              <a:buSzPts val="2400"/>
              <a:buFont typeface="Gill Sans"/>
              <a:buNone/>
              <a:defRPr sz="2400" b="0" i="0" u="none" strike="noStrike" cap="none">
                <a:solidFill>
                  <a:srgbClr val="BA0C2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7"/>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1pPr>
            <a:lvl2pPr marL="914400" marR="0" lvl="1" indent="-330200" algn="l" rtl="0">
              <a:spcBef>
                <a:spcPts val="8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L="1371600" marR="0" lvl="2" indent="-342900"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2" name="Google Shape;12;p87"/>
          <p:cNvSpPr txBox="1">
            <a:spLocks noGrp="1"/>
          </p:cNvSpPr>
          <p:nvPr>
            <p:ph type="dt" idx="10"/>
          </p:nvPr>
        </p:nvSpPr>
        <p:spPr>
          <a:xfrm>
            <a:off x="152400" y="4864207"/>
            <a:ext cx="2133600" cy="186148"/>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6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87"/>
          <p:cNvSpPr txBox="1">
            <a:spLocks noGrp="1"/>
          </p:cNvSpPr>
          <p:nvPr>
            <p:ph type="ftr" idx="11"/>
          </p:nvPr>
        </p:nvSpPr>
        <p:spPr>
          <a:xfrm>
            <a:off x="3124200" y="4864207"/>
            <a:ext cx="2895600" cy="186148"/>
          </a:xfrm>
          <a:prstGeom prst="rect">
            <a:avLst/>
          </a:prstGeom>
          <a:noFill/>
          <a:ln>
            <a:noFill/>
          </a:ln>
        </p:spPr>
        <p:txBody>
          <a:bodyPr spcFirstLastPara="1" wrap="square" lIns="91425" tIns="45700" rIns="91425" bIns="45700" anchor="ctr" anchorCtr="0">
            <a:spAutoFit/>
          </a:bodyPr>
          <a:lstStyle>
            <a:lvl1pPr marR="0" lvl="0" algn="ctr" rtl="0">
              <a:spcBef>
                <a:spcPts val="0"/>
              </a:spcBef>
              <a:spcAft>
                <a:spcPts val="0"/>
              </a:spcAft>
              <a:buSzPts val="1400"/>
              <a:buNone/>
              <a:defRPr sz="6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87"/>
          <p:cNvSpPr txBox="1">
            <a:spLocks noGrp="1"/>
          </p:cNvSpPr>
          <p:nvPr>
            <p:ph type="sldNum" idx="12"/>
          </p:nvPr>
        </p:nvSpPr>
        <p:spPr>
          <a:xfrm>
            <a:off x="6858000" y="4864207"/>
            <a:ext cx="2133600" cy="186148"/>
          </a:xfrm>
          <a:prstGeom prst="rect">
            <a:avLst/>
          </a:prstGeom>
          <a:noFill/>
          <a:ln>
            <a:noFill/>
          </a:ln>
        </p:spPr>
        <p:txBody>
          <a:bodyPr spcFirstLastPara="1" wrap="square" lIns="91425" tIns="45700" rIns="91425" bIns="45700" anchor="ctr" anchorCtr="0">
            <a:spAutoFit/>
          </a:bodyPr>
          <a:lstStyle>
            <a:lvl1pPr marL="0" marR="0" lvl="0" indent="0" algn="r" rtl="0">
              <a:spcBef>
                <a:spcPts val="0"/>
              </a:spcBef>
              <a:buNone/>
              <a:defRPr sz="600" b="0" i="0" u="none" strike="noStrike" cap="none">
                <a:solidFill>
                  <a:srgbClr val="6C6463"/>
                </a:solidFill>
                <a:latin typeface="Gill Sans"/>
                <a:ea typeface="Gill Sans"/>
                <a:cs typeface="Gill Sans"/>
                <a:sym typeface="Gill Sans"/>
              </a:defRPr>
            </a:lvl1pPr>
            <a:lvl2pPr marL="0" marR="0" lvl="1" indent="0" algn="r" rtl="0">
              <a:spcBef>
                <a:spcPts val="0"/>
              </a:spcBef>
              <a:buNone/>
              <a:defRPr sz="600" b="0" i="0" u="none" strike="noStrike" cap="none">
                <a:solidFill>
                  <a:srgbClr val="6C6463"/>
                </a:solidFill>
                <a:latin typeface="Gill Sans"/>
                <a:ea typeface="Gill Sans"/>
                <a:cs typeface="Gill Sans"/>
                <a:sym typeface="Gill Sans"/>
              </a:defRPr>
            </a:lvl2pPr>
            <a:lvl3pPr marL="0" marR="0" lvl="2" indent="0" algn="r" rtl="0">
              <a:spcBef>
                <a:spcPts val="0"/>
              </a:spcBef>
              <a:buNone/>
              <a:defRPr sz="600" b="0" i="0" u="none" strike="noStrike" cap="none">
                <a:solidFill>
                  <a:srgbClr val="6C6463"/>
                </a:solidFill>
                <a:latin typeface="Gill Sans"/>
                <a:ea typeface="Gill Sans"/>
                <a:cs typeface="Gill Sans"/>
                <a:sym typeface="Gill Sans"/>
              </a:defRPr>
            </a:lvl3pPr>
            <a:lvl4pPr marL="0" marR="0" lvl="3" indent="0" algn="r" rtl="0">
              <a:spcBef>
                <a:spcPts val="0"/>
              </a:spcBef>
              <a:buNone/>
              <a:defRPr sz="600" b="0" i="0" u="none" strike="noStrike" cap="none">
                <a:solidFill>
                  <a:srgbClr val="6C6463"/>
                </a:solidFill>
                <a:latin typeface="Gill Sans"/>
                <a:ea typeface="Gill Sans"/>
                <a:cs typeface="Gill Sans"/>
                <a:sym typeface="Gill Sans"/>
              </a:defRPr>
            </a:lvl4pPr>
            <a:lvl5pPr marL="0" marR="0" lvl="4" indent="0" algn="r" rtl="0">
              <a:spcBef>
                <a:spcPts val="0"/>
              </a:spcBef>
              <a:buNone/>
              <a:defRPr sz="600" b="0" i="0" u="none" strike="noStrike" cap="none">
                <a:solidFill>
                  <a:srgbClr val="6C6463"/>
                </a:solidFill>
                <a:latin typeface="Gill Sans"/>
                <a:ea typeface="Gill Sans"/>
                <a:cs typeface="Gill Sans"/>
                <a:sym typeface="Gill Sans"/>
              </a:defRPr>
            </a:lvl5pPr>
            <a:lvl6pPr marL="0" marR="0" lvl="5" indent="0" algn="r" rtl="0">
              <a:spcBef>
                <a:spcPts val="0"/>
              </a:spcBef>
              <a:buNone/>
              <a:defRPr sz="600" b="0" i="0" u="none" strike="noStrike" cap="none">
                <a:solidFill>
                  <a:srgbClr val="6C6463"/>
                </a:solidFill>
                <a:latin typeface="Gill Sans"/>
                <a:ea typeface="Gill Sans"/>
                <a:cs typeface="Gill Sans"/>
                <a:sym typeface="Gill Sans"/>
              </a:defRPr>
            </a:lvl6pPr>
            <a:lvl7pPr marL="0" marR="0" lvl="6" indent="0" algn="r" rtl="0">
              <a:spcBef>
                <a:spcPts val="0"/>
              </a:spcBef>
              <a:buNone/>
              <a:defRPr sz="600" b="0" i="0" u="none" strike="noStrike" cap="none">
                <a:solidFill>
                  <a:srgbClr val="6C6463"/>
                </a:solidFill>
                <a:latin typeface="Gill Sans"/>
                <a:ea typeface="Gill Sans"/>
                <a:cs typeface="Gill Sans"/>
                <a:sym typeface="Gill Sans"/>
              </a:defRPr>
            </a:lvl7pPr>
            <a:lvl8pPr marL="0" marR="0" lvl="7" indent="0" algn="r" rtl="0">
              <a:spcBef>
                <a:spcPts val="0"/>
              </a:spcBef>
              <a:buNone/>
              <a:defRPr sz="600" b="0" i="0" u="none" strike="noStrike" cap="none">
                <a:solidFill>
                  <a:srgbClr val="6C6463"/>
                </a:solidFill>
                <a:latin typeface="Gill Sans"/>
                <a:ea typeface="Gill Sans"/>
                <a:cs typeface="Gill Sans"/>
                <a:sym typeface="Gill Sans"/>
              </a:defRPr>
            </a:lvl8pPr>
            <a:lvl9pPr marL="0" marR="0" lvl="8" indent="0" algn="r" rtl="0">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87"/>
          <p:cNvSpPr/>
          <p:nvPr/>
        </p:nvSpPr>
        <p:spPr>
          <a:xfrm>
            <a:off x="0" y="0"/>
            <a:ext cx="9144000" cy="5189384"/>
          </a:xfrm>
          <a:prstGeom prst="frame">
            <a:avLst>
              <a:gd name="adj1" fmla="val 2963"/>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4" r:id="rId83"/>
    <p:sldLayoutId id="2147483735" r:id="rId84"/>
    <p:sldLayoutId id="2147483736" r:id="rId85"/>
    <p:sldLayoutId id="2147483738" r:id="rId86"/>
    <p:sldLayoutId id="2147483739" r:id="rId87"/>
    <p:sldLayoutId id="2147483740" r:id="rId88"/>
    <p:sldLayoutId id="2147483741" r:id="rId89"/>
    <p:sldLayoutId id="2147483742" r:id="rId90"/>
    <p:sldLayoutId id="2147483743" r:id="rId91"/>
    <p:sldLayoutId id="2147483744" r:id="rId92"/>
    <p:sldLayoutId id="2147483745" r:id="rId93"/>
    <p:sldLayoutId id="2147483849" r:id="rId94"/>
    <p:sldLayoutId id="2147483850" r:id="rId9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Shape 724"/>
        <p:cNvGrpSpPr/>
        <p:nvPr/>
      </p:nvGrpSpPr>
      <p:grpSpPr>
        <a:xfrm>
          <a:off x="0" y="0"/>
          <a:ext cx="0" cy="0"/>
          <a:chOff x="0" y="0"/>
          <a:chExt cx="0" cy="0"/>
        </a:xfrm>
      </p:grpSpPr>
      <p:sp>
        <p:nvSpPr>
          <p:cNvPr id="725" name="Google Shape;725;g1109f72e8ae_14_0"/>
          <p:cNvSpPr txBox="1">
            <a:spLocks noGrp="1"/>
          </p:cNvSpPr>
          <p:nvPr>
            <p:ph type="title"/>
          </p:nvPr>
        </p:nvSpPr>
        <p:spPr>
          <a:xfrm>
            <a:off x="686104" y="682922"/>
            <a:ext cx="7772400" cy="461665"/>
          </a:xfrm>
          <a:prstGeom prst="rect">
            <a:avLst/>
          </a:prstGeom>
          <a:noFill/>
          <a:ln>
            <a:noFill/>
          </a:ln>
        </p:spPr>
        <p:txBody>
          <a:bodyPr spcFirstLastPara="1" wrap="square" lIns="91425" tIns="45700" rIns="91425" bIns="45700" anchor="b" anchorCtr="0">
            <a:spAutoFit/>
          </a:bodyPr>
          <a:lstStyle>
            <a:lvl1pPr marR="0" lvl="0" algn="l" rtl="0">
              <a:spcBef>
                <a:spcPts val="0"/>
              </a:spcBef>
              <a:spcAft>
                <a:spcPts val="0"/>
              </a:spcAft>
              <a:buClr>
                <a:srgbClr val="BA0C2F"/>
              </a:buClr>
              <a:buSzPts val="2400"/>
              <a:buFont typeface="Gill Sans"/>
              <a:buNone/>
              <a:defRPr sz="2400" b="0" i="0" u="none" strike="noStrike" cap="none">
                <a:solidFill>
                  <a:srgbClr val="BA0C2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6" name="Google Shape;726;g1109f72e8ae_14_0"/>
          <p:cNvSpPr txBox="1">
            <a:spLocks noGrp="1"/>
          </p:cNvSpPr>
          <p:nvPr>
            <p:ph type="body" idx="1"/>
          </p:nvPr>
        </p:nvSpPr>
        <p:spPr>
          <a:xfrm>
            <a:off x="685800" y="1296987"/>
            <a:ext cx="7772400" cy="3200400"/>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1pPr>
            <a:lvl2pPr marL="914400" marR="0" lvl="1" indent="-330200" algn="l" rtl="0">
              <a:spcBef>
                <a:spcPts val="8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L="1371600" marR="0" lvl="2" indent="-342900"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727" name="Google Shape;727;g1109f72e8ae_14_0"/>
          <p:cNvSpPr txBox="1">
            <a:spLocks noGrp="1"/>
          </p:cNvSpPr>
          <p:nvPr>
            <p:ph type="dt" idx="10"/>
          </p:nvPr>
        </p:nvSpPr>
        <p:spPr>
          <a:xfrm>
            <a:off x="152400" y="4864207"/>
            <a:ext cx="2133600" cy="186148"/>
          </a:xfrm>
          <a:prstGeom prst="rect">
            <a:avLst/>
          </a:prstGeom>
          <a:noFill/>
          <a:ln>
            <a:noFill/>
          </a:ln>
        </p:spPr>
        <p:txBody>
          <a:bodyPr spcFirstLastPara="1" wrap="square" lIns="91425" tIns="45700" rIns="91425" bIns="45700" anchor="ctr" anchorCtr="0">
            <a:spAutoFit/>
          </a:bodyPr>
          <a:lstStyle>
            <a:lvl1pPr marR="0" lvl="0" algn="l" rtl="0">
              <a:spcBef>
                <a:spcPts val="0"/>
              </a:spcBef>
              <a:spcAft>
                <a:spcPts val="0"/>
              </a:spcAft>
              <a:buSzPts val="1400"/>
              <a:buNone/>
              <a:defRPr sz="6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728" name="Google Shape;728;g1109f72e8ae_14_0"/>
          <p:cNvSpPr txBox="1">
            <a:spLocks noGrp="1"/>
          </p:cNvSpPr>
          <p:nvPr>
            <p:ph type="ftr" idx="11"/>
          </p:nvPr>
        </p:nvSpPr>
        <p:spPr>
          <a:xfrm>
            <a:off x="3124200" y="4864207"/>
            <a:ext cx="2895600" cy="186148"/>
          </a:xfrm>
          <a:prstGeom prst="rect">
            <a:avLst/>
          </a:prstGeom>
          <a:noFill/>
          <a:ln>
            <a:noFill/>
          </a:ln>
        </p:spPr>
        <p:txBody>
          <a:bodyPr spcFirstLastPara="1" wrap="square" lIns="91425" tIns="45700" rIns="91425" bIns="45700" anchor="ctr" anchorCtr="0">
            <a:spAutoFit/>
          </a:bodyPr>
          <a:lstStyle>
            <a:lvl1pPr marR="0" lvl="0" algn="ctr" rtl="0">
              <a:spcBef>
                <a:spcPts val="0"/>
              </a:spcBef>
              <a:spcAft>
                <a:spcPts val="0"/>
              </a:spcAft>
              <a:buSzPts val="1400"/>
              <a:buNone/>
              <a:defRPr sz="6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729" name="Google Shape;729;g1109f72e8ae_14_0"/>
          <p:cNvSpPr txBox="1">
            <a:spLocks noGrp="1"/>
          </p:cNvSpPr>
          <p:nvPr>
            <p:ph type="sldNum" idx="12"/>
          </p:nvPr>
        </p:nvSpPr>
        <p:spPr>
          <a:xfrm>
            <a:off x="6858000" y="4864207"/>
            <a:ext cx="2133600" cy="186148"/>
          </a:xfrm>
          <a:prstGeom prst="rect">
            <a:avLst/>
          </a:prstGeom>
          <a:noFill/>
          <a:ln>
            <a:noFill/>
          </a:ln>
        </p:spPr>
        <p:txBody>
          <a:bodyPr spcFirstLastPara="1" wrap="square" lIns="91425" tIns="45700" rIns="91425" bIns="45700" anchor="ctr" anchorCtr="0">
            <a:spAutoFit/>
          </a:bodyPr>
          <a:lstStyle>
            <a:lvl1pPr marL="0" marR="0" lvl="0" indent="0" algn="r" rtl="0">
              <a:spcBef>
                <a:spcPts val="0"/>
              </a:spcBef>
              <a:buNone/>
              <a:defRPr sz="600" b="0" i="0" u="none" strike="noStrike" cap="none">
                <a:solidFill>
                  <a:srgbClr val="6C6463"/>
                </a:solidFill>
                <a:latin typeface="Gill Sans"/>
                <a:ea typeface="Gill Sans"/>
                <a:cs typeface="Gill Sans"/>
                <a:sym typeface="Gill Sans"/>
              </a:defRPr>
            </a:lvl1pPr>
            <a:lvl2pPr marL="0" marR="0" lvl="1" indent="0" algn="r" rtl="0">
              <a:spcBef>
                <a:spcPts val="0"/>
              </a:spcBef>
              <a:buNone/>
              <a:defRPr sz="600" b="0" i="0" u="none" strike="noStrike" cap="none">
                <a:solidFill>
                  <a:srgbClr val="6C6463"/>
                </a:solidFill>
                <a:latin typeface="Gill Sans"/>
                <a:ea typeface="Gill Sans"/>
                <a:cs typeface="Gill Sans"/>
                <a:sym typeface="Gill Sans"/>
              </a:defRPr>
            </a:lvl2pPr>
            <a:lvl3pPr marL="0" marR="0" lvl="2" indent="0" algn="r" rtl="0">
              <a:spcBef>
                <a:spcPts val="0"/>
              </a:spcBef>
              <a:buNone/>
              <a:defRPr sz="600" b="0" i="0" u="none" strike="noStrike" cap="none">
                <a:solidFill>
                  <a:srgbClr val="6C6463"/>
                </a:solidFill>
                <a:latin typeface="Gill Sans"/>
                <a:ea typeface="Gill Sans"/>
                <a:cs typeface="Gill Sans"/>
                <a:sym typeface="Gill Sans"/>
              </a:defRPr>
            </a:lvl3pPr>
            <a:lvl4pPr marL="0" marR="0" lvl="3" indent="0" algn="r" rtl="0">
              <a:spcBef>
                <a:spcPts val="0"/>
              </a:spcBef>
              <a:buNone/>
              <a:defRPr sz="600" b="0" i="0" u="none" strike="noStrike" cap="none">
                <a:solidFill>
                  <a:srgbClr val="6C6463"/>
                </a:solidFill>
                <a:latin typeface="Gill Sans"/>
                <a:ea typeface="Gill Sans"/>
                <a:cs typeface="Gill Sans"/>
                <a:sym typeface="Gill Sans"/>
              </a:defRPr>
            </a:lvl4pPr>
            <a:lvl5pPr marL="0" marR="0" lvl="4" indent="0" algn="r" rtl="0">
              <a:spcBef>
                <a:spcPts val="0"/>
              </a:spcBef>
              <a:buNone/>
              <a:defRPr sz="600" b="0" i="0" u="none" strike="noStrike" cap="none">
                <a:solidFill>
                  <a:srgbClr val="6C6463"/>
                </a:solidFill>
                <a:latin typeface="Gill Sans"/>
                <a:ea typeface="Gill Sans"/>
                <a:cs typeface="Gill Sans"/>
                <a:sym typeface="Gill Sans"/>
              </a:defRPr>
            </a:lvl5pPr>
            <a:lvl6pPr marL="0" marR="0" lvl="5" indent="0" algn="r" rtl="0">
              <a:spcBef>
                <a:spcPts val="0"/>
              </a:spcBef>
              <a:buNone/>
              <a:defRPr sz="600" b="0" i="0" u="none" strike="noStrike" cap="none">
                <a:solidFill>
                  <a:srgbClr val="6C6463"/>
                </a:solidFill>
                <a:latin typeface="Gill Sans"/>
                <a:ea typeface="Gill Sans"/>
                <a:cs typeface="Gill Sans"/>
                <a:sym typeface="Gill Sans"/>
              </a:defRPr>
            </a:lvl6pPr>
            <a:lvl7pPr marL="0" marR="0" lvl="6" indent="0" algn="r" rtl="0">
              <a:spcBef>
                <a:spcPts val="0"/>
              </a:spcBef>
              <a:buNone/>
              <a:defRPr sz="600" b="0" i="0" u="none" strike="noStrike" cap="none">
                <a:solidFill>
                  <a:srgbClr val="6C6463"/>
                </a:solidFill>
                <a:latin typeface="Gill Sans"/>
                <a:ea typeface="Gill Sans"/>
                <a:cs typeface="Gill Sans"/>
                <a:sym typeface="Gill Sans"/>
              </a:defRPr>
            </a:lvl7pPr>
            <a:lvl8pPr marL="0" marR="0" lvl="7" indent="0" algn="r" rtl="0">
              <a:spcBef>
                <a:spcPts val="0"/>
              </a:spcBef>
              <a:buNone/>
              <a:defRPr sz="600" b="0" i="0" u="none" strike="noStrike" cap="none">
                <a:solidFill>
                  <a:srgbClr val="6C6463"/>
                </a:solidFill>
                <a:latin typeface="Gill Sans"/>
                <a:ea typeface="Gill Sans"/>
                <a:cs typeface="Gill Sans"/>
                <a:sym typeface="Gill Sans"/>
              </a:defRPr>
            </a:lvl8pPr>
            <a:lvl9pPr marL="0" marR="0" lvl="8" indent="0" algn="r" rtl="0">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30" name="Google Shape;730;g1109f72e8ae_14_0"/>
          <p:cNvSpPr/>
          <p:nvPr/>
        </p:nvSpPr>
        <p:spPr>
          <a:xfrm>
            <a:off x="0" y="0"/>
            <a:ext cx="9144000" cy="5189384"/>
          </a:xfrm>
          <a:prstGeom prst="frame">
            <a:avLst>
              <a:gd name="adj1" fmla="val 2963"/>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54" r:id="rId48"/>
    <p:sldLayoutId id="2147483855" r:id="rId49"/>
    <p:sldLayoutId id="2147483856"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32.svg"/><Relationship Id="rId2" Type="http://schemas.openxmlformats.org/officeDocument/2006/relationships/notesSlide" Target="../notesSlides/notesSlide11.xml"/><Relationship Id="rId1" Type="http://schemas.openxmlformats.org/officeDocument/2006/relationships/slideLayout" Target="../slideLayouts/slideLayout127.xml"/><Relationship Id="rId6" Type="http://schemas.openxmlformats.org/officeDocument/2006/relationships/image" Target="../media/image31.png"/><Relationship Id="rId11" Type="http://schemas.openxmlformats.org/officeDocument/2006/relationships/image" Target="../media/image12.png"/><Relationship Id="rId5" Type="http://schemas.openxmlformats.org/officeDocument/2006/relationships/image" Target="../media/image30.sv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3.xml"/><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hart" Target="../charts/chart4.xml"/><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hart" Target="../charts/chart5.xml"/><Relationship Id="rId7"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99.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chart" Target="../charts/chart6.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45.xml"/><Relationship Id="rId6" Type="http://schemas.openxmlformats.org/officeDocument/2006/relationships/image" Target="../media/image32.svg"/><Relationship Id="rId11" Type="http://schemas.openxmlformats.org/officeDocument/2006/relationships/chart" Target="../charts/chart8.xml"/><Relationship Id="rId5" Type="http://schemas.openxmlformats.org/officeDocument/2006/relationships/image" Target="../media/image31.png"/><Relationship Id="rId10" Type="http://schemas.openxmlformats.org/officeDocument/2006/relationships/chart" Target="../charts/chart7.xml"/><Relationship Id="rId4" Type="http://schemas.openxmlformats.org/officeDocument/2006/relationships/image" Target="../media/image30.sv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99.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99.xml"/><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96.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hyperlink" Target="https://lk.usembassy.gov/the-united-states-and-dfcc-bank-provide-msmes-financing-to-women-and-youth/"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rketlinks.org/blogs/women-lean-financing-women-women"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marketlinks.org/blogs/questions-answers-innovators-market-systems-approach-child-care-and-education-achieve" TargetMode="External"/><Relationship Id="rId5" Type="http://schemas.openxmlformats.org/officeDocument/2006/relationships/hyperlink" Target="https://www.safinetwork.org/post/peanuts-to-profits-increasing-women-s-access-to-finance-in-burkina-faso" TargetMode="External"/><Relationship Id="rId4" Type="http://schemas.openxmlformats.org/officeDocument/2006/relationships/hyperlink" Target="https://www.facebook.com/100064590553773/posts/328978145931868/?d=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3.png"/><Relationship Id="rId7"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chart" Target="../charts/chart18.xml"/></Relationships>
</file>

<file path=ppt/slides/_rels/slide4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chart" Target="../charts/chart21.xml"/><Relationship Id="rId4" Type="http://schemas.openxmlformats.org/officeDocument/2006/relationships/chart" Target="../charts/chart20.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15.png"/><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94.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3.png"/><Relationship Id="rId7"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65.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 Id="rId9"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hart" Target="../charts/chart22.xm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i4di.org/reports/palladium/" TargetMode="Externa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15.png"/><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6.xml"/><Relationship Id="rId1" Type="http://schemas.openxmlformats.org/officeDocument/2006/relationships/slideLayout" Target="../slideLayouts/slideLayout98.xml"/><Relationship Id="rId4" Type="http://schemas.openxmlformats.org/officeDocument/2006/relationships/hyperlink" Target="mailto:CATALYZE@thepalladiumgroup.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grpSp>
        <p:nvGrpSpPr>
          <p:cNvPr id="56" name="Group 55">
            <a:extLst>
              <a:ext uri="{FF2B5EF4-FFF2-40B4-BE49-F238E27FC236}">
                <a16:creationId xmlns:a16="http://schemas.microsoft.com/office/drawing/2014/main" id="{B65FE3A6-8F44-BC11-0373-9EBC466FD28D}"/>
              </a:ext>
            </a:extLst>
          </p:cNvPr>
          <p:cNvGrpSpPr/>
          <p:nvPr/>
        </p:nvGrpSpPr>
        <p:grpSpPr>
          <a:xfrm>
            <a:off x="164800" y="156183"/>
            <a:ext cx="8828119" cy="4872408"/>
            <a:chOff x="166749" y="176355"/>
            <a:chExt cx="8828119" cy="4872408"/>
          </a:xfrm>
        </p:grpSpPr>
        <p:pic>
          <p:nvPicPr>
            <p:cNvPr id="63" name="Picture 62">
              <a:extLst>
                <a:ext uri="{FF2B5EF4-FFF2-40B4-BE49-F238E27FC236}">
                  <a16:creationId xmlns:a16="http://schemas.microsoft.com/office/drawing/2014/main" id="{638C3EE9-24A7-6FD1-381C-9852B4F55E2E}"/>
                </a:ext>
              </a:extLst>
            </p:cNvPr>
            <p:cNvPicPr>
              <a:picLocks noChangeAspect="1"/>
            </p:cNvPicPr>
            <p:nvPr/>
          </p:nvPicPr>
          <p:blipFill rotWithShape="1">
            <a:blip r:embed="rId3">
              <a:duotone>
                <a:schemeClr val="accent1">
                  <a:shade val="45000"/>
                  <a:satMod val="135000"/>
                </a:schemeClr>
                <a:prstClr val="white"/>
              </a:duotone>
            </a:blip>
            <a:srcRect t="4488" b="12644"/>
            <a:stretch/>
          </p:blipFill>
          <p:spPr>
            <a:xfrm>
              <a:off x="166749" y="176356"/>
              <a:ext cx="8828119" cy="4872407"/>
            </a:xfrm>
            <a:prstGeom prst="rect">
              <a:avLst/>
            </a:prstGeom>
          </p:spPr>
        </p:pic>
        <p:sp>
          <p:nvSpPr>
            <p:cNvPr id="6" name="Rectangle 5">
              <a:extLst>
                <a:ext uri="{FF2B5EF4-FFF2-40B4-BE49-F238E27FC236}">
                  <a16:creationId xmlns:a16="http://schemas.microsoft.com/office/drawing/2014/main" id="{2F7659F0-2EC5-6B4A-856B-742ED4234AEB}"/>
                </a:ext>
              </a:extLst>
            </p:cNvPr>
            <p:cNvSpPr/>
            <p:nvPr/>
          </p:nvSpPr>
          <p:spPr>
            <a:xfrm>
              <a:off x="173656" y="176355"/>
              <a:ext cx="8810408" cy="4872407"/>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8" name="Google Shape;968;p1"/>
          <p:cNvGrpSpPr/>
          <p:nvPr/>
        </p:nvGrpSpPr>
        <p:grpSpPr>
          <a:xfrm>
            <a:off x="287951" y="396585"/>
            <a:ext cx="2636909" cy="2585618"/>
            <a:chOff x="253573" y="378963"/>
            <a:chExt cx="2658069" cy="2606367"/>
          </a:xfrm>
        </p:grpSpPr>
        <p:cxnSp>
          <p:nvCxnSpPr>
            <p:cNvPr id="969" name="Google Shape;969;p1"/>
            <p:cNvCxnSpPr/>
            <p:nvPr/>
          </p:nvCxnSpPr>
          <p:spPr>
            <a:xfrm>
              <a:off x="691563" y="2985330"/>
              <a:ext cx="908637" cy="0"/>
            </a:xfrm>
            <a:prstGeom prst="straightConnector1">
              <a:avLst/>
            </a:prstGeom>
            <a:noFill/>
            <a:ln w="38100" cap="flat" cmpd="sng">
              <a:solidFill>
                <a:srgbClr val="0D76FF"/>
              </a:solidFill>
              <a:prstDash val="solid"/>
              <a:round/>
              <a:headEnd type="none" w="sm" len="sm"/>
              <a:tailEnd type="none" w="sm" len="sm"/>
            </a:ln>
          </p:spPr>
        </p:cxnSp>
        <p:pic>
          <p:nvPicPr>
            <p:cNvPr id="970" name="Google Shape;970;p1" descr="Logo, company name&#10;&#10;Description automatically generated"/>
            <p:cNvPicPr preferRelativeResize="0"/>
            <p:nvPr/>
          </p:nvPicPr>
          <p:blipFill rotWithShape="1">
            <a:blip r:embed="rId4">
              <a:alphaModFix/>
            </a:blip>
            <a:srcRect/>
            <a:stretch/>
          </p:blipFill>
          <p:spPr>
            <a:xfrm>
              <a:off x="253573" y="378963"/>
              <a:ext cx="2658069" cy="1016712"/>
            </a:xfrm>
            <a:prstGeom prst="rect">
              <a:avLst/>
            </a:prstGeom>
            <a:noFill/>
            <a:ln>
              <a:noFill/>
            </a:ln>
          </p:spPr>
        </p:pic>
      </p:grpSp>
      <p:sp>
        <p:nvSpPr>
          <p:cNvPr id="971" name="Google Shape;971;p1"/>
          <p:cNvSpPr txBox="1"/>
          <p:nvPr/>
        </p:nvSpPr>
        <p:spPr>
          <a:xfrm>
            <a:off x="388810" y="4754517"/>
            <a:ext cx="8568100" cy="19928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695" b="0" i="1" u="none" strike="noStrike" cap="none" dirty="0">
                <a:solidFill>
                  <a:schemeClr val="bg1">
                    <a:lumMod val="65000"/>
                  </a:schemeClr>
                </a:solidFill>
                <a:latin typeface="Gill Sans MT" panose="020B0502020104020203" pitchFamily="34" charset="77"/>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PHOTO</a:t>
            </a:r>
            <a:r>
              <a:rPr lang="en-US" sz="695" b="0" i="1" u="none" strike="noStrike" cap="none" dirty="0">
                <a:solidFill>
                  <a:schemeClr val="bg1">
                    <a:lumMod val="65000"/>
                  </a:schemeClr>
                </a:solidFill>
                <a:latin typeface="Gill Sans MT" panose="020B0502020104020203" pitchFamily="34" charset="77"/>
                <a:ea typeface="Gill Sans"/>
                <a:cs typeface="Gill Sans"/>
                <a:sym typeface="Gill Sans"/>
              </a:rPr>
              <a:t> CREDIT: JACK GORDON FOR USAID/DIGITAL DEVELOPMENT COMMUNICATIONS</a:t>
            </a:r>
            <a:endParaRPr lang="en-US" dirty="0">
              <a:solidFill>
                <a:schemeClr val="bg1">
                  <a:lumMod val="65000"/>
                </a:schemeClr>
              </a:solidFill>
              <a:latin typeface="Gill Sans MT" panose="020B0502020104020203" pitchFamily="34" charset="77"/>
            </a:endParaRPr>
          </a:p>
        </p:txBody>
      </p:sp>
      <p:sp>
        <p:nvSpPr>
          <p:cNvPr id="972" name="Google Shape;972;p1"/>
          <p:cNvSpPr txBox="1">
            <a:spLocks noGrp="1"/>
          </p:cNvSpPr>
          <p:nvPr>
            <p:ph type="title"/>
          </p:nvPr>
        </p:nvSpPr>
        <p:spPr>
          <a:xfrm>
            <a:off x="632886" y="1661093"/>
            <a:ext cx="8223165" cy="121813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175"/>
              <a:buFont typeface="Gill Sans"/>
              <a:buNone/>
            </a:pPr>
            <a:r>
              <a:rPr lang="en-US" sz="3175" dirty="0">
                <a:solidFill>
                  <a:schemeClr val="lt1"/>
                </a:solidFill>
                <a:latin typeface="Gill Sans MT" panose="020B0502020104020203" pitchFamily="34" charset="77"/>
              </a:rPr>
              <a:t>USAID CATALYZE</a:t>
            </a:r>
            <a:br>
              <a:rPr lang="en-US" sz="3373" dirty="0">
                <a:solidFill>
                  <a:schemeClr val="lt1"/>
                </a:solidFill>
                <a:latin typeface="Gill Sans MT" panose="020B0502020104020203" pitchFamily="34" charset="77"/>
              </a:rPr>
            </a:br>
            <a:r>
              <a:rPr lang="en-US" sz="1984" dirty="0">
                <a:solidFill>
                  <a:schemeClr val="lt1"/>
                </a:solidFill>
                <a:latin typeface="Gill Sans MT" panose="020B0502020104020203" pitchFamily="34" charset="77"/>
              </a:rPr>
              <a:t>Mobilizing Private Capital </a:t>
            </a:r>
            <a:br>
              <a:rPr lang="en-US" sz="1984" dirty="0">
                <a:solidFill>
                  <a:schemeClr val="lt1"/>
                </a:solidFill>
                <a:latin typeface="Gill Sans MT" panose="020B0502020104020203" pitchFamily="34" charset="77"/>
              </a:rPr>
            </a:br>
            <a:r>
              <a:rPr lang="en-US" sz="1984" dirty="0">
                <a:solidFill>
                  <a:schemeClr val="lt1"/>
                </a:solidFill>
                <a:latin typeface="Gill Sans MT" panose="020B0502020104020203" pitchFamily="34" charset="77"/>
              </a:rPr>
              <a:t>for Development</a:t>
            </a:r>
            <a:endParaRPr sz="2778" dirty="0">
              <a:solidFill>
                <a:schemeClr val="lt1"/>
              </a:solidFill>
              <a:latin typeface="Gill Sans MT" panose="020B0502020104020203" pitchFamily="34" charset="77"/>
            </a:endParaRPr>
          </a:p>
        </p:txBody>
      </p:sp>
      <p:sp>
        <p:nvSpPr>
          <p:cNvPr id="973" name="Google Shape;973;p1"/>
          <p:cNvSpPr txBox="1">
            <a:spLocks noGrp="1"/>
          </p:cNvSpPr>
          <p:nvPr>
            <p:ph type="body" idx="1"/>
          </p:nvPr>
        </p:nvSpPr>
        <p:spPr>
          <a:xfrm>
            <a:off x="632886" y="3024396"/>
            <a:ext cx="7891949" cy="98918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1600"/>
              <a:buNone/>
            </a:pPr>
            <a:r>
              <a:rPr lang="en-US" dirty="0">
                <a:solidFill>
                  <a:schemeClr val="lt1"/>
                </a:solidFill>
                <a:latin typeface="Gill Sans MT" panose="020B0502020104020203" pitchFamily="34" charset="77"/>
              </a:rPr>
              <a:t>Year 3, Quarter 2 Report </a:t>
            </a:r>
            <a:br>
              <a:rPr lang="en-US" dirty="0">
                <a:solidFill>
                  <a:schemeClr val="lt1"/>
                </a:solidFill>
                <a:latin typeface="Gill Sans MT" panose="020B0502020104020203" pitchFamily="34" charset="77"/>
              </a:rPr>
            </a:br>
            <a:r>
              <a:rPr lang="en-US" dirty="0">
                <a:solidFill>
                  <a:schemeClr val="lt1"/>
                </a:solidFill>
                <a:latin typeface="Gill Sans MT" panose="020B0502020104020203" pitchFamily="34" charset="77"/>
              </a:rPr>
              <a:t>January 1, 2022 – March 31, 2022</a:t>
            </a:r>
            <a:endParaRPr dirty="0">
              <a:latin typeface="Gill Sans MT" panose="020B0502020104020203" pitchFamily="34"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9" name="Google Shape;1119;p13"/>
          <p:cNvSpPr txBox="1"/>
          <p:nvPr/>
        </p:nvSpPr>
        <p:spPr>
          <a:xfrm>
            <a:off x="430626" y="1414724"/>
            <a:ext cx="4139353" cy="3541451"/>
          </a:xfrm>
          <a:prstGeom prst="rect">
            <a:avLst/>
          </a:prstGeom>
          <a:noFill/>
          <a:ln>
            <a:noFill/>
          </a:ln>
        </p:spPr>
        <p:txBody>
          <a:bodyPr spcFirstLastPara="1" wrap="square" lIns="90698" tIns="45336" rIns="90698" bIns="45336" anchor="t" anchorCtr="0">
            <a:noAutofit/>
          </a:bodyPr>
          <a:lstStyle/>
          <a:p>
            <a:pPr defTabSz="907108">
              <a:buClr>
                <a:srgbClr val="000000"/>
              </a:buClr>
            </a:pPr>
            <a:r>
              <a:rPr lang="en-US" b="1" kern="0" dirty="0">
                <a:solidFill>
                  <a:srgbClr val="BA0C2F"/>
                </a:solidFill>
                <a:latin typeface="Gill Sans MT" panose="020B0502020104020203" pitchFamily="34" charset="0"/>
                <a:ea typeface="Gill Sans"/>
                <a:cs typeface="Gill Sans"/>
                <a:sym typeface="Gill Sans"/>
              </a:rPr>
              <a:t>Issues</a:t>
            </a:r>
            <a:r>
              <a:rPr lang="en-US" b="1" kern="0" dirty="0">
                <a:solidFill>
                  <a:srgbClr val="5D0517"/>
                </a:solidFill>
                <a:latin typeface="Gill Sans"/>
                <a:ea typeface="Gill Sans"/>
                <a:cs typeface="Gill Sans"/>
                <a:sym typeface="Gill Sans"/>
              </a:rPr>
              <a:t> </a:t>
            </a:r>
          </a:p>
          <a:p>
            <a:pPr marL="173232" lvl="1" indent="-173232" defTabSz="907108">
              <a:spcBef>
                <a:spcPts val="596"/>
              </a:spcBef>
              <a:buClr>
                <a:srgbClr val="012E6D"/>
              </a:buClr>
              <a:buSzPct val="100000"/>
              <a:buFont typeface="Wingdings" pitchFamily="2" charset="2"/>
              <a:buChar char="§"/>
            </a:pPr>
            <a:r>
              <a:rPr lang="en-US" sz="1100" kern="0" dirty="0">
                <a:solidFill>
                  <a:srgbClr val="000000"/>
                </a:solidFill>
                <a:latin typeface="Gill Sans MT" panose="020B0502020104020203" pitchFamily="34" charset="0"/>
                <a:ea typeface="Gill Sans"/>
                <a:cs typeface="Gill Sans"/>
                <a:sym typeface="Gill Sans"/>
              </a:rPr>
              <a:t>The level of staff turnover within CATALYZE Activity Management Units in the Palladium home office is high, mirroring larger employment trends within the American economy during the period of COVID-19 recovery.    </a:t>
            </a:r>
          </a:p>
          <a:p>
            <a:pPr marL="173232" lvl="1" indent="-173232" defTabSz="907108">
              <a:spcBef>
                <a:spcPts val="596"/>
              </a:spcBef>
              <a:buClr>
                <a:srgbClr val="012E6D"/>
              </a:buClr>
              <a:buSzPct val="100000"/>
              <a:buFont typeface="Wingdings" pitchFamily="2" charset="2"/>
              <a:buChar char="§"/>
            </a:pPr>
            <a:r>
              <a:rPr lang="en-US" sz="1100" kern="0" dirty="0">
                <a:solidFill>
                  <a:srgbClr val="000000"/>
                </a:solidFill>
                <a:latin typeface="Gill Sans MT" panose="020B0502020104020203" pitchFamily="34" charset="0"/>
                <a:ea typeface="Gill Sans"/>
                <a:cs typeface="Gill Sans"/>
                <a:sym typeface="Gill Sans"/>
              </a:rPr>
              <a:t>High levels of inflation and devaluation of local currency vs. the U.S. Dollar are contributing to staff turnover in field offices of CATALYZE’ programs in Sri Lanka and Ethiopia.  </a:t>
            </a:r>
          </a:p>
          <a:p>
            <a:pPr marL="173232" lvl="1" indent="-173232" defTabSz="907108">
              <a:spcBef>
                <a:spcPts val="596"/>
              </a:spcBef>
              <a:buClr>
                <a:srgbClr val="012E6D"/>
              </a:buClr>
              <a:buSzPct val="100000"/>
              <a:buFont typeface="Wingdings" pitchFamily="2" charset="2"/>
              <a:buChar char="§"/>
            </a:pPr>
            <a:r>
              <a:rPr lang="en-US" sz="1100" kern="0" dirty="0">
                <a:solidFill>
                  <a:srgbClr val="000000"/>
                </a:solidFill>
                <a:latin typeface="Gill Sans MT" panose="020B0502020104020203" pitchFamily="34" charset="0"/>
                <a:sym typeface="Gill Sans"/>
              </a:rPr>
              <a:t>While Palladium and USAID have agreed to the process by which programmatic fee is calculated, we have not yet billed any related fee for Years 1 and 2, influencing revenue expenditure levels.  </a:t>
            </a:r>
            <a:endParaRPr lang="en-US" sz="1100" kern="0" dirty="0">
              <a:solidFill>
                <a:srgbClr val="6C6463"/>
              </a:solidFill>
              <a:latin typeface="Gill Sans MT" panose="020B0502020104020203" pitchFamily="34" charset="0"/>
              <a:ea typeface="Gill Sans"/>
              <a:cs typeface="Gill Sans"/>
              <a:sym typeface="Gill Sans"/>
            </a:endParaRPr>
          </a:p>
        </p:txBody>
      </p:sp>
      <p:sp>
        <p:nvSpPr>
          <p:cNvPr id="5" name="Google Shape;1258;p27">
            <a:extLst>
              <a:ext uri="{FF2B5EF4-FFF2-40B4-BE49-F238E27FC236}">
                <a16:creationId xmlns:a16="http://schemas.microsoft.com/office/drawing/2014/main" id="{C7501C1A-727D-3646-9C4C-0BFC15A056D6}"/>
              </a:ext>
            </a:extLst>
          </p:cNvPr>
          <p:cNvSpPr txBox="1"/>
          <p:nvPr/>
        </p:nvSpPr>
        <p:spPr>
          <a:xfrm>
            <a:off x="400146" y="374954"/>
            <a:ext cx="5208151" cy="712781"/>
          </a:xfrm>
          <a:prstGeom prst="rect">
            <a:avLst/>
          </a:prstGeom>
          <a:noFill/>
          <a:ln>
            <a:noFill/>
          </a:ln>
        </p:spPr>
        <p:txBody>
          <a:bodyPr spcFirstLastPara="1" wrap="square" lIns="90698" tIns="45336" rIns="90698" bIns="45336" anchor="t" anchorCtr="0">
            <a:noAutofit/>
          </a:bodyPr>
          <a:lstStyle/>
          <a:p>
            <a:pPr defTabSz="907108">
              <a:lnSpc>
                <a:spcPct val="90000"/>
              </a:lnSpc>
              <a:buClr>
                <a:srgbClr val="000000"/>
              </a:buClr>
            </a:pPr>
            <a:r>
              <a:rPr lang="en-US" sz="2000" b="1" kern="0" dirty="0">
                <a:solidFill>
                  <a:srgbClr val="012E6D"/>
                </a:solidFill>
                <a:latin typeface="Gill Sans MT" panose="020B0502020104020203" pitchFamily="34" charset="0"/>
                <a:ea typeface="Gill Sans"/>
                <a:cs typeface="Gill Sans"/>
                <a:sym typeface="Gill Sans"/>
              </a:rPr>
              <a:t>CATALYZE CORE UPDATES</a:t>
            </a:r>
            <a:endParaRPr lang="en-US" sz="2000" kern="0" dirty="0">
              <a:solidFill>
                <a:srgbClr val="012E6D"/>
              </a:solidFill>
              <a:latin typeface="Gill Sans MT" panose="020B0502020104020203" pitchFamily="34" charset="0"/>
              <a:ea typeface="Gill Sans"/>
              <a:cs typeface="Gill Sans"/>
              <a:sym typeface="Gill Sans"/>
            </a:endParaRPr>
          </a:p>
          <a:p>
            <a:pPr defTabSz="907108">
              <a:lnSpc>
                <a:spcPct val="90000"/>
              </a:lnSpc>
              <a:spcBef>
                <a:spcPts val="596"/>
              </a:spcBef>
              <a:buClr>
                <a:srgbClr val="000000"/>
              </a:buClr>
            </a:pPr>
            <a:r>
              <a:rPr lang="en-US" sz="1800" kern="0" dirty="0">
                <a:solidFill>
                  <a:srgbClr val="012E6D"/>
                </a:solidFill>
                <a:latin typeface="Gill Sans MT" panose="020B0502020104020203" pitchFamily="34" charset="0"/>
                <a:ea typeface="Gill Sans"/>
                <a:cs typeface="Gill Sans"/>
                <a:sym typeface="Gill Sans"/>
              </a:rPr>
              <a:t>Administrative and Bureaucratic Issues and Solutions</a:t>
            </a:r>
          </a:p>
        </p:txBody>
      </p:sp>
      <p:sp>
        <p:nvSpPr>
          <p:cNvPr id="8" name="Google Shape;1119;p13">
            <a:extLst>
              <a:ext uri="{FF2B5EF4-FFF2-40B4-BE49-F238E27FC236}">
                <a16:creationId xmlns:a16="http://schemas.microsoft.com/office/drawing/2014/main" id="{6CCECC13-AA6E-4CBE-BAF2-57AB7FFFFDEA}"/>
              </a:ext>
            </a:extLst>
          </p:cNvPr>
          <p:cNvSpPr txBox="1"/>
          <p:nvPr/>
        </p:nvSpPr>
        <p:spPr>
          <a:xfrm>
            <a:off x="4697630" y="1346083"/>
            <a:ext cx="3974167" cy="3541451"/>
          </a:xfrm>
          <a:prstGeom prst="rect">
            <a:avLst/>
          </a:prstGeom>
          <a:noFill/>
          <a:ln>
            <a:noFill/>
          </a:ln>
        </p:spPr>
        <p:txBody>
          <a:bodyPr spcFirstLastPara="1" wrap="square" lIns="90698" tIns="45336" rIns="90698" bIns="45336" anchor="t" anchorCtr="0">
            <a:noAutofit/>
          </a:bodyPr>
          <a:lstStyle/>
          <a:p>
            <a:pPr defTabSz="907108">
              <a:buClr>
                <a:srgbClr val="000000"/>
              </a:buClr>
            </a:pPr>
            <a:r>
              <a:rPr lang="en-US" b="1" kern="0" dirty="0">
                <a:solidFill>
                  <a:srgbClr val="BA0C2F"/>
                </a:solidFill>
                <a:latin typeface="Gill Sans MT" panose="020B0502020104020203" pitchFamily="34" charset="0"/>
                <a:ea typeface="Gill Sans"/>
                <a:cs typeface="Gill Sans"/>
                <a:sym typeface="Gill Sans"/>
              </a:rPr>
              <a:t>Solutions </a:t>
            </a:r>
            <a:endParaRPr lang="en-US" sz="1050" b="1" kern="0" dirty="0">
              <a:solidFill>
                <a:srgbClr val="5D0517"/>
              </a:solidFill>
              <a:latin typeface="Gill Sans MT" panose="020B0502020104020203" pitchFamily="34" charset="0"/>
              <a:ea typeface="Gill Sans"/>
              <a:cs typeface="Gill Sans"/>
              <a:sym typeface="Gill Sans"/>
            </a:endParaRPr>
          </a:p>
          <a:p>
            <a:pPr marL="173232" lvl="1" indent="-173232" defTabSz="907108">
              <a:spcBef>
                <a:spcPts val="596"/>
              </a:spcBef>
              <a:buClr>
                <a:schemeClr val="bg2"/>
              </a:buClr>
              <a:buSzPct val="100000"/>
              <a:buFont typeface="Wingdings" pitchFamily="2" charset="2"/>
              <a:buChar char="§"/>
            </a:pPr>
            <a:r>
              <a:rPr lang="en-US" sz="1100" kern="0" dirty="0">
                <a:solidFill>
                  <a:srgbClr val="000000"/>
                </a:solidFill>
                <a:latin typeface="Gill Sans MT" panose="020B0502020104020203" pitchFamily="34" charset="0"/>
                <a:ea typeface="Gill Sans"/>
                <a:cs typeface="Gill Sans"/>
                <a:sym typeface="Gill Sans"/>
              </a:rPr>
              <a:t>CATALYZE Core management is ramping up recruitment together with Activity Management Units (AMUs), implementing agile team solutions to manage workload during turnover. We are further intensifying staff performance review processes to anticipate and prevent turnover when possible. </a:t>
            </a:r>
          </a:p>
          <a:p>
            <a:pPr marL="173232" lvl="1" indent="-173232" defTabSz="907108">
              <a:spcBef>
                <a:spcPts val="596"/>
              </a:spcBef>
              <a:buClr>
                <a:schemeClr val="bg2"/>
              </a:buClr>
              <a:buSzPct val="100000"/>
              <a:buFont typeface="Wingdings" pitchFamily="2" charset="2"/>
              <a:buChar char="§"/>
            </a:pPr>
            <a:r>
              <a:rPr lang="en-US" sz="1100" kern="0" dirty="0">
                <a:solidFill>
                  <a:srgbClr val="000000"/>
                </a:solidFill>
                <a:latin typeface="Gill Sans MT" panose="020B0502020104020203" pitchFamily="34" charset="0"/>
                <a:ea typeface="Gill Sans"/>
                <a:cs typeface="Gill Sans"/>
                <a:sym typeface="Gill Sans"/>
              </a:rPr>
              <a:t>CATALYZE AMUs are conducting equity reviews of salaries based on local market conditions and are consulting with relevant USAID missions to develop solutions to devalued salaries of field-based staff paid in local currency, in line with United States Government (USG) regulations.  </a:t>
            </a:r>
          </a:p>
          <a:p>
            <a:pPr marL="173232" lvl="1" indent="-173232" defTabSz="907108">
              <a:spcBef>
                <a:spcPts val="596"/>
              </a:spcBef>
              <a:buClr>
                <a:schemeClr val="bg2"/>
              </a:buClr>
              <a:buSzPct val="100000"/>
              <a:buFont typeface="Wingdings" pitchFamily="2" charset="2"/>
              <a:buChar char="§"/>
            </a:pPr>
            <a:r>
              <a:rPr lang="en-US" sz="1100" kern="0" dirty="0">
                <a:solidFill>
                  <a:srgbClr val="000000"/>
                </a:solidFill>
                <a:latin typeface="Gill Sans MT" panose="020B0502020104020203" pitchFamily="34" charset="0"/>
                <a:sym typeface="Gill Sans"/>
              </a:rPr>
              <a:t>Palladium and USAID are in conversations to finalize the process by which eligible fee amounts will be requested to USAID. We plan to complete conversations and have a final process by June 2022.    </a:t>
            </a:r>
            <a:r>
              <a:rPr lang="en-US" sz="1100" kern="0" dirty="0">
                <a:solidFill>
                  <a:srgbClr val="6C6463"/>
                </a:solidFill>
                <a:latin typeface="Gill Sans MT" panose="020B0502020104020203" pitchFamily="34" charset="0"/>
                <a:ea typeface="Gill Sans"/>
                <a:cs typeface="Gill Sans"/>
                <a:sym typeface="Gill Sans"/>
              </a:rPr>
              <a:t>	</a:t>
            </a:r>
          </a:p>
        </p:txBody>
      </p:sp>
      <p:cxnSp>
        <p:nvCxnSpPr>
          <p:cNvPr id="9" name="Google Shape;1661;p58">
            <a:extLst>
              <a:ext uri="{FF2B5EF4-FFF2-40B4-BE49-F238E27FC236}">
                <a16:creationId xmlns:a16="http://schemas.microsoft.com/office/drawing/2014/main" id="{3441331D-FFFC-F626-2FD1-10089DAE875F}"/>
              </a:ext>
            </a:extLst>
          </p:cNvPr>
          <p:cNvCxnSpPr>
            <a:cxnSpLocks/>
          </p:cNvCxnSpPr>
          <p:nvPr/>
        </p:nvCxnSpPr>
        <p:spPr>
          <a:xfrm>
            <a:off x="4574020" y="1425115"/>
            <a:ext cx="0" cy="2772812"/>
          </a:xfrm>
          <a:prstGeom prst="straightConnector1">
            <a:avLst/>
          </a:prstGeom>
          <a:noFill/>
          <a:ln w="19050" cap="flat" cmpd="sng">
            <a:solidFill>
              <a:schemeClr val="bg1">
                <a:lumMod val="75000"/>
              </a:schemeClr>
            </a:solidFill>
            <a:prstDash val="solid"/>
            <a:round/>
            <a:headEnd type="none" w="sm" len="sm"/>
            <a:tailEnd type="none" w="sm" len="sm"/>
          </a:ln>
        </p:spPr>
      </p:cxnSp>
    </p:spTree>
    <p:extLst>
      <p:ext uri="{BB962C8B-B14F-4D97-AF65-F5344CB8AC3E}">
        <p14:creationId xmlns:p14="http://schemas.microsoft.com/office/powerpoint/2010/main" val="2934568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7" name="Google Shape;1065;p9">
            <a:extLst>
              <a:ext uri="{FF2B5EF4-FFF2-40B4-BE49-F238E27FC236}">
                <a16:creationId xmlns:a16="http://schemas.microsoft.com/office/drawing/2014/main" id="{CD0C2D5B-752C-FDD2-2BDF-9EF5C690E4F3}"/>
              </a:ext>
            </a:extLst>
          </p:cNvPr>
          <p:cNvSpPr txBox="1">
            <a:spLocks noGrp="1"/>
          </p:cNvSpPr>
          <p:nvPr>
            <p:ph type="body" idx="1"/>
          </p:nvPr>
        </p:nvSpPr>
        <p:spPr>
          <a:xfrm>
            <a:off x="405994" y="989514"/>
            <a:ext cx="3322726" cy="3580822"/>
          </a:xfrm>
          <a:prstGeom prst="rect">
            <a:avLst/>
          </a:prstGeom>
          <a:noFill/>
          <a:ln>
            <a:noFill/>
          </a:ln>
        </p:spPr>
        <p:txBody>
          <a:bodyPr spcFirstLastPara="1" wrap="square" lIns="91425" tIns="45700" rIns="91425" bIns="45700" anchor="t" anchorCtr="0">
            <a:noAutofit/>
          </a:bodyPr>
          <a:lstStyle/>
          <a:p>
            <a:pPr marL="0" indent="0">
              <a:buSzPct val="100000"/>
              <a:buNone/>
            </a:pPr>
            <a:r>
              <a:rPr lang="en-US" sz="1100" dirty="0">
                <a:solidFill>
                  <a:schemeClr val="tx1"/>
                </a:solidFill>
                <a:latin typeface="Gill Sans MT"/>
              </a:rPr>
              <a:t>During the reporting period, all eight CATALYZE activities collectively designed and operationalized blended finance approaches that led to mobilization of USD18.9 million in debt-financing for eight schools and </a:t>
            </a:r>
            <a:r>
              <a:rPr lang="en-US" sz="1100" b="1" dirty="0">
                <a:solidFill>
                  <a:schemeClr val="tx1"/>
                </a:solidFill>
                <a:latin typeface="Gill Sans MT"/>
              </a:rPr>
              <a:t>655 firms (of which 46% are female-owned firms)</a:t>
            </a:r>
            <a:r>
              <a:rPr lang="en-US" sz="1100" dirty="0">
                <a:solidFill>
                  <a:schemeClr val="tx1"/>
                </a:solidFill>
                <a:latin typeface="Gill Sans MT"/>
              </a:rPr>
              <a:t> in six countries (Burkina Faso, Ethiopia, North Macedonia, Peru, Serbia, and South Africa). </a:t>
            </a:r>
          </a:p>
          <a:p>
            <a:pPr marL="0" indent="0">
              <a:buSzPct val="100000"/>
              <a:buNone/>
            </a:pPr>
            <a:endParaRPr lang="en-US" sz="1100" dirty="0">
              <a:solidFill>
                <a:schemeClr val="tx1"/>
              </a:solidFill>
              <a:latin typeface="Gill Sans MT" panose="020B0502020104020203" pitchFamily="34" charset="0"/>
            </a:endParaRPr>
          </a:p>
          <a:p>
            <a:pPr marL="0" indent="0">
              <a:buSzPct val="100000"/>
              <a:buNone/>
            </a:pPr>
            <a:r>
              <a:rPr lang="en-US" sz="1100" dirty="0">
                <a:solidFill>
                  <a:schemeClr val="tx1"/>
                </a:solidFill>
                <a:latin typeface="Gill Sans MT"/>
              </a:rPr>
              <a:t>A much larger sum of private capital (USD297,487,497) is poised for closure in the coming years, given that it is structured into 92 approved results-based agreements, contracts, and memorandum of understandings (</a:t>
            </a:r>
            <a:r>
              <a:rPr lang="en-US" sz="1100" dirty="0" err="1">
                <a:solidFill>
                  <a:schemeClr val="tx1"/>
                </a:solidFill>
                <a:latin typeface="Gill Sans MT"/>
              </a:rPr>
              <a:t>MoUs</a:t>
            </a:r>
            <a:r>
              <a:rPr lang="en-US" sz="1100" dirty="0">
                <a:solidFill>
                  <a:schemeClr val="tx1"/>
                </a:solidFill>
                <a:latin typeface="Gill Sans MT"/>
              </a:rPr>
              <a:t>) with financial intermediaries. These intermediaries include business advisory service providers (BASPs), implementing partners (IPs), financial institutions (FIs), private anchor firms, and individual financing facilitators (FFs).</a:t>
            </a:r>
          </a:p>
          <a:p>
            <a:pPr marL="0" indent="0">
              <a:buSzPct val="100000"/>
              <a:buNone/>
            </a:pPr>
            <a:endParaRPr lang="en-US" sz="1100" dirty="0">
              <a:solidFill>
                <a:schemeClr val="tx1"/>
              </a:solidFill>
              <a:latin typeface="Gill Sans MT" panose="020B0502020104020203" pitchFamily="34" charset="0"/>
            </a:endParaRPr>
          </a:p>
          <a:p>
            <a:pPr marL="229870" lvl="0" indent="-151130" algn="l" rtl="0">
              <a:spcBef>
                <a:spcPts val="800"/>
              </a:spcBef>
              <a:spcAft>
                <a:spcPts val="0"/>
              </a:spcAft>
              <a:buClr>
                <a:srgbClr val="6C6463"/>
              </a:buClr>
              <a:buSzPct val="100000"/>
              <a:buNone/>
            </a:pPr>
            <a:endParaRPr sz="1400" dirty="0">
              <a:latin typeface="Gill Sans MT" panose="020B0502020104020203" pitchFamily="34" charset="0"/>
            </a:endParaRPr>
          </a:p>
        </p:txBody>
      </p:sp>
      <p:sp>
        <p:nvSpPr>
          <p:cNvPr id="9" name="Google Shape;1258;p27">
            <a:extLst>
              <a:ext uri="{FF2B5EF4-FFF2-40B4-BE49-F238E27FC236}">
                <a16:creationId xmlns:a16="http://schemas.microsoft.com/office/drawing/2014/main" id="{B76146C7-EAFA-07E8-5336-EAB7D2465729}"/>
              </a:ext>
            </a:extLst>
          </p:cNvPr>
          <p:cNvSpPr txBox="1"/>
          <p:nvPr/>
        </p:nvSpPr>
        <p:spPr>
          <a:xfrm>
            <a:off x="380558" y="361259"/>
            <a:ext cx="6048887"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PRIVATE CAPITAL MOBILIZED </a:t>
            </a:r>
            <a:r>
              <a:rPr lang="en-US" sz="2000" dirty="0">
                <a:solidFill>
                  <a:srgbClr val="6C6463"/>
                </a:solidFill>
                <a:latin typeface="Gill Sans MT" panose="020B0502020104020203" pitchFamily="34" charset="0"/>
                <a:ea typeface="Gill Sans"/>
                <a:cs typeface="Gill Sans"/>
                <a:sym typeface="Gill Sans"/>
              </a:rPr>
              <a:t>(Y3 Q2)</a:t>
            </a:r>
            <a:endParaRPr sz="2000" dirty="0">
              <a:solidFill>
                <a:srgbClr val="6C6463"/>
              </a:solidFill>
              <a:highlight>
                <a:srgbClr val="00FF00"/>
              </a:highlight>
              <a:latin typeface="Gill Sans MT" panose="020B0502020104020203" pitchFamily="34" charset="0"/>
              <a:ea typeface="Gill Sans"/>
              <a:cs typeface="Gill Sans"/>
              <a:sym typeface="Gill Sans"/>
            </a:endParaRPr>
          </a:p>
        </p:txBody>
      </p:sp>
      <p:graphicFrame>
        <p:nvGraphicFramePr>
          <p:cNvPr id="10" name="Table 9">
            <a:extLst>
              <a:ext uri="{FF2B5EF4-FFF2-40B4-BE49-F238E27FC236}">
                <a16:creationId xmlns:a16="http://schemas.microsoft.com/office/drawing/2014/main" id="{5D32BB09-C576-A6DC-7B59-39F3D09A5D8E}"/>
              </a:ext>
            </a:extLst>
          </p:cNvPr>
          <p:cNvGraphicFramePr>
            <a:graphicFrameLocks noGrp="1"/>
          </p:cNvGraphicFramePr>
          <p:nvPr>
            <p:extLst>
              <p:ext uri="{D42A27DB-BD31-4B8C-83A1-F6EECF244321}">
                <p14:modId xmlns:p14="http://schemas.microsoft.com/office/powerpoint/2010/main" val="1120341577"/>
              </p:ext>
            </p:extLst>
          </p:nvPr>
        </p:nvGraphicFramePr>
        <p:xfrm>
          <a:off x="4042063" y="1031816"/>
          <a:ext cx="4584011" cy="3580822"/>
        </p:xfrm>
        <a:graphic>
          <a:graphicData uri="http://schemas.openxmlformats.org/drawingml/2006/table">
            <a:tbl>
              <a:tblPr>
                <a:tableStyleId>{09BC3AFD-933C-45F6-9677-3918EA53FDC7}</a:tableStyleId>
              </a:tblPr>
              <a:tblGrid>
                <a:gridCol w="845280">
                  <a:extLst>
                    <a:ext uri="{9D8B030D-6E8A-4147-A177-3AD203B41FA5}">
                      <a16:colId xmlns:a16="http://schemas.microsoft.com/office/drawing/2014/main" val="887097802"/>
                    </a:ext>
                  </a:extLst>
                </a:gridCol>
                <a:gridCol w="671095">
                  <a:extLst>
                    <a:ext uri="{9D8B030D-6E8A-4147-A177-3AD203B41FA5}">
                      <a16:colId xmlns:a16="http://schemas.microsoft.com/office/drawing/2014/main" val="424807457"/>
                    </a:ext>
                  </a:extLst>
                </a:gridCol>
                <a:gridCol w="714552">
                  <a:extLst>
                    <a:ext uri="{9D8B030D-6E8A-4147-A177-3AD203B41FA5}">
                      <a16:colId xmlns:a16="http://schemas.microsoft.com/office/drawing/2014/main" val="1294982128"/>
                    </a:ext>
                  </a:extLst>
                </a:gridCol>
                <a:gridCol w="473618">
                  <a:extLst>
                    <a:ext uri="{9D8B030D-6E8A-4147-A177-3AD203B41FA5}">
                      <a16:colId xmlns:a16="http://schemas.microsoft.com/office/drawing/2014/main" val="670565542"/>
                    </a:ext>
                  </a:extLst>
                </a:gridCol>
                <a:gridCol w="591938">
                  <a:extLst>
                    <a:ext uri="{9D8B030D-6E8A-4147-A177-3AD203B41FA5}">
                      <a16:colId xmlns:a16="http://schemas.microsoft.com/office/drawing/2014/main" val="1901670223"/>
                    </a:ext>
                  </a:extLst>
                </a:gridCol>
                <a:gridCol w="816467">
                  <a:extLst>
                    <a:ext uri="{9D8B030D-6E8A-4147-A177-3AD203B41FA5}">
                      <a16:colId xmlns:a16="http://schemas.microsoft.com/office/drawing/2014/main" val="505945668"/>
                    </a:ext>
                  </a:extLst>
                </a:gridCol>
                <a:gridCol w="471061">
                  <a:extLst>
                    <a:ext uri="{9D8B030D-6E8A-4147-A177-3AD203B41FA5}">
                      <a16:colId xmlns:a16="http://schemas.microsoft.com/office/drawing/2014/main" val="624334997"/>
                    </a:ext>
                  </a:extLst>
                </a:gridCol>
              </a:tblGrid>
              <a:tr h="274234">
                <a:tc rowSpan="2">
                  <a:txBody>
                    <a:bodyPr/>
                    <a:lstStyle/>
                    <a:p>
                      <a:pPr algn="l" fontAlgn="ctr">
                        <a:lnSpc>
                          <a:spcPct val="90000"/>
                        </a:lnSpc>
                      </a:pPr>
                      <a:r>
                        <a:rPr lang="en-US" sz="950" b="1" u="none" strike="noStrike" dirty="0">
                          <a:solidFill>
                            <a:schemeClr val="bg1"/>
                          </a:solidFill>
                          <a:effectLst/>
                          <a:latin typeface="Gill Sans MT"/>
                        </a:rPr>
                        <a:t>Activity</a:t>
                      </a:r>
                      <a:endParaRPr lang="en-US" sz="950" b="1" i="0" u="none" strike="noStrike" dirty="0">
                        <a:solidFill>
                          <a:schemeClr val="bg1"/>
                        </a:solidFill>
                        <a:effectLst/>
                        <a:latin typeface="Gill Sans MT"/>
                        <a:cs typeface="Gill Sans" panose="020B0502020104020203" pitchFamily="34" charset="-79"/>
                      </a:endParaRPr>
                    </a:p>
                  </a:txBody>
                  <a:tcPr marL="45720" marR="45720" anchor="ctr">
                    <a:solidFill>
                      <a:srgbClr val="012E6D"/>
                    </a:solidFill>
                  </a:tcPr>
                </a:tc>
                <a:tc gridSpan="3">
                  <a:txBody>
                    <a:bodyPr/>
                    <a:lstStyle/>
                    <a:p>
                      <a:pPr marL="0" lvl="0" indent="0" algn="ctr" rtl="0">
                        <a:lnSpc>
                          <a:spcPct val="90000"/>
                        </a:lnSpc>
                        <a:spcBef>
                          <a:spcPts val="600"/>
                        </a:spcBef>
                        <a:spcAft>
                          <a:spcPts val="0"/>
                        </a:spcAft>
                        <a:buNone/>
                      </a:pPr>
                      <a:r>
                        <a:rPr lang="en-US" sz="950" b="1" dirty="0">
                          <a:solidFill>
                            <a:schemeClr val="bg1"/>
                          </a:solidFill>
                          <a:latin typeface="Gill Sans MT"/>
                        </a:rPr>
                        <a:t>This Quarter</a:t>
                      </a:r>
                      <a:endParaRPr lang="en-US" sz="950" dirty="0">
                        <a:sym typeface="Gill Sans"/>
                      </a:endParaRPr>
                    </a:p>
                  </a:txBody>
                  <a:tcPr marL="45720" marR="45720" anchor="ctr">
                    <a:solidFill>
                      <a:srgbClr val="012E6D"/>
                    </a:solidFill>
                  </a:tcPr>
                </a:tc>
                <a:tc hMerge="1">
                  <a:txBody>
                    <a:bodyPr/>
                    <a:lstStyle/>
                    <a:p>
                      <a:endParaRPr lang="en-US" sz="1050" b="1">
                        <a:solidFill>
                          <a:schemeClr val="bg1"/>
                        </a:solidFill>
                        <a:latin typeface="Gill Sans MT"/>
                        <a:ea typeface="Gill Sans"/>
                        <a:cs typeface="Gill Sans"/>
                        <a:sym typeface="Gill Sans"/>
                      </a:endParaRPr>
                    </a:p>
                  </a:txBody>
                  <a:tcPr marL="45720" marR="45720" anchor="ctr">
                    <a:solidFill>
                      <a:srgbClr val="012E6D"/>
                    </a:solidFill>
                  </a:tcPr>
                </a:tc>
                <a:tc hMerge="1">
                  <a:txBody>
                    <a:bodyPr/>
                    <a:lstStyle/>
                    <a:p>
                      <a:endParaRPr lang="en-US"/>
                    </a:p>
                  </a:txBody>
                  <a:tcPr/>
                </a:tc>
                <a:tc gridSpan="3">
                  <a:txBody>
                    <a:bodyPr/>
                    <a:lstStyle/>
                    <a:p>
                      <a:pPr marL="0" lvl="0" indent="0" algn="ctr" rtl="0">
                        <a:lnSpc>
                          <a:spcPct val="90000"/>
                        </a:lnSpc>
                        <a:spcBef>
                          <a:spcPts val="600"/>
                        </a:spcBef>
                        <a:spcAft>
                          <a:spcPts val="0"/>
                        </a:spcAft>
                        <a:buNone/>
                      </a:pPr>
                      <a:r>
                        <a:rPr lang="en-US" sz="950" b="1" dirty="0">
                          <a:solidFill>
                            <a:schemeClr val="bg1"/>
                          </a:solidFill>
                          <a:latin typeface="Gill Sans MT"/>
                        </a:rPr>
                        <a:t>Cumulative</a:t>
                      </a:r>
                      <a:endParaRPr lang="en-US" sz="950" dirty="0">
                        <a:sym typeface="Gill Sans"/>
                      </a:endParaRPr>
                    </a:p>
                  </a:txBody>
                  <a:tcPr marL="45720" marR="45720" anchor="ctr">
                    <a:solidFill>
                      <a:srgbClr val="012E6D"/>
                    </a:solidFill>
                  </a:tcPr>
                </a:tc>
                <a:tc hMerge="1">
                  <a:txBody>
                    <a:bodyPr/>
                    <a:lstStyle/>
                    <a:p>
                      <a:endParaRPr lang="en-US" sz="1050" b="1">
                        <a:solidFill>
                          <a:schemeClr val="bg1"/>
                        </a:solidFill>
                        <a:latin typeface="Gill Sans MT"/>
                        <a:ea typeface="Gill Sans"/>
                        <a:cs typeface="Gill Sans"/>
                        <a:sym typeface="Gill Sans"/>
                      </a:endParaRPr>
                    </a:p>
                  </a:txBody>
                  <a:tcPr marL="45720" marR="45720" anchor="ctr">
                    <a:solidFill>
                      <a:srgbClr val="012E6D"/>
                    </a:solidFill>
                  </a:tcPr>
                </a:tc>
                <a:tc hMerge="1">
                  <a:txBody>
                    <a:bodyPr/>
                    <a:lstStyle/>
                    <a:p>
                      <a:endParaRPr lang="en-US"/>
                    </a:p>
                  </a:txBody>
                  <a:tcPr/>
                </a:tc>
                <a:extLst>
                  <a:ext uri="{0D108BD9-81ED-4DB2-BD59-A6C34878D82A}">
                    <a16:rowId xmlns:a16="http://schemas.microsoft.com/office/drawing/2014/main" val="1371801284"/>
                  </a:ext>
                </a:extLst>
              </a:tr>
              <a:tr h="529782">
                <a:tc vMerge="1">
                  <a:txBody>
                    <a:bodyPr/>
                    <a:lstStyle/>
                    <a:p>
                      <a:endParaRPr lang="en-US"/>
                    </a:p>
                  </a:txBody>
                  <a:tcPr/>
                </a:tc>
                <a:tc>
                  <a:txBody>
                    <a:bodyPr/>
                    <a:lstStyle/>
                    <a:p>
                      <a:pPr marL="0" lvl="0" indent="0" algn="ctr">
                        <a:lnSpc>
                          <a:spcPct val="90000"/>
                        </a:lnSpc>
                        <a:spcBef>
                          <a:spcPts val="0"/>
                        </a:spcBef>
                        <a:spcAft>
                          <a:spcPts val="0"/>
                        </a:spcAft>
                        <a:buNone/>
                      </a:pPr>
                      <a:r>
                        <a:rPr lang="en-US" sz="900" dirty="0">
                          <a:solidFill>
                            <a:schemeClr val="bg1"/>
                          </a:solidFill>
                          <a:latin typeface="Gill Sans MT"/>
                          <a:ea typeface="Gill Sans"/>
                          <a:cs typeface="Gill Sans"/>
                        </a:rPr>
                        <a:t># of firms supported</a:t>
                      </a:r>
                      <a:endParaRPr lang="en-US" sz="900" dirty="0">
                        <a:solidFill>
                          <a:schemeClr val="bg1"/>
                        </a:solidFill>
                        <a:latin typeface="Gill Sans MT"/>
                        <a:ea typeface="Gill Sans"/>
                        <a:cs typeface="Gill Sans"/>
                        <a:sym typeface="Gill Sans"/>
                      </a:endParaRPr>
                    </a:p>
                  </a:txBody>
                  <a:tcPr marL="45720" marR="45720" anchor="ctr">
                    <a:solidFill>
                      <a:srgbClr val="012E6D"/>
                    </a:solidFill>
                  </a:tcPr>
                </a:tc>
                <a:tc>
                  <a:txBody>
                    <a:bodyPr/>
                    <a:lstStyle/>
                    <a:p>
                      <a:pPr marL="0" lvl="0" indent="0" algn="ctr" rtl="0">
                        <a:lnSpc>
                          <a:spcPct val="90000"/>
                        </a:lnSpc>
                        <a:spcBef>
                          <a:spcPts val="0"/>
                        </a:spcBef>
                        <a:spcAft>
                          <a:spcPts val="0"/>
                        </a:spcAft>
                        <a:buNone/>
                      </a:pPr>
                      <a:r>
                        <a:rPr lang="en-US" sz="900" dirty="0">
                          <a:solidFill>
                            <a:schemeClr val="bg1"/>
                          </a:solidFill>
                          <a:latin typeface="Gill Sans MT"/>
                          <a:ea typeface="Gill Sans"/>
                          <a:cs typeface="Gill Sans"/>
                          <a:sym typeface="Gill Sans"/>
                        </a:rPr>
                        <a:t>Capital Mobilized (USD)</a:t>
                      </a:r>
                    </a:p>
                  </a:txBody>
                  <a:tcPr marL="45720" marR="45720" anchor="ctr">
                    <a:solidFill>
                      <a:srgbClr val="012E6D"/>
                    </a:solidFill>
                  </a:tcPr>
                </a:tc>
                <a:tc>
                  <a:txBody>
                    <a:bodyPr/>
                    <a:lstStyle/>
                    <a:p>
                      <a:pPr algn="ctr" fontAlgn="ctr">
                        <a:lnSpc>
                          <a:spcPct val="90000"/>
                        </a:lnSpc>
                      </a:pPr>
                      <a:r>
                        <a:rPr lang="en-US" sz="900" u="none" strike="noStrike">
                          <a:solidFill>
                            <a:schemeClr val="bg1"/>
                          </a:solidFill>
                          <a:effectLst/>
                          <a:latin typeface="Gill Sans MT"/>
                        </a:rPr>
                        <a:t>% of target</a:t>
                      </a:r>
                      <a:endParaRPr lang="en-US" sz="900" b="1" i="0" u="none" strike="noStrike">
                        <a:solidFill>
                          <a:schemeClr val="bg1"/>
                        </a:solidFill>
                        <a:effectLst/>
                        <a:latin typeface="Gill Sans MT"/>
                        <a:cs typeface="Gill Sans" panose="020B0502020104020203" pitchFamily="34" charset="-79"/>
                      </a:endParaRPr>
                    </a:p>
                  </a:txBody>
                  <a:tcPr marL="45720" marR="45720" anchor="ctr">
                    <a:solidFill>
                      <a:srgbClr val="012E6D"/>
                    </a:solidFill>
                  </a:tcPr>
                </a:tc>
                <a:tc>
                  <a:txBody>
                    <a:bodyPr/>
                    <a:lstStyle/>
                    <a:p>
                      <a:pPr marL="0" lvl="0" indent="0" algn="ctr">
                        <a:lnSpc>
                          <a:spcPct val="90000"/>
                        </a:lnSpc>
                        <a:spcBef>
                          <a:spcPts val="0"/>
                        </a:spcBef>
                        <a:spcAft>
                          <a:spcPts val="0"/>
                        </a:spcAft>
                        <a:buNone/>
                      </a:pPr>
                      <a:r>
                        <a:rPr lang="en-US" sz="900" b="0" i="0" u="none" strike="noStrike" noProof="0">
                          <a:solidFill>
                            <a:schemeClr val="bg1"/>
                          </a:solidFill>
                          <a:latin typeface="Gill Sans MT"/>
                        </a:rPr>
                        <a:t># of firms supported</a:t>
                      </a:r>
                      <a:endParaRPr lang="en-US" sz="900">
                        <a:sym typeface="Gill Sans"/>
                      </a:endParaRPr>
                    </a:p>
                  </a:txBody>
                  <a:tcPr marL="45720" marR="45720" anchor="ctr">
                    <a:solidFill>
                      <a:srgbClr val="012E6D"/>
                    </a:solidFill>
                  </a:tcPr>
                </a:tc>
                <a:tc>
                  <a:txBody>
                    <a:bodyPr/>
                    <a:lstStyle/>
                    <a:p>
                      <a:pPr marL="0" lvl="0" indent="0" algn="ctr" rtl="0">
                        <a:lnSpc>
                          <a:spcPct val="90000"/>
                        </a:lnSpc>
                        <a:spcBef>
                          <a:spcPts val="0"/>
                        </a:spcBef>
                        <a:spcAft>
                          <a:spcPts val="0"/>
                        </a:spcAft>
                        <a:buNone/>
                      </a:pPr>
                      <a:r>
                        <a:rPr lang="en-US" sz="900">
                          <a:solidFill>
                            <a:schemeClr val="bg1"/>
                          </a:solidFill>
                          <a:latin typeface="Gill Sans MT"/>
                          <a:ea typeface="Gill Sans"/>
                          <a:cs typeface="Gill Sans"/>
                          <a:sym typeface="Gill Sans"/>
                        </a:rPr>
                        <a:t>Capital Mobilized (USD)</a:t>
                      </a:r>
                    </a:p>
                  </a:txBody>
                  <a:tcPr marL="45720" marR="45720" anchor="ctr">
                    <a:solidFill>
                      <a:srgbClr val="012E6D"/>
                    </a:solidFill>
                  </a:tcPr>
                </a:tc>
                <a:tc>
                  <a:txBody>
                    <a:bodyPr/>
                    <a:lstStyle/>
                    <a:p>
                      <a:pPr algn="ctr" fontAlgn="ctr">
                        <a:lnSpc>
                          <a:spcPct val="90000"/>
                        </a:lnSpc>
                      </a:pPr>
                      <a:r>
                        <a:rPr lang="en-US" sz="900" u="none" strike="noStrike" dirty="0">
                          <a:solidFill>
                            <a:schemeClr val="bg1"/>
                          </a:solidFill>
                          <a:effectLst/>
                          <a:latin typeface="Gill Sans MT"/>
                        </a:rPr>
                        <a:t>% of target</a:t>
                      </a:r>
                      <a:endParaRPr lang="en-US" sz="900" b="1" i="0" u="none" strike="noStrike" dirty="0">
                        <a:solidFill>
                          <a:schemeClr val="bg1"/>
                        </a:solidFill>
                        <a:effectLst/>
                        <a:latin typeface="Gill Sans MT"/>
                        <a:cs typeface="Gill Sans" panose="020B0502020104020203" pitchFamily="34" charset="-79"/>
                      </a:endParaRPr>
                    </a:p>
                  </a:txBody>
                  <a:tcPr marL="45720" marR="45720" anchor="ctr">
                    <a:solidFill>
                      <a:srgbClr val="012E6D"/>
                    </a:solidFill>
                  </a:tcPr>
                </a:tc>
                <a:extLst>
                  <a:ext uri="{0D108BD9-81ED-4DB2-BD59-A6C34878D82A}">
                    <a16:rowId xmlns:a16="http://schemas.microsoft.com/office/drawing/2014/main" val="1111129315"/>
                  </a:ext>
                </a:extLst>
              </a:tr>
              <a:tr h="446629">
                <a:tc>
                  <a:txBody>
                    <a:bodyPr/>
                    <a:lstStyle/>
                    <a:p>
                      <a:pPr lvl="0" algn="l">
                        <a:lnSpc>
                          <a:spcPct val="90000"/>
                        </a:lnSpc>
                        <a:buNone/>
                      </a:pPr>
                      <a:r>
                        <a:rPr lang="en-US" sz="950" b="1" i="0" u="none" strike="noStrike" noProof="0" dirty="0">
                          <a:solidFill>
                            <a:schemeClr val="bg1"/>
                          </a:solidFill>
                          <a:effectLst/>
                          <a:latin typeface="Gill Sans MT"/>
                        </a:rPr>
                        <a:t>Catalyze Peru </a:t>
                      </a:r>
                      <a:endParaRPr lang="en-US" sz="950" b="1" u="none" strike="noStrike" dirty="0">
                        <a:solidFill>
                          <a:schemeClr val="bg1"/>
                        </a:solidFill>
                        <a:effectLst/>
                        <a:latin typeface="Gill Sans MT"/>
                      </a:endParaRPr>
                    </a:p>
                  </a:txBody>
                  <a:tcPr marL="45720" marR="45720" anchor="ctr">
                    <a:lnB w="19050" cap="flat" cmpd="sng" algn="ctr">
                      <a:solidFill>
                        <a:srgbClr val="012E6D"/>
                      </a:solidFill>
                      <a:prstDash val="solid"/>
                      <a:round/>
                      <a:headEnd type="none" w="med" len="med"/>
                      <a:tailEnd type="none" w="med" len="med"/>
                    </a:lnB>
                    <a:solidFill>
                      <a:schemeClr val="accent6"/>
                    </a:solidFill>
                  </a:tcPr>
                </a:tc>
                <a:tc>
                  <a:txBody>
                    <a:bodyPr/>
                    <a:lstStyle/>
                    <a:p>
                      <a:pPr marR="0" lvl="0" algn="ctr" rtl="0">
                        <a:lnSpc>
                          <a:spcPct val="90000"/>
                        </a:lnSpc>
                        <a:spcBef>
                          <a:spcPts val="0"/>
                        </a:spcBef>
                        <a:spcAft>
                          <a:spcPts val="0"/>
                        </a:spcAft>
                        <a:buClr>
                          <a:srgbClr val="000000"/>
                        </a:buClr>
                        <a:buFont typeface="Arial"/>
                        <a:buNone/>
                      </a:pPr>
                      <a:r>
                        <a:rPr lang="en-US" sz="950" b="0" i="0" u="none" strike="noStrike" cap="none" noProof="0" dirty="0">
                          <a:solidFill>
                            <a:srgbClr val="000000"/>
                          </a:solidFill>
                          <a:effectLst/>
                          <a:latin typeface="Gill Sans MT"/>
                          <a:cs typeface="Arial"/>
                          <a:sym typeface="Arial"/>
                        </a:rPr>
                        <a:t>566</a:t>
                      </a:r>
                    </a:p>
                  </a:txBody>
                  <a:tcPr marL="45720" marR="45720" anchor="ctr">
                    <a:lnB w="19050">
                      <a:solidFill>
                        <a:srgbClr val="012E6D"/>
                      </a:solidFill>
                    </a:lnB>
                  </a:tcPr>
                </a:tc>
                <a:tc>
                  <a:txBody>
                    <a:bodyPr/>
                    <a:lstStyle/>
                    <a:p>
                      <a:pPr marR="0" lvl="0" algn="ctr" rtl="0">
                        <a:lnSpc>
                          <a:spcPct val="90000"/>
                        </a:lnSpc>
                        <a:spcBef>
                          <a:spcPts val="0"/>
                        </a:spcBef>
                        <a:spcAft>
                          <a:spcPts val="0"/>
                        </a:spcAft>
                        <a:buClr>
                          <a:srgbClr val="000000"/>
                        </a:buClr>
                        <a:buFont typeface="Arial"/>
                        <a:buNone/>
                      </a:pPr>
                      <a:r>
                        <a:rPr lang="en-US" sz="950" b="0" i="0" u="none" strike="noStrike" cap="none" noProof="0" dirty="0">
                          <a:solidFill>
                            <a:srgbClr val="000000"/>
                          </a:solidFill>
                          <a:effectLst/>
                          <a:latin typeface="Gill Sans MT"/>
                          <a:cs typeface="Arial"/>
                          <a:sym typeface="Arial"/>
                        </a:rPr>
                        <a:t>4,236,042</a:t>
                      </a:r>
                      <a:endParaRPr lang="en-US" sz="950" b="0" i="0" u="none" strike="noStrike" cap="none" dirty="0">
                        <a:solidFill>
                          <a:srgbClr val="000000"/>
                        </a:solidFill>
                        <a:effectLst/>
                        <a:latin typeface="Gill Sans MT"/>
                        <a:cs typeface="Arial"/>
                        <a:sym typeface="Arial"/>
                      </a:endParaRPr>
                    </a:p>
                  </a:txBody>
                  <a:tcPr marL="45720" marR="45720" anchor="ctr">
                    <a:lnB w="19050" cap="flat" cmpd="sng" algn="ctr">
                      <a:solidFill>
                        <a:srgbClr val="012E6D"/>
                      </a:solidFill>
                      <a:prstDash val="solid"/>
                      <a:round/>
                      <a:headEnd type="none" w="med" len="med"/>
                      <a:tailEnd type="none" w="med" len="med"/>
                    </a:lnB>
                  </a:tcPr>
                </a:tc>
                <a:tc>
                  <a:txBody>
                    <a:bodyPr/>
                    <a:lstStyle/>
                    <a:p>
                      <a:pPr marR="0" lvl="0" algn="ctr" rtl="0" fontAlgn="t">
                        <a:lnSpc>
                          <a:spcPct val="90000"/>
                        </a:lnSpc>
                        <a:spcBef>
                          <a:spcPts val="0"/>
                        </a:spcBef>
                        <a:spcAft>
                          <a:spcPts val="0"/>
                        </a:spcAft>
                        <a:buClr>
                          <a:srgbClr val="000000"/>
                        </a:buClr>
                        <a:buFont typeface="Arial"/>
                        <a:buNone/>
                      </a:pPr>
                      <a:r>
                        <a:rPr lang="en-US" sz="950" b="0" i="0" u="none" strike="noStrike" cap="none" dirty="0">
                          <a:solidFill>
                            <a:srgbClr val="000000"/>
                          </a:solidFill>
                          <a:effectLst/>
                          <a:latin typeface="Gill Sans MT"/>
                          <a:cs typeface="Arial"/>
                          <a:sym typeface="Arial"/>
                        </a:rPr>
                        <a:t>22%</a:t>
                      </a:r>
                    </a:p>
                  </a:txBody>
                  <a:tcPr marL="45720" marR="45720" anchor="ctr">
                    <a:lnB w="19050" cap="flat" cmpd="sng" algn="ctr">
                      <a:solidFill>
                        <a:srgbClr val="012E6D"/>
                      </a:solidFill>
                      <a:prstDash val="solid"/>
                      <a:round/>
                      <a:headEnd type="none" w="med" len="med"/>
                      <a:tailEnd type="none" w="med" len="med"/>
                    </a:lnB>
                  </a:tcPr>
                </a:tc>
                <a:tc>
                  <a:txBody>
                    <a:bodyPr/>
                    <a:lstStyle/>
                    <a:p>
                      <a:pPr marR="0" lvl="0" algn="ctr" rtl="0">
                        <a:lnSpc>
                          <a:spcPct val="90000"/>
                        </a:lnSpc>
                        <a:spcBef>
                          <a:spcPts val="0"/>
                        </a:spcBef>
                        <a:spcAft>
                          <a:spcPts val="0"/>
                        </a:spcAft>
                        <a:buClr>
                          <a:srgbClr val="000000"/>
                        </a:buClr>
                        <a:buFont typeface="Arial"/>
                        <a:buNone/>
                      </a:pPr>
                      <a:r>
                        <a:rPr lang="en-US" sz="950" b="0" i="0" u="none" strike="noStrike" cap="none" noProof="0" dirty="0">
                          <a:solidFill>
                            <a:srgbClr val="000000"/>
                          </a:solidFill>
                          <a:effectLst/>
                          <a:latin typeface="Gill Sans MT"/>
                          <a:cs typeface="Arial"/>
                          <a:sym typeface="Arial"/>
                        </a:rPr>
                        <a:t>574</a:t>
                      </a:r>
                    </a:p>
                  </a:txBody>
                  <a:tcPr marL="45720" marR="45720" anchor="ctr">
                    <a:lnB w="19050">
                      <a:solidFill>
                        <a:srgbClr val="012E6D"/>
                      </a:solidFill>
                    </a:lnB>
                  </a:tcPr>
                </a:tc>
                <a:tc>
                  <a:txBody>
                    <a:bodyPr/>
                    <a:lstStyle/>
                    <a:p>
                      <a:pPr marR="0" lvl="0" algn="ctr" rtl="0">
                        <a:lnSpc>
                          <a:spcPct val="90000"/>
                        </a:lnSpc>
                        <a:spcBef>
                          <a:spcPts val="0"/>
                        </a:spcBef>
                        <a:spcAft>
                          <a:spcPts val="0"/>
                        </a:spcAft>
                        <a:buClr>
                          <a:srgbClr val="000000"/>
                        </a:buClr>
                        <a:buFont typeface="Arial"/>
                        <a:buNone/>
                      </a:pPr>
                      <a:r>
                        <a:rPr lang="en-US" sz="950" b="0" i="0" u="none" strike="noStrike" cap="none" noProof="0">
                          <a:solidFill>
                            <a:srgbClr val="000000"/>
                          </a:solidFill>
                          <a:effectLst/>
                          <a:latin typeface="Gill Sans MT"/>
                          <a:cs typeface="Arial"/>
                          <a:sym typeface="Arial"/>
                        </a:rPr>
                        <a:t>7,820,496</a:t>
                      </a:r>
                      <a:endParaRPr lang="en-US" sz="950" b="0" i="0" u="none" strike="noStrike" cap="none">
                        <a:solidFill>
                          <a:srgbClr val="000000"/>
                        </a:solidFill>
                        <a:effectLst/>
                        <a:latin typeface="Gill Sans MT"/>
                        <a:cs typeface="Arial"/>
                        <a:sym typeface="Arial"/>
                      </a:endParaRPr>
                    </a:p>
                  </a:txBody>
                  <a:tcPr marL="45720" marR="45720" anchor="ctr">
                    <a:lnB w="19050" cap="flat" cmpd="sng" algn="ctr">
                      <a:solidFill>
                        <a:srgbClr val="012E6D"/>
                      </a:solidFill>
                      <a:prstDash val="solid"/>
                      <a:round/>
                      <a:headEnd type="none" w="med" len="med"/>
                      <a:tailEnd type="none" w="med" len="med"/>
                    </a:lnB>
                  </a:tcPr>
                </a:tc>
                <a:tc>
                  <a:txBody>
                    <a:bodyPr/>
                    <a:lstStyle/>
                    <a:p>
                      <a:pPr marR="0" lvl="0" algn="ctr" rtl="0" fontAlgn="t">
                        <a:lnSpc>
                          <a:spcPct val="90000"/>
                        </a:lnSpc>
                        <a:spcBef>
                          <a:spcPts val="0"/>
                        </a:spcBef>
                        <a:spcAft>
                          <a:spcPts val="0"/>
                        </a:spcAft>
                        <a:buClr>
                          <a:srgbClr val="000000"/>
                        </a:buClr>
                        <a:buFont typeface="Arial"/>
                        <a:buNone/>
                      </a:pPr>
                      <a:r>
                        <a:rPr lang="en-US" sz="950" b="0" i="0" u="none" strike="noStrike" cap="none">
                          <a:solidFill>
                            <a:srgbClr val="000000"/>
                          </a:solidFill>
                          <a:effectLst/>
                          <a:latin typeface="Gill Sans MT"/>
                          <a:cs typeface="Arial"/>
                          <a:sym typeface="Arial"/>
                        </a:rPr>
                        <a:t>18%</a:t>
                      </a:r>
                    </a:p>
                  </a:txBody>
                  <a:tcPr marL="45720" marR="45720" anchor="ctr">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3242296765"/>
                  </a:ext>
                </a:extLst>
              </a:tr>
              <a:tr h="437114">
                <a:tc>
                  <a:txBody>
                    <a:bodyPr/>
                    <a:lstStyle/>
                    <a:p>
                      <a:pPr lvl="0" algn="l">
                        <a:lnSpc>
                          <a:spcPct val="100000"/>
                        </a:lnSpc>
                        <a:spcBef>
                          <a:spcPts val="0"/>
                        </a:spcBef>
                        <a:spcAft>
                          <a:spcPts val="0"/>
                        </a:spcAft>
                        <a:buNone/>
                      </a:pPr>
                      <a:r>
                        <a:rPr lang="en-US" sz="950" b="1" i="0" u="none" strike="noStrike" noProof="0" dirty="0">
                          <a:solidFill>
                            <a:schemeClr val="bg1"/>
                          </a:solidFill>
                          <a:effectLst/>
                          <a:latin typeface="Gill Sans MT"/>
                        </a:rPr>
                        <a:t>EduFinance –South Africa</a:t>
                      </a:r>
                      <a:endParaRPr lang="en-US" sz="950" b="0" i="0" u="none" strike="noStrike" noProof="0" dirty="0">
                        <a:solidFill>
                          <a:schemeClr val="bg1"/>
                        </a:solidFill>
                        <a:effectLst/>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dirty="0">
                          <a:effectLst/>
                          <a:latin typeface="Gill Sans MT"/>
                        </a:rPr>
                        <a:t>8</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dirty="0">
                          <a:effectLst/>
                          <a:latin typeface="Gill Sans MT"/>
                        </a:rPr>
                        <a:t>26,703</a:t>
                      </a:r>
                      <a:endParaRPr lang="en-US" sz="950" dirty="0">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a:effectLst/>
                          <a:latin typeface="Gill Sans MT"/>
                        </a:rPr>
                        <a:t>1%</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b="0" i="0" u="none" strike="noStrike" noProof="0">
                          <a:effectLst/>
                          <a:latin typeface="Gill Sans MT"/>
                        </a:rPr>
                        <a:t>8</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dirty="0">
                          <a:effectLst/>
                          <a:latin typeface="Gill Sans MT"/>
                        </a:rPr>
                        <a:t>26,703</a:t>
                      </a:r>
                      <a:endParaRPr lang="en-US" sz="950" dirty="0">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a:effectLst/>
                          <a:latin typeface="Gill Sans MT"/>
                        </a:rPr>
                        <a:t>1%</a:t>
                      </a:r>
                      <a:endParaRPr lang="en-US" sz="950" b="0" i="0" u="none" strike="noStrike">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16982810"/>
                  </a:ext>
                </a:extLst>
              </a:tr>
              <a:tr h="403893">
                <a:tc>
                  <a:txBody>
                    <a:bodyPr/>
                    <a:lstStyle/>
                    <a:p>
                      <a:pPr lvl="0" algn="l">
                        <a:lnSpc>
                          <a:spcPct val="90000"/>
                        </a:lnSpc>
                        <a:buNone/>
                      </a:pPr>
                      <a:r>
                        <a:rPr lang="en-US" sz="950" b="1" i="0" u="none" strike="noStrike" noProof="0" dirty="0">
                          <a:solidFill>
                            <a:schemeClr val="bg1"/>
                          </a:solidFill>
                          <a:effectLst/>
                          <a:latin typeface="Gill Sans MT"/>
                        </a:rPr>
                        <a:t>EduFinance –Zambia</a:t>
                      </a:r>
                      <a:endParaRPr lang="en-US" sz="950" dirty="0">
                        <a:solidFill>
                          <a:schemeClr val="bg1"/>
                        </a:solidFill>
                        <a:latin typeface="Gill Sans MT"/>
                      </a:endParaRPr>
                    </a:p>
                  </a:txBody>
                  <a:tcPr marL="45720" marR="45720" anchor="ctr">
                    <a:lnT w="19050">
                      <a:solidFill>
                        <a:srgbClr val="012E6D"/>
                      </a:solidFill>
                    </a:lnT>
                    <a:lnB w="19050">
                      <a:solidFill>
                        <a:srgbClr val="012E6D"/>
                      </a:solidFill>
                    </a:lnB>
                    <a:solidFill>
                      <a:schemeClr val="accent6"/>
                    </a:solidFill>
                  </a:tcPr>
                </a:tc>
                <a:tc>
                  <a:txBody>
                    <a:bodyPr/>
                    <a:lstStyle/>
                    <a:p>
                      <a:pPr lvl="0" algn="ctr">
                        <a:lnSpc>
                          <a:spcPct val="90000"/>
                        </a:lnSpc>
                        <a:buNone/>
                      </a:pPr>
                      <a:r>
                        <a:rPr lang="en-US" sz="950" u="none" strike="noStrike">
                          <a:effectLst/>
                          <a:latin typeface="Gill Sans MT"/>
                        </a:rPr>
                        <a:t>-</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u="none" strike="noStrike">
                          <a:effectLst/>
                          <a:latin typeface="Gill Sans MT"/>
                        </a:rPr>
                        <a:t>-</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u="none" strike="noStrike">
                          <a:effectLst/>
                          <a:latin typeface="Gill Sans MT"/>
                        </a:rPr>
                        <a:t>-</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a:effectLst/>
                          <a:latin typeface="Gill Sans MT"/>
                        </a:rPr>
                        <a:t>1</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dirty="0">
                          <a:effectLst/>
                          <a:latin typeface="Gill Sans MT"/>
                        </a:rPr>
                        <a:t>625,000</a:t>
                      </a:r>
                      <a:endParaRPr lang="en-US" sz="950" dirty="0">
                        <a:latin typeface="Gill Sans MT"/>
                      </a:endParaRP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u="none" strike="noStrike" dirty="0">
                          <a:effectLst/>
                          <a:latin typeface="Gill Sans MT"/>
                        </a:rPr>
                        <a:t>2%</a:t>
                      </a:r>
                    </a:p>
                  </a:txBody>
                  <a:tcPr marL="45720" marR="45720" anchor="ctr">
                    <a:lnT w="19050">
                      <a:solidFill>
                        <a:srgbClr val="012E6D"/>
                      </a:solidFill>
                    </a:lnT>
                    <a:lnB w="19050">
                      <a:solidFill>
                        <a:srgbClr val="012E6D"/>
                      </a:solidFill>
                    </a:lnB>
                  </a:tcPr>
                </a:tc>
                <a:extLst>
                  <a:ext uri="{0D108BD9-81ED-4DB2-BD59-A6C34878D82A}">
                    <a16:rowId xmlns:a16="http://schemas.microsoft.com/office/drawing/2014/main" val="27675483"/>
                  </a:ext>
                </a:extLst>
              </a:tr>
              <a:tr h="325794">
                <a:tc>
                  <a:txBody>
                    <a:bodyPr/>
                    <a:lstStyle/>
                    <a:p>
                      <a:pPr algn="l" fontAlgn="t">
                        <a:lnSpc>
                          <a:spcPct val="90000"/>
                        </a:lnSpc>
                      </a:pPr>
                      <a:r>
                        <a:rPr lang="en-US" sz="950" b="1" u="none" strike="noStrike" dirty="0">
                          <a:solidFill>
                            <a:schemeClr val="bg1"/>
                          </a:solidFill>
                          <a:effectLst/>
                          <a:latin typeface="Gill Sans MT"/>
                        </a:rPr>
                        <a:t>MS4G</a:t>
                      </a:r>
                      <a:endParaRPr lang="en-US" sz="950" b="1" i="0" u="none" strike="noStrike" dirty="0">
                        <a:solidFill>
                          <a:schemeClr val="bg1"/>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a:effectLst/>
                          <a:latin typeface="Gill Sans MT"/>
                        </a:rPr>
                        <a:t>3</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a:effectLst/>
                          <a:latin typeface="Gill Sans MT"/>
                        </a:rPr>
                        <a:t>4,932,314</a:t>
                      </a:r>
                      <a:endParaRPr lang="en-US" sz="950">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u="none" strike="noStrike">
                          <a:effectLst/>
                          <a:latin typeface="Gill Sans MT"/>
                        </a:rPr>
                        <a:t>26%</a:t>
                      </a:r>
                      <a:endParaRPr lang="en-US" sz="950">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u="none" strike="noStrike" dirty="0">
                          <a:effectLst/>
                          <a:latin typeface="Gill Sans MT"/>
                        </a:rPr>
                        <a:t>6</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dirty="0">
                          <a:effectLst/>
                          <a:latin typeface="Gill Sans MT"/>
                        </a:rPr>
                        <a:t>10,023,484</a:t>
                      </a:r>
                      <a:r>
                        <a:rPr lang="en-US" sz="950" u="none" strike="noStrike" dirty="0">
                          <a:effectLst/>
                          <a:latin typeface="Gill Sans MT"/>
                        </a:rPr>
                        <a:t> </a:t>
                      </a:r>
                      <a:endParaRPr lang="en-US" sz="950" b="0" i="0" u="none" strike="noStrike" dirty="0">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a:effectLst/>
                          <a:latin typeface="Gill Sans MT"/>
                        </a:rPr>
                        <a:t>24%</a:t>
                      </a:r>
                      <a:endParaRPr lang="en-US" sz="950" b="0" i="0" u="none" strike="noStrike">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1227891236"/>
                  </a:ext>
                </a:extLst>
              </a:tr>
              <a:tr h="446629">
                <a:tc>
                  <a:txBody>
                    <a:bodyPr/>
                    <a:lstStyle/>
                    <a:p>
                      <a:pPr lvl="0" algn="l">
                        <a:lnSpc>
                          <a:spcPct val="90000"/>
                        </a:lnSpc>
                        <a:buNone/>
                      </a:pPr>
                      <a:r>
                        <a:rPr lang="en-US" sz="950" b="1" i="0" u="none" strike="noStrike" noProof="0" dirty="0">
                          <a:solidFill>
                            <a:schemeClr val="bg1"/>
                          </a:solidFill>
                          <a:effectLst/>
                          <a:latin typeface="Gill Sans MT"/>
                        </a:rPr>
                        <a:t>F4R</a:t>
                      </a:r>
                      <a:endParaRPr lang="en-US" sz="950" dirty="0">
                        <a:solidFill>
                          <a:schemeClr val="bg1"/>
                        </a:solidFill>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a:effectLst/>
                          <a:latin typeface="Gill Sans MT"/>
                        </a:rPr>
                        <a:t>58</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a:effectLst/>
                          <a:latin typeface="Gill Sans MT"/>
                        </a:rPr>
                        <a:t>1,184,979</a:t>
                      </a:r>
                      <a:endParaRPr lang="en-US" sz="950">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u="none" strike="noStrike">
                          <a:effectLst/>
                          <a:latin typeface="Gill Sans MT"/>
                        </a:rPr>
                        <a:t>6%</a:t>
                      </a:r>
                      <a:endParaRPr lang="en-US" sz="950">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u="none" strike="noStrike" dirty="0">
                          <a:effectLst/>
                          <a:latin typeface="Gill Sans MT"/>
                        </a:rPr>
                        <a:t>110</a:t>
                      </a:r>
                    </a:p>
                  </a:txBody>
                  <a:tcPr marL="45720" marR="45720" anchor="ctr">
                    <a:lnT w="19050">
                      <a:solidFill>
                        <a:srgbClr val="012E6D"/>
                      </a:solidFill>
                    </a:lnT>
                    <a:lnB w="19050">
                      <a:solidFill>
                        <a:srgbClr val="012E6D"/>
                      </a:solidFill>
                    </a:lnB>
                  </a:tcPr>
                </a:tc>
                <a:tc>
                  <a:txBody>
                    <a:bodyPr/>
                    <a:lstStyle/>
                    <a:p>
                      <a:pPr algn="ctr" fontAlgn="t">
                        <a:lnSpc>
                          <a:spcPct val="90000"/>
                        </a:lnSpc>
                      </a:pPr>
                      <a:r>
                        <a:rPr lang="en-US" sz="950" u="none" strike="noStrike" dirty="0">
                          <a:effectLst/>
                          <a:latin typeface="Gill Sans MT"/>
                        </a:rPr>
                        <a:t>13,305,370 </a:t>
                      </a:r>
                      <a:endParaRPr lang="en-US" sz="950" b="0" i="0" u="none" strike="noStrike" dirty="0">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dirty="0">
                          <a:effectLst/>
                          <a:latin typeface="Gill Sans MT"/>
                        </a:rPr>
                        <a:t>4%</a:t>
                      </a:r>
                      <a:endParaRPr lang="en-US" sz="950" b="0" i="0" u="none" strike="noStrike" dirty="0">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1800159847"/>
                  </a:ext>
                </a:extLst>
              </a:tr>
              <a:tr h="325794">
                <a:tc>
                  <a:txBody>
                    <a:bodyPr/>
                    <a:lstStyle/>
                    <a:p>
                      <a:pPr algn="l" fontAlgn="t">
                        <a:lnSpc>
                          <a:spcPct val="90000"/>
                        </a:lnSpc>
                      </a:pPr>
                      <a:r>
                        <a:rPr lang="en-US" sz="950" b="1" i="0" u="none" strike="noStrike" noProof="0" dirty="0">
                          <a:solidFill>
                            <a:schemeClr val="bg1"/>
                          </a:solidFill>
                          <a:effectLst/>
                          <a:latin typeface="Gill Sans MT"/>
                        </a:rPr>
                        <a:t>EOG</a:t>
                      </a:r>
                      <a:endParaRPr lang="en-US" sz="950" b="1" i="0" u="none" strike="noStrike" dirty="0">
                        <a:solidFill>
                          <a:schemeClr val="bg1"/>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a:effectLst/>
                          <a:latin typeface="Gill Sans MT"/>
                        </a:rPr>
                        <a:t>20</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a:effectLst/>
                          <a:latin typeface="Gill Sans MT"/>
                        </a:rPr>
                        <a:t>8,605,728</a:t>
                      </a:r>
                      <a:endParaRPr lang="en-US" sz="950">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a:effectLst/>
                          <a:latin typeface="Gill Sans MT"/>
                        </a:rPr>
                        <a:t>45%</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u="none" strike="noStrike">
                          <a:effectLst/>
                          <a:latin typeface="Gill Sans MT"/>
                        </a:rPr>
                        <a:t>50</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b="0" i="0" u="none" strike="noStrike" noProof="0" dirty="0">
                          <a:effectLst/>
                          <a:latin typeface="Gill Sans MT"/>
                        </a:rPr>
                        <a:t>21,911,098</a:t>
                      </a:r>
                      <a:r>
                        <a:rPr lang="en-US" sz="950" u="none" strike="noStrike" dirty="0">
                          <a:effectLst/>
                          <a:latin typeface="Gill Sans MT"/>
                        </a:rPr>
                        <a:t> </a:t>
                      </a:r>
                      <a:endParaRPr lang="en-US" sz="950" b="0" i="0" u="none" strike="noStrike" dirty="0">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dirty="0">
                          <a:effectLst/>
                          <a:latin typeface="Gill Sans MT"/>
                        </a:rPr>
                        <a:t>51%</a:t>
                      </a:r>
                      <a:endParaRPr lang="en-US" sz="950" b="0" i="0" u="none" strike="noStrike" dirty="0">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3158273814"/>
                  </a:ext>
                </a:extLst>
              </a:tr>
              <a:tr h="390953">
                <a:tc>
                  <a:txBody>
                    <a:bodyPr/>
                    <a:lstStyle/>
                    <a:p>
                      <a:pPr algn="l" fontAlgn="t">
                        <a:lnSpc>
                          <a:spcPct val="90000"/>
                        </a:lnSpc>
                      </a:pPr>
                      <a:r>
                        <a:rPr lang="en-US" sz="950" b="1" u="none" strike="noStrike" dirty="0">
                          <a:solidFill>
                            <a:schemeClr val="tx1"/>
                          </a:solidFill>
                          <a:effectLst/>
                          <a:latin typeface="Gill Sans MT"/>
                        </a:rPr>
                        <a:t>Total</a:t>
                      </a:r>
                      <a:endParaRPr lang="en-US" sz="950" b="1" i="0" u="none" strike="noStrike" dirty="0">
                        <a:solidFill>
                          <a:schemeClr val="tx1"/>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tcPr>
                </a:tc>
                <a:tc>
                  <a:txBody>
                    <a:bodyPr/>
                    <a:lstStyle/>
                    <a:p>
                      <a:pPr lvl="0" algn="ctr">
                        <a:lnSpc>
                          <a:spcPct val="90000"/>
                        </a:lnSpc>
                        <a:buNone/>
                      </a:pPr>
                      <a:r>
                        <a:rPr lang="en-US" sz="950" b="0" i="0" u="none" strike="noStrike" noProof="0">
                          <a:effectLst/>
                          <a:latin typeface="Gill Sans MT"/>
                        </a:rPr>
                        <a:t>655</a:t>
                      </a:r>
                    </a:p>
                  </a:txBody>
                  <a:tcPr marL="45720" marR="45720" anchor="ctr">
                    <a:lnT w="19050">
                      <a:solidFill>
                        <a:srgbClr val="012E6D"/>
                      </a:solidFill>
                    </a:lnT>
                  </a:tcPr>
                </a:tc>
                <a:tc>
                  <a:txBody>
                    <a:bodyPr/>
                    <a:lstStyle/>
                    <a:p>
                      <a:pPr lvl="0" algn="ctr">
                        <a:lnSpc>
                          <a:spcPct val="90000"/>
                        </a:lnSpc>
                        <a:buNone/>
                      </a:pPr>
                      <a:r>
                        <a:rPr lang="en-US" sz="950" b="0" i="0" u="none" strike="noStrike" noProof="0" dirty="0">
                          <a:effectLst/>
                          <a:latin typeface="Gill Sans MT"/>
                        </a:rPr>
                        <a:t>18,985,766</a:t>
                      </a:r>
                      <a:endParaRPr lang="en-US" sz="950" dirty="0">
                        <a:latin typeface="Gill Sans MT"/>
                      </a:endParaRPr>
                    </a:p>
                  </a:txBody>
                  <a:tcPr marL="45720" marR="45720" anchor="ctr">
                    <a:lnT w="19050" cap="flat" cmpd="sng" algn="ctr">
                      <a:solidFill>
                        <a:srgbClr val="012E6D"/>
                      </a:solidFill>
                      <a:prstDash val="solid"/>
                      <a:round/>
                      <a:headEnd type="none" w="med" len="med"/>
                      <a:tailEnd type="none" w="med" len="med"/>
                    </a:lnT>
                  </a:tcPr>
                </a:tc>
                <a:tc>
                  <a:txBody>
                    <a:bodyPr/>
                    <a:lstStyle/>
                    <a:p>
                      <a:pPr lvl="0" algn="ctr">
                        <a:lnSpc>
                          <a:spcPct val="90000"/>
                        </a:lnSpc>
                        <a:buNone/>
                      </a:pPr>
                      <a:r>
                        <a:rPr lang="en-US" sz="950" b="1" i="0" u="none" strike="noStrike" noProof="0">
                          <a:effectLst/>
                          <a:latin typeface="Gill Sans MT"/>
                        </a:rPr>
                        <a:t>100%</a:t>
                      </a:r>
                      <a:endParaRPr lang="en-US"/>
                    </a:p>
                  </a:txBody>
                  <a:tcPr marL="45720" marR="45720" anchor="ctr">
                    <a:lnT w="19050" cap="flat" cmpd="sng" algn="ctr">
                      <a:solidFill>
                        <a:srgbClr val="012E6D"/>
                      </a:solidFill>
                      <a:prstDash val="solid"/>
                      <a:round/>
                      <a:headEnd type="none" w="med" len="med"/>
                      <a:tailEnd type="none" w="med" len="med"/>
                    </a:lnT>
                  </a:tcPr>
                </a:tc>
                <a:tc>
                  <a:txBody>
                    <a:bodyPr/>
                    <a:lstStyle/>
                    <a:p>
                      <a:pPr lvl="0" algn="ctr">
                        <a:lnSpc>
                          <a:spcPct val="90000"/>
                        </a:lnSpc>
                        <a:buNone/>
                      </a:pPr>
                      <a:r>
                        <a:rPr lang="en-US" sz="950" b="0" i="0" u="none" strike="noStrike" noProof="0">
                          <a:effectLst/>
                          <a:latin typeface="Gill Sans MT"/>
                        </a:rPr>
                        <a:t>749</a:t>
                      </a:r>
                    </a:p>
                  </a:txBody>
                  <a:tcPr marL="45720" marR="45720" anchor="ctr">
                    <a:lnT w="19050">
                      <a:solidFill>
                        <a:srgbClr val="012E6D"/>
                      </a:solidFill>
                    </a:lnT>
                  </a:tcPr>
                </a:tc>
                <a:tc>
                  <a:txBody>
                    <a:bodyPr/>
                    <a:lstStyle/>
                    <a:p>
                      <a:pPr lvl="0" algn="ctr">
                        <a:lnSpc>
                          <a:spcPct val="90000"/>
                        </a:lnSpc>
                        <a:buNone/>
                      </a:pPr>
                      <a:r>
                        <a:rPr lang="en-US" sz="950" b="0" i="0" u="none" strike="noStrike" noProof="0" dirty="0">
                          <a:effectLst/>
                          <a:latin typeface="Gill Sans MT"/>
                        </a:rPr>
                        <a:t>42,263,815</a:t>
                      </a:r>
                      <a:endParaRPr lang="en-US" sz="950" dirty="0">
                        <a:latin typeface="Gill Sans MT"/>
                      </a:endParaRPr>
                    </a:p>
                  </a:txBody>
                  <a:tcPr marL="45720" marR="45720" anchor="ctr">
                    <a:lnT w="19050" cap="flat" cmpd="sng" algn="ctr">
                      <a:solidFill>
                        <a:srgbClr val="012E6D"/>
                      </a:solidFill>
                      <a:prstDash val="solid"/>
                      <a:round/>
                      <a:headEnd type="none" w="med" len="med"/>
                      <a:tailEnd type="none" w="med" len="med"/>
                    </a:lnT>
                  </a:tcPr>
                </a:tc>
                <a:tc>
                  <a:txBody>
                    <a:bodyPr/>
                    <a:lstStyle/>
                    <a:p>
                      <a:pPr algn="ctr" fontAlgn="b">
                        <a:lnSpc>
                          <a:spcPct val="90000"/>
                        </a:lnSpc>
                      </a:pPr>
                      <a:r>
                        <a:rPr lang="en-US" sz="950" b="1" u="none" strike="noStrike" dirty="0">
                          <a:effectLst/>
                          <a:latin typeface="Gill Sans MT"/>
                        </a:rPr>
                        <a:t>100%</a:t>
                      </a:r>
                      <a:endParaRPr lang="en-US" sz="950" b="1" i="0" u="none" strike="noStrike" dirty="0">
                        <a:solidFill>
                          <a:srgbClr val="000000"/>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tcPr>
                </a:tc>
                <a:extLst>
                  <a:ext uri="{0D108BD9-81ED-4DB2-BD59-A6C34878D82A}">
                    <a16:rowId xmlns:a16="http://schemas.microsoft.com/office/drawing/2014/main" val="1266070622"/>
                  </a:ext>
                </a:extLst>
              </a:tr>
            </a:tbl>
          </a:graphicData>
        </a:graphic>
      </p:graphicFrame>
    </p:spTree>
    <p:extLst>
      <p:ext uri="{BB962C8B-B14F-4D97-AF65-F5344CB8AC3E}">
        <p14:creationId xmlns:p14="http://schemas.microsoft.com/office/powerpoint/2010/main" val="296728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5" name="Rectangle 14">
            <a:extLst>
              <a:ext uri="{FF2B5EF4-FFF2-40B4-BE49-F238E27FC236}">
                <a16:creationId xmlns:a16="http://schemas.microsoft.com/office/drawing/2014/main" id="{56792B77-F47D-B746-BE95-D677ACFF2A43}"/>
              </a:ext>
            </a:extLst>
          </p:cNvPr>
          <p:cNvSpPr/>
          <p:nvPr/>
        </p:nvSpPr>
        <p:spPr>
          <a:xfrm>
            <a:off x="5106765" y="331019"/>
            <a:ext cx="3679350" cy="2202002"/>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ill Sans MT" panose="020B0502020104020203" pitchFamily="34" charset="77"/>
            </a:endParaRPr>
          </a:p>
        </p:txBody>
      </p:sp>
      <p:graphicFrame>
        <p:nvGraphicFramePr>
          <p:cNvPr id="32" name="Chart 31">
            <a:extLst>
              <a:ext uri="{FF2B5EF4-FFF2-40B4-BE49-F238E27FC236}">
                <a16:creationId xmlns:a16="http://schemas.microsoft.com/office/drawing/2014/main" id="{CC54212E-0F9C-C090-E66C-016DA3A2AD7E}"/>
              </a:ext>
            </a:extLst>
          </p:cNvPr>
          <p:cNvGraphicFramePr>
            <a:graphicFrameLocks/>
          </p:cNvGraphicFramePr>
          <p:nvPr>
            <p:extLst>
              <p:ext uri="{D42A27DB-BD31-4B8C-83A1-F6EECF244321}">
                <p14:modId xmlns:p14="http://schemas.microsoft.com/office/powerpoint/2010/main" val="4154288611"/>
              </p:ext>
            </p:extLst>
          </p:nvPr>
        </p:nvGraphicFramePr>
        <p:xfrm>
          <a:off x="5674790" y="511056"/>
          <a:ext cx="3206489" cy="2138036"/>
        </p:xfrm>
        <a:graphic>
          <a:graphicData uri="http://schemas.openxmlformats.org/drawingml/2006/chart">
            <c:chart xmlns:c="http://schemas.openxmlformats.org/drawingml/2006/chart" xmlns:r="http://schemas.openxmlformats.org/officeDocument/2006/relationships" r:id="rId3"/>
          </a:graphicData>
        </a:graphic>
      </p:graphicFrame>
      <p:sp>
        <p:nvSpPr>
          <p:cNvPr id="30" name="Google Shape;1258;p27">
            <a:extLst>
              <a:ext uri="{FF2B5EF4-FFF2-40B4-BE49-F238E27FC236}">
                <a16:creationId xmlns:a16="http://schemas.microsoft.com/office/drawing/2014/main" id="{E74DEDE6-E660-6B47-9C7D-CE7D4F800FEE}"/>
              </a:ext>
            </a:extLst>
          </p:cNvPr>
          <p:cNvSpPr txBox="1"/>
          <p:nvPr/>
        </p:nvSpPr>
        <p:spPr>
          <a:xfrm>
            <a:off x="380558" y="361259"/>
            <a:ext cx="6048887"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PRIVATE CAPITAL MOBILIZED </a:t>
            </a:r>
          </a:p>
          <a:p>
            <a:pPr marL="0" marR="0" lvl="0" indent="0" algn="l" rtl="0">
              <a:spcBef>
                <a:spcPts val="0"/>
              </a:spcBef>
              <a:spcAft>
                <a:spcPts val="0"/>
              </a:spcAft>
              <a:buNone/>
            </a:pPr>
            <a:r>
              <a:rPr lang="en-US" sz="2000" dirty="0">
                <a:solidFill>
                  <a:srgbClr val="6C6463"/>
                </a:solidFill>
                <a:latin typeface="Gill Sans MT" panose="020B0502020104020203" pitchFamily="34" charset="0"/>
                <a:ea typeface="Gill Sans"/>
                <a:cs typeface="Gill Sans"/>
                <a:sym typeface="Gill Sans"/>
              </a:rPr>
              <a:t>(Y3 Q2)</a:t>
            </a:r>
            <a:endParaRPr sz="2000" dirty="0">
              <a:solidFill>
                <a:srgbClr val="6C6463"/>
              </a:solidFill>
              <a:highlight>
                <a:srgbClr val="00FF00"/>
              </a:highlight>
              <a:latin typeface="Gill Sans MT" panose="020B0502020104020203" pitchFamily="34" charset="0"/>
              <a:ea typeface="Gill Sans"/>
              <a:cs typeface="Gill Sans"/>
              <a:sym typeface="Gill Sans"/>
            </a:endParaRPr>
          </a:p>
        </p:txBody>
      </p:sp>
      <p:sp>
        <p:nvSpPr>
          <p:cNvPr id="1077" name="Google Shape;1077;g1109f72e8ae_0_26"/>
          <p:cNvSpPr txBox="1">
            <a:spLocks noGrp="1"/>
          </p:cNvSpPr>
          <p:nvPr>
            <p:ph type="body" idx="1"/>
          </p:nvPr>
        </p:nvSpPr>
        <p:spPr>
          <a:xfrm>
            <a:off x="308358" y="1073904"/>
            <a:ext cx="4728094" cy="946882"/>
          </a:xfrm>
          <a:prstGeom prst="rect">
            <a:avLst/>
          </a:prstGeom>
          <a:noFill/>
          <a:ln>
            <a:noFill/>
          </a:ln>
        </p:spPr>
        <p:txBody>
          <a:bodyPr spcFirstLastPara="1" wrap="square" lIns="91425" tIns="45700" rIns="91425" bIns="45700" anchor="t" anchorCtr="0">
            <a:noAutofit/>
          </a:bodyPr>
          <a:lstStyle/>
          <a:p>
            <a:pPr marL="61595" indent="0">
              <a:buNone/>
            </a:pPr>
            <a:r>
              <a:rPr lang="en-US" sz="1100" dirty="0">
                <a:solidFill>
                  <a:schemeClr val="tx1"/>
                </a:solidFill>
                <a:latin typeface="Gill Sans MT" panose="020B0502020104020203" pitchFamily="34" charset="0"/>
              </a:rPr>
              <a:t>This quarter, all capital mobilized was in the form of debt and for purposes of the report is denominated in USD. Most of the capital mobilized was raised for small- and medium-sized enterprises. Businesses funded this quarter were concentrated in Europe, Peru, and the Sahel region, and predominantly in the agriculture, commerce, manufacturing, and hospitality sectors.</a:t>
            </a:r>
          </a:p>
        </p:txBody>
      </p:sp>
      <p:sp>
        <p:nvSpPr>
          <p:cNvPr id="9" name="TextBox 8">
            <a:extLst>
              <a:ext uri="{FF2B5EF4-FFF2-40B4-BE49-F238E27FC236}">
                <a16:creationId xmlns:a16="http://schemas.microsoft.com/office/drawing/2014/main" id="{8136CF32-9E20-E748-82ED-A639765121F9}"/>
              </a:ext>
            </a:extLst>
          </p:cNvPr>
          <p:cNvSpPr txBox="1"/>
          <p:nvPr/>
        </p:nvSpPr>
        <p:spPr>
          <a:xfrm>
            <a:off x="2442167" y="3744297"/>
            <a:ext cx="2973012" cy="253916"/>
          </a:xfrm>
          <a:prstGeom prst="rect">
            <a:avLst/>
          </a:prstGeom>
          <a:noFill/>
        </p:spPr>
        <p:txBody>
          <a:bodyPr wrap="square" rtlCol="0">
            <a:spAutoFit/>
          </a:bodyPr>
          <a:lstStyle/>
          <a:p>
            <a:r>
              <a:rPr lang="en-US" sz="1050" b="1" dirty="0">
                <a:latin typeface="Gill Sans MT" panose="020B0502020104020203" pitchFamily="34" charset="77"/>
              </a:rPr>
              <a:t>Disaggregated by Sector</a:t>
            </a:r>
          </a:p>
        </p:txBody>
      </p:sp>
      <p:graphicFrame>
        <p:nvGraphicFramePr>
          <p:cNvPr id="10" name="Table 11">
            <a:extLst>
              <a:ext uri="{FF2B5EF4-FFF2-40B4-BE49-F238E27FC236}">
                <a16:creationId xmlns:a16="http://schemas.microsoft.com/office/drawing/2014/main" id="{35ED67FD-AD1A-1946-B46E-8CC774F5A619}"/>
              </a:ext>
            </a:extLst>
          </p:cNvPr>
          <p:cNvGraphicFramePr>
            <a:graphicFrameLocks noGrp="1"/>
          </p:cNvGraphicFramePr>
          <p:nvPr>
            <p:extLst>
              <p:ext uri="{D42A27DB-BD31-4B8C-83A1-F6EECF244321}">
                <p14:modId xmlns:p14="http://schemas.microsoft.com/office/powerpoint/2010/main" val="4064808884"/>
              </p:ext>
            </p:extLst>
          </p:nvPr>
        </p:nvGraphicFramePr>
        <p:xfrm>
          <a:off x="425763" y="4052395"/>
          <a:ext cx="2016404" cy="797560"/>
        </p:xfrm>
        <a:graphic>
          <a:graphicData uri="http://schemas.openxmlformats.org/drawingml/2006/table">
            <a:tbl>
              <a:tblPr firstRow="1" bandRow="1">
                <a:tableStyleId>{5C22544A-7EE6-4342-B048-85BDC9FD1C3A}</a:tableStyleId>
              </a:tblPr>
              <a:tblGrid>
                <a:gridCol w="1019638">
                  <a:extLst>
                    <a:ext uri="{9D8B030D-6E8A-4147-A177-3AD203B41FA5}">
                      <a16:colId xmlns:a16="http://schemas.microsoft.com/office/drawing/2014/main" val="198578298"/>
                    </a:ext>
                  </a:extLst>
                </a:gridCol>
                <a:gridCol w="996766">
                  <a:extLst>
                    <a:ext uri="{9D8B030D-6E8A-4147-A177-3AD203B41FA5}">
                      <a16:colId xmlns:a16="http://schemas.microsoft.com/office/drawing/2014/main" val="784753119"/>
                    </a:ext>
                  </a:extLst>
                </a:gridCol>
              </a:tblGrid>
              <a:tr h="730261">
                <a:tc>
                  <a:txBody>
                    <a:bodyPr/>
                    <a:lstStyle/>
                    <a:p>
                      <a:pPr algn="ctr">
                        <a:spcAft>
                          <a:spcPts val="200"/>
                        </a:spcAft>
                      </a:pPr>
                      <a:r>
                        <a:rPr lang="en-US" sz="1400" dirty="0">
                          <a:solidFill>
                            <a:schemeClr val="bg1"/>
                          </a:solidFill>
                          <a:latin typeface="Gill Sans MT" panose="020B0502020104020203" pitchFamily="34" charset="77"/>
                        </a:rPr>
                        <a:t>100%</a:t>
                      </a:r>
                    </a:p>
                    <a:p>
                      <a:pPr algn="ctr">
                        <a:spcAft>
                          <a:spcPts val="200"/>
                        </a:spcAft>
                      </a:pPr>
                      <a:r>
                        <a:rPr lang="en-US" sz="900" b="0" dirty="0">
                          <a:solidFill>
                            <a:schemeClr val="accent1">
                              <a:lumMod val="20000"/>
                              <a:lumOff val="80000"/>
                            </a:schemeClr>
                          </a:solidFill>
                          <a:latin typeface="Gill Sans MT" panose="020B0502020104020203" pitchFamily="34" charset="77"/>
                        </a:rPr>
                        <a:t>USD18,985,766</a:t>
                      </a:r>
                    </a:p>
                    <a:p>
                      <a:pPr algn="ctr">
                        <a:spcAft>
                          <a:spcPts val="200"/>
                        </a:spcAft>
                      </a:pPr>
                      <a:r>
                        <a:rPr lang="en-US" sz="900" b="1" dirty="0">
                          <a:solidFill>
                            <a:schemeClr val="bg1"/>
                          </a:solidFill>
                          <a:latin typeface="Gill Sans MT" panose="020B0502020104020203" pitchFamily="34" charset="77"/>
                        </a:rPr>
                        <a:t>Debt</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spcAft>
                          <a:spcPts val="200"/>
                        </a:spcAft>
                      </a:pPr>
                      <a:r>
                        <a:rPr lang="en-US" sz="1600" dirty="0">
                          <a:solidFill>
                            <a:schemeClr val="bg1"/>
                          </a:solidFill>
                          <a:latin typeface="Gill Sans MT" panose="020B0502020104020203" pitchFamily="34" charset="77"/>
                        </a:rPr>
                        <a:t>0%</a:t>
                      </a:r>
                    </a:p>
                    <a:p>
                      <a:pPr marL="0" marR="0" lvl="0" indent="0" algn="ctr" defTabSz="457200" rtl="0" eaLnBrk="1" fontAlgn="auto" latinLnBrk="0" hangingPunct="1">
                        <a:lnSpc>
                          <a:spcPct val="100000"/>
                        </a:lnSpc>
                        <a:spcBef>
                          <a:spcPts val="0"/>
                        </a:spcBef>
                        <a:spcAft>
                          <a:spcPts val="200"/>
                        </a:spcAft>
                        <a:buClrTx/>
                        <a:buSzTx/>
                        <a:buFontTx/>
                        <a:buNone/>
                        <a:tabLst/>
                        <a:defRPr/>
                      </a:pPr>
                      <a:r>
                        <a:rPr lang="en-US" sz="900" b="0" dirty="0">
                          <a:solidFill>
                            <a:schemeClr val="accent1">
                              <a:lumMod val="20000"/>
                              <a:lumOff val="80000"/>
                            </a:schemeClr>
                          </a:solidFill>
                          <a:latin typeface="Gill Sans MT" panose="020B0502020104020203" pitchFamily="34" charset="77"/>
                        </a:rPr>
                        <a:t>USD</a:t>
                      </a:r>
                    </a:p>
                    <a:p>
                      <a:pPr algn="ctr">
                        <a:spcAft>
                          <a:spcPts val="200"/>
                        </a:spcAft>
                      </a:pPr>
                      <a:r>
                        <a:rPr lang="en-US" sz="900" b="1" dirty="0">
                          <a:solidFill>
                            <a:schemeClr val="bg1"/>
                          </a:solidFill>
                          <a:latin typeface="Gill Sans MT" panose="020B0502020104020203" pitchFamily="34" charset="77"/>
                        </a:rPr>
                        <a:t>Non-debt/ Equity</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52921225"/>
                  </a:ext>
                </a:extLst>
              </a:tr>
            </a:tbl>
          </a:graphicData>
        </a:graphic>
      </p:graphicFrame>
      <p:sp>
        <p:nvSpPr>
          <p:cNvPr id="11" name="TextBox 10">
            <a:extLst>
              <a:ext uri="{FF2B5EF4-FFF2-40B4-BE49-F238E27FC236}">
                <a16:creationId xmlns:a16="http://schemas.microsoft.com/office/drawing/2014/main" id="{022987BA-F5F5-EE4F-945A-251DCD964563}"/>
              </a:ext>
            </a:extLst>
          </p:cNvPr>
          <p:cNvSpPr txBox="1"/>
          <p:nvPr/>
        </p:nvSpPr>
        <p:spPr>
          <a:xfrm>
            <a:off x="347618" y="3597910"/>
            <a:ext cx="1764595" cy="415498"/>
          </a:xfrm>
          <a:prstGeom prst="rect">
            <a:avLst/>
          </a:prstGeom>
          <a:noFill/>
        </p:spPr>
        <p:txBody>
          <a:bodyPr wrap="square" rtlCol="0">
            <a:spAutoFit/>
          </a:bodyPr>
          <a:lstStyle/>
          <a:p>
            <a:r>
              <a:rPr lang="en-US" sz="1050" b="1" dirty="0">
                <a:latin typeface="Gill Sans MT" panose="020B0502020104020203" pitchFamily="34" charset="77"/>
              </a:rPr>
              <a:t>Disaggregated by Financing Type</a:t>
            </a:r>
          </a:p>
        </p:txBody>
      </p:sp>
      <p:sp>
        <p:nvSpPr>
          <p:cNvPr id="19" name="TextBox 18">
            <a:extLst>
              <a:ext uri="{FF2B5EF4-FFF2-40B4-BE49-F238E27FC236}">
                <a16:creationId xmlns:a16="http://schemas.microsoft.com/office/drawing/2014/main" id="{D807062A-5AE2-3D4D-8EA7-B7AAA3EB31BC}"/>
              </a:ext>
            </a:extLst>
          </p:cNvPr>
          <p:cNvSpPr txBox="1"/>
          <p:nvPr/>
        </p:nvSpPr>
        <p:spPr>
          <a:xfrm>
            <a:off x="6447206" y="2688654"/>
            <a:ext cx="2434647" cy="253916"/>
          </a:xfrm>
          <a:prstGeom prst="rect">
            <a:avLst/>
          </a:prstGeom>
          <a:noFill/>
        </p:spPr>
        <p:txBody>
          <a:bodyPr wrap="square" rtlCol="0">
            <a:spAutoFit/>
          </a:bodyPr>
          <a:lstStyle/>
          <a:p>
            <a:pPr algn="r"/>
            <a:r>
              <a:rPr lang="en-US" sz="1050" b="1" dirty="0">
                <a:latin typeface="Gill Sans MT" panose="020B0502020104020203" pitchFamily="34" charset="77"/>
              </a:rPr>
              <a:t>Disaggregated by Firm Owner's Sex</a:t>
            </a:r>
          </a:p>
        </p:txBody>
      </p:sp>
      <p:sp>
        <p:nvSpPr>
          <p:cNvPr id="21" name="Rectangle 20">
            <a:extLst>
              <a:ext uri="{FF2B5EF4-FFF2-40B4-BE49-F238E27FC236}">
                <a16:creationId xmlns:a16="http://schemas.microsoft.com/office/drawing/2014/main" id="{8E61D309-7284-9641-9340-5843A98D4920}"/>
              </a:ext>
            </a:extLst>
          </p:cNvPr>
          <p:cNvSpPr/>
          <p:nvPr/>
        </p:nvSpPr>
        <p:spPr>
          <a:xfrm>
            <a:off x="436572" y="2077521"/>
            <a:ext cx="3795823" cy="1477630"/>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highlight>
                <a:srgbClr val="FFFF00"/>
              </a:highlight>
              <a:latin typeface="Gill Sans MT" panose="020B0502020104020203" pitchFamily="34" charset="77"/>
            </a:endParaRPr>
          </a:p>
        </p:txBody>
      </p:sp>
      <p:sp>
        <p:nvSpPr>
          <p:cNvPr id="27" name="TextBox 26">
            <a:extLst>
              <a:ext uri="{FF2B5EF4-FFF2-40B4-BE49-F238E27FC236}">
                <a16:creationId xmlns:a16="http://schemas.microsoft.com/office/drawing/2014/main" id="{5B59C0F9-AD00-9D40-96EB-A036F22F4984}"/>
              </a:ext>
            </a:extLst>
          </p:cNvPr>
          <p:cNvSpPr txBox="1"/>
          <p:nvPr/>
        </p:nvSpPr>
        <p:spPr>
          <a:xfrm>
            <a:off x="506885" y="2169015"/>
            <a:ext cx="1187527" cy="415498"/>
          </a:xfrm>
          <a:prstGeom prst="rect">
            <a:avLst/>
          </a:prstGeom>
          <a:noFill/>
        </p:spPr>
        <p:txBody>
          <a:bodyPr wrap="square" rtlCol="0">
            <a:spAutoFit/>
          </a:bodyPr>
          <a:lstStyle/>
          <a:p>
            <a:r>
              <a:rPr lang="en-US" sz="1050" b="1" dirty="0">
                <a:latin typeface="Gill Sans MT" panose="020B0502020104020203" pitchFamily="34" charset="77"/>
              </a:rPr>
              <a:t>Disaggregated by Firm Size</a:t>
            </a:r>
          </a:p>
        </p:txBody>
      </p:sp>
      <p:graphicFrame>
        <p:nvGraphicFramePr>
          <p:cNvPr id="3" name="Table 2">
            <a:extLst>
              <a:ext uri="{FF2B5EF4-FFF2-40B4-BE49-F238E27FC236}">
                <a16:creationId xmlns:a16="http://schemas.microsoft.com/office/drawing/2014/main" id="{259B55C9-49CC-4041-B735-65FB3A23F777}"/>
              </a:ext>
            </a:extLst>
          </p:cNvPr>
          <p:cNvGraphicFramePr>
            <a:graphicFrameLocks noGrp="1"/>
          </p:cNvGraphicFramePr>
          <p:nvPr>
            <p:extLst>
              <p:ext uri="{D42A27DB-BD31-4B8C-83A1-F6EECF244321}">
                <p14:modId xmlns:p14="http://schemas.microsoft.com/office/powerpoint/2010/main" val="3216014302"/>
              </p:ext>
            </p:extLst>
          </p:nvPr>
        </p:nvGraphicFramePr>
        <p:xfrm>
          <a:off x="2530548" y="4023987"/>
          <a:ext cx="6251144" cy="829769"/>
        </p:xfrm>
        <a:graphic>
          <a:graphicData uri="http://schemas.openxmlformats.org/drawingml/2006/table">
            <a:tbl>
              <a:tblPr firstRow="1" bandRow="1">
                <a:tableStyleId>{09BC3AFD-933C-45F6-9677-3918EA53FDC7}</a:tableStyleId>
              </a:tblPr>
              <a:tblGrid>
                <a:gridCol w="930450">
                  <a:extLst>
                    <a:ext uri="{9D8B030D-6E8A-4147-A177-3AD203B41FA5}">
                      <a16:colId xmlns:a16="http://schemas.microsoft.com/office/drawing/2014/main" val="251690629"/>
                    </a:ext>
                  </a:extLst>
                </a:gridCol>
                <a:gridCol w="1050111">
                  <a:extLst>
                    <a:ext uri="{9D8B030D-6E8A-4147-A177-3AD203B41FA5}">
                      <a16:colId xmlns:a16="http://schemas.microsoft.com/office/drawing/2014/main" val="2158885600"/>
                    </a:ext>
                  </a:extLst>
                </a:gridCol>
                <a:gridCol w="866495">
                  <a:extLst>
                    <a:ext uri="{9D8B030D-6E8A-4147-A177-3AD203B41FA5}">
                      <a16:colId xmlns:a16="http://schemas.microsoft.com/office/drawing/2014/main" val="695064821"/>
                    </a:ext>
                  </a:extLst>
                </a:gridCol>
                <a:gridCol w="866495">
                  <a:extLst>
                    <a:ext uri="{9D8B030D-6E8A-4147-A177-3AD203B41FA5}">
                      <a16:colId xmlns:a16="http://schemas.microsoft.com/office/drawing/2014/main" val="1629129241"/>
                    </a:ext>
                  </a:extLst>
                </a:gridCol>
                <a:gridCol w="990280">
                  <a:extLst>
                    <a:ext uri="{9D8B030D-6E8A-4147-A177-3AD203B41FA5}">
                      <a16:colId xmlns:a16="http://schemas.microsoft.com/office/drawing/2014/main" val="4197196554"/>
                    </a:ext>
                  </a:extLst>
                </a:gridCol>
                <a:gridCol w="680818">
                  <a:extLst>
                    <a:ext uri="{9D8B030D-6E8A-4147-A177-3AD203B41FA5}">
                      <a16:colId xmlns:a16="http://schemas.microsoft.com/office/drawing/2014/main" val="1865500816"/>
                    </a:ext>
                  </a:extLst>
                </a:gridCol>
                <a:gridCol w="866495">
                  <a:extLst>
                    <a:ext uri="{9D8B030D-6E8A-4147-A177-3AD203B41FA5}">
                      <a16:colId xmlns:a16="http://schemas.microsoft.com/office/drawing/2014/main" val="1463609238"/>
                    </a:ext>
                  </a:extLst>
                </a:gridCol>
              </a:tblGrid>
              <a:tr h="829769">
                <a:tc>
                  <a:txBody>
                    <a:bodyPr/>
                    <a:lstStyle/>
                    <a:p>
                      <a:pPr marL="0" marR="0" algn="ctr">
                        <a:lnSpc>
                          <a:spcPct val="110000"/>
                        </a:lnSpc>
                        <a:spcBef>
                          <a:spcPts val="0"/>
                        </a:spcBef>
                        <a:spcAft>
                          <a:spcPts val="300"/>
                        </a:spcAft>
                      </a:pPr>
                      <a:r>
                        <a:rPr lang="en-US" sz="1600" b="1" dirty="0">
                          <a:solidFill>
                            <a:schemeClr val="tx2"/>
                          </a:solidFill>
                          <a:effectLst/>
                        </a:rPr>
                        <a:t> </a:t>
                      </a:r>
                      <a:r>
                        <a:rPr lang="en-US" sz="1600" b="1" dirty="0">
                          <a:solidFill>
                            <a:schemeClr val="tx2"/>
                          </a:solidFill>
                          <a:effectLst/>
                          <a:latin typeface="Gill Sans MT" panose="020B0502020104020203" pitchFamily="34" charset="0"/>
                        </a:rPr>
                        <a:t>45.8%</a:t>
                      </a:r>
                    </a:p>
                    <a:p>
                      <a:pPr marL="0" marR="0" algn="ctr">
                        <a:lnSpc>
                          <a:spcPct val="110000"/>
                        </a:lnSpc>
                        <a:spcBef>
                          <a:spcPts val="0"/>
                        </a:spcBef>
                        <a:spcAft>
                          <a:spcPts val="300"/>
                        </a:spcAft>
                      </a:pPr>
                      <a:r>
                        <a:rPr lang="en-US" sz="900" b="1" dirty="0">
                          <a:solidFill>
                            <a:schemeClr val="tx1"/>
                          </a:solidFill>
                          <a:effectLst/>
                          <a:latin typeface="Gill Sans MT" panose="020B0502020104020203" pitchFamily="34" charset="0"/>
                        </a:rPr>
                        <a:t>Agriculture</a:t>
                      </a:r>
                      <a:endParaRPr lang="en-US" sz="900" dirty="0">
                        <a:solidFill>
                          <a:schemeClr val="tx1"/>
                        </a:solidFill>
                        <a:effectLst/>
                        <a:latin typeface="Gill Sans MT" panose="020B0502020104020203" pitchFamily="34" charset="0"/>
                      </a:endParaRPr>
                    </a:p>
                    <a:p>
                      <a:pPr marL="0" marR="0" algn="ctr">
                        <a:lnSpc>
                          <a:spcPct val="110000"/>
                        </a:lnSpc>
                        <a:spcBef>
                          <a:spcPts val="0"/>
                        </a:spcBef>
                        <a:spcAft>
                          <a:spcPts val="300"/>
                        </a:spcAft>
                      </a:pPr>
                      <a:r>
                        <a:rPr lang="en-US" sz="900" dirty="0">
                          <a:solidFill>
                            <a:schemeClr val="tx1"/>
                          </a:solidFill>
                          <a:effectLst/>
                          <a:latin typeface="Gill Sans MT" panose="020B0502020104020203" pitchFamily="34" charset="0"/>
                        </a:rPr>
                        <a:t>USD8,699,327</a:t>
                      </a:r>
                      <a:endParaRPr lang="en-US" sz="9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rgbClr val="F2F2F2"/>
                    </a:solidFill>
                  </a:tcPr>
                </a:tc>
                <a:tc>
                  <a:txBody>
                    <a:bodyPr/>
                    <a:lstStyle/>
                    <a:p>
                      <a:pPr marL="0" marR="0" algn="ctr" rtl="0">
                        <a:lnSpc>
                          <a:spcPct val="110000"/>
                        </a:lnSpc>
                        <a:spcBef>
                          <a:spcPts val="0"/>
                        </a:spcBef>
                        <a:spcAft>
                          <a:spcPts val="300"/>
                        </a:spcAft>
                        <a:buClr>
                          <a:srgbClr val="000000"/>
                        </a:buClr>
                        <a:buFont typeface="Arial"/>
                      </a:pPr>
                      <a:r>
                        <a:rPr lang="en-US" sz="1600" b="1" i="0" u="none" strike="noStrike" cap="none" dirty="0">
                          <a:solidFill>
                            <a:schemeClr val="tx2"/>
                          </a:solidFill>
                          <a:effectLst/>
                          <a:latin typeface="Gill Sans MT" panose="020B0502020104020203" pitchFamily="34" charset="0"/>
                          <a:cs typeface="Arial"/>
                          <a:sym typeface="Arial"/>
                        </a:rPr>
                        <a:t>27.4%</a:t>
                      </a:r>
                    </a:p>
                    <a:p>
                      <a:pPr marL="0" marR="0" algn="ctr">
                        <a:lnSpc>
                          <a:spcPct val="110000"/>
                        </a:lnSpc>
                        <a:spcBef>
                          <a:spcPts val="0"/>
                        </a:spcBef>
                        <a:spcAft>
                          <a:spcPts val="300"/>
                        </a:spcAft>
                      </a:pPr>
                      <a:r>
                        <a:rPr lang="en-US" sz="900" b="1" dirty="0">
                          <a:solidFill>
                            <a:schemeClr val="tx1"/>
                          </a:solidFill>
                          <a:effectLst/>
                          <a:latin typeface="Gill Sans MT" panose="020B0502020104020203" pitchFamily="34" charset="0"/>
                        </a:rPr>
                        <a:t>Manufacturing</a:t>
                      </a:r>
                      <a:endParaRPr lang="en-US" sz="900" dirty="0">
                        <a:solidFill>
                          <a:schemeClr val="tx1"/>
                        </a:solidFill>
                        <a:effectLst/>
                        <a:latin typeface="Gill Sans MT" panose="020B0502020104020203" pitchFamily="34" charset="0"/>
                      </a:endParaRPr>
                    </a:p>
                    <a:p>
                      <a:pPr marL="0" marR="0" algn="ctr">
                        <a:lnSpc>
                          <a:spcPct val="110000"/>
                        </a:lnSpc>
                        <a:spcBef>
                          <a:spcPts val="0"/>
                        </a:spcBef>
                        <a:spcAft>
                          <a:spcPts val="300"/>
                        </a:spcAft>
                      </a:pPr>
                      <a:r>
                        <a:rPr lang="en-US" sz="900" dirty="0">
                          <a:solidFill>
                            <a:schemeClr val="tx1"/>
                          </a:solidFill>
                          <a:effectLst/>
                          <a:latin typeface="Gill Sans MT" panose="020B0502020104020203" pitchFamily="34" charset="0"/>
                        </a:rPr>
                        <a:t>USD5,197,921</a:t>
                      </a:r>
                      <a:endParaRPr lang="en-US" sz="9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rgbClr val="F2F2F2"/>
                    </a:solidFill>
                  </a:tcPr>
                </a:tc>
                <a:tc>
                  <a:txBody>
                    <a:bodyPr/>
                    <a:lstStyle/>
                    <a:p>
                      <a:pPr marL="0" marR="0" algn="ctr" rtl="0">
                        <a:lnSpc>
                          <a:spcPct val="110000"/>
                        </a:lnSpc>
                        <a:spcBef>
                          <a:spcPts val="0"/>
                        </a:spcBef>
                        <a:spcAft>
                          <a:spcPts val="300"/>
                        </a:spcAft>
                        <a:buClr>
                          <a:srgbClr val="000000"/>
                        </a:buClr>
                        <a:buFont typeface="Arial"/>
                      </a:pPr>
                      <a:r>
                        <a:rPr lang="en-US" sz="1600" b="1" i="0" u="none" strike="noStrike" cap="none" dirty="0">
                          <a:solidFill>
                            <a:schemeClr val="tx2"/>
                          </a:solidFill>
                          <a:effectLst/>
                          <a:latin typeface="Gill Sans MT" panose="020B0502020104020203" pitchFamily="34" charset="0"/>
                          <a:cs typeface="Arial"/>
                          <a:sym typeface="Arial"/>
                        </a:rPr>
                        <a:t>12.4%</a:t>
                      </a:r>
                    </a:p>
                    <a:p>
                      <a:pPr marL="0" marR="0" algn="ctr">
                        <a:lnSpc>
                          <a:spcPct val="110000"/>
                        </a:lnSpc>
                        <a:spcBef>
                          <a:spcPts val="0"/>
                        </a:spcBef>
                        <a:spcAft>
                          <a:spcPts val="300"/>
                        </a:spcAft>
                      </a:pPr>
                      <a:r>
                        <a:rPr lang="en-US" sz="900" b="1" dirty="0">
                          <a:solidFill>
                            <a:schemeClr val="tx1"/>
                          </a:solidFill>
                          <a:effectLst/>
                          <a:latin typeface="Gill Sans MT" panose="020B0502020104020203" pitchFamily="34" charset="0"/>
                        </a:rPr>
                        <a:t>Commerce</a:t>
                      </a:r>
                      <a:endParaRPr lang="en-US" sz="900" dirty="0">
                        <a:solidFill>
                          <a:schemeClr val="tx1"/>
                        </a:solidFill>
                        <a:effectLst/>
                        <a:latin typeface="Gill Sans MT" panose="020B0502020104020203" pitchFamily="34" charset="0"/>
                      </a:endParaRPr>
                    </a:p>
                    <a:p>
                      <a:pPr marL="0" marR="0" algn="ctr">
                        <a:lnSpc>
                          <a:spcPct val="110000"/>
                        </a:lnSpc>
                        <a:spcBef>
                          <a:spcPts val="0"/>
                        </a:spcBef>
                        <a:spcAft>
                          <a:spcPts val="300"/>
                        </a:spcAft>
                      </a:pPr>
                      <a:r>
                        <a:rPr lang="en-US" sz="900" dirty="0">
                          <a:solidFill>
                            <a:schemeClr val="tx1"/>
                          </a:solidFill>
                          <a:effectLst/>
                          <a:latin typeface="Gill Sans MT" panose="020B0502020104020203" pitchFamily="34" charset="0"/>
                        </a:rPr>
                        <a:t>USD2,348,398</a:t>
                      </a:r>
                      <a:endParaRPr lang="en-US" sz="9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rgbClr val="F2F2F2"/>
                    </a:solidFill>
                  </a:tcPr>
                </a:tc>
                <a:tc>
                  <a:txBody>
                    <a:bodyPr/>
                    <a:lstStyle/>
                    <a:p>
                      <a:pPr marL="0" marR="0" algn="ctr" rtl="0">
                        <a:lnSpc>
                          <a:spcPct val="110000"/>
                        </a:lnSpc>
                        <a:spcBef>
                          <a:spcPts val="0"/>
                        </a:spcBef>
                        <a:spcAft>
                          <a:spcPts val="300"/>
                        </a:spcAft>
                        <a:buClr>
                          <a:srgbClr val="000000"/>
                        </a:buClr>
                        <a:buFont typeface="Arial"/>
                      </a:pPr>
                      <a:r>
                        <a:rPr lang="en-US" sz="1600" b="1" i="0" u="none" strike="noStrike" cap="none" dirty="0">
                          <a:solidFill>
                            <a:schemeClr val="tx2"/>
                          </a:solidFill>
                          <a:effectLst/>
                          <a:latin typeface="Gill Sans MT" panose="020B0502020104020203" pitchFamily="34" charset="0"/>
                          <a:cs typeface="Arial"/>
                          <a:sym typeface="Arial"/>
                        </a:rPr>
                        <a:t>11.3%</a:t>
                      </a:r>
                    </a:p>
                    <a:p>
                      <a:pPr marL="0" marR="0" algn="ctr">
                        <a:lnSpc>
                          <a:spcPct val="110000"/>
                        </a:lnSpc>
                        <a:spcBef>
                          <a:spcPts val="0"/>
                        </a:spcBef>
                        <a:spcAft>
                          <a:spcPts val="300"/>
                        </a:spcAft>
                      </a:pPr>
                      <a:r>
                        <a:rPr lang="en-US" sz="900" b="1" dirty="0">
                          <a:solidFill>
                            <a:schemeClr val="tx1"/>
                          </a:solidFill>
                          <a:effectLst/>
                          <a:latin typeface="Gill Sans MT" panose="020B0502020104020203" pitchFamily="34" charset="0"/>
                        </a:rPr>
                        <a:t>Hospitality</a:t>
                      </a:r>
                      <a:endParaRPr lang="en-US" sz="900" dirty="0">
                        <a:solidFill>
                          <a:schemeClr val="tx1"/>
                        </a:solidFill>
                        <a:effectLst/>
                        <a:latin typeface="Gill Sans MT" panose="020B0502020104020203" pitchFamily="34" charset="0"/>
                      </a:endParaRPr>
                    </a:p>
                    <a:p>
                      <a:pPr marL="0" marR="0" algn="ctr">
                        <a:lnSpc>
                          <a:spcPct val="110000"/>
                        </a:lnSpc>
                        <a:spcBef>
                          <a:spcPts val="0"/>
                        </a:spcBef>
                        <a:spcAft>
                          <a:spcPts val="300"/>
                        </a:spcAft>
                      </a:pPr>
                      <a:r>
                        <a:rPr lang="en-US" sz="900" dirty="0">
                          <a:solidFill>
                            <a:schemeClr val="tx1"/>
                          </a:solidFill>
                          <a:effectLst/>
                          <a:latin typeface="Gill Sans MT" panose="020B0502020104020203" pitchFamily="34" charset="0"/>
                        </a:rPr>
                        <a:t>USD2,150,171</a:t>
                      </a:r>
                      <a:endParaRPr lang="en-US" sz="9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rgbClr val="F2F2F2"/>
                    </a:solidFill>
                  </a:tcPr>
                </a:tc>
                <a:tc>
                  <a:txBody>
                    <a:bodyPr/>
                    <a:lstStyle/>
                    <a:p>
                      <a:pPr marL="0" marR="0" algn="ctr" rtl="0">
                        <a:lnSpc>
                          <a:spcPct val="110000"/>
                        </a:lnSpc>
                        <a:spcBef>
                          <a:spcPts val="0"/>
                        </a:spcBef>
                        <a:spcAft>
                          <a:spcPts val="300"/>
                        </a:spcAft>
                        <a:buClr>
                          <a:srgbClr val="000000"/>
                        </a:buClr>
                        <a:buFont typeface="Arial"/>
                      </a:pPr>
                      <a:r>
                        <a:rPr lang="en-US" sz="1600" b="1" i="0" u="none" strike="noStrike" cap="none" dirty="0">
                          <a:solidFill>
                            <a:schemeClr val="tx2"/>
                          </a:solidFill>
                          <a:effectLst/>
                          <a:latin typeface="Gill Sans MT" panose="020B0502020104020203" pitchFamily="34" charset="0"/>
                          <a:cs typeface="Arial"/>
                          <a:sym typeface="Arial"/>
                        </a:rPr>
                        <a:t>1.3%</a:t>
                      </a:r>
                    </a:p>
                    <a:p>
                      <a:pPr marL="0" marR="0" algn="ctr">
                        <a:lnSpc>
                          <a:spcPct val="110000"/>
                        </a:lnSpc>
                        <a:spcBef>
                          <a:spcPts val="0"/>
                        </a:spcBef>
                        <a:spcAft>
                          <a:spcPts val="300"/>
                        </a:spcAft>
                      </a:pPr>
                      <a:r>
                        <a:rPr lang="en-US" sz="900" b="1" dirty="0">
                          <a:solidFill>
                            <a:schemeClr val="tx1"/>
                          </a:solidFill>
                          <a:effectLst/>
                          <a:latin typeface="Gill Sans MT" panose="020B0502020104020203" pitchFamily="34" charset="0"/>
                        </a:rPr>
                        <a:t>Construction</a:t>
                      </a:r>
                      <a:endParaRPr lang="en-US" sz="900" dirty="0">
                        <a:solidFill>
                          <a:schemeClr val="tx1"/>
                        </a:solidFill>
                        <a:effectLst/>
                        <a:latin typeface="Gill Sans MT" panose="020B0502020104020203" pitchFamily="34" charset="0"/>
                      </a:endParaRPr>
                    </a:p>
                    <a:p>
                      <a:pPr marL="0" marR="0" algn="ctr">
                        <a:lnSpc>
                          <a:spcPct val="110000"/>
                        </a:lnSpc>
                        <a:spcBef>
                          <a:spcPts val="0"/>
                        </a:spcBef>
                        <a:spcAft>
                          <a:spcPts val="300"/>
                        </a:spcAft>
                      </a:pPr>
                      <a:r>
                        <a:rPr lang="en-US" sz="900" dirty="0">
                          <a:solidFill>
                            <a:schemeClr val="tx1"/>
                          </a:solidFill>
                          <a:effectLst/>
                          <a:latin typeface="Gill Sans MT" panose="020B0502020104020203" pitchFamily="34" charset="0"/>
                        </a:rPr>
                        <a:t>USD243,939</a:t>
                      </a:r>
                      <a:endParaRPr lang="en-US" sz="9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rgbClr val="F2F2F2"/>
                    </a:solidFill>
                  </a:tcPr>
                </a:tc>
                <a:tc>
                  <a:txBody>
                    <a:bodyPr/>
                    <a:lstStyle/>
                    <a:p>
                      <a:pPr marL="0" marR="0" algn="ctr" rtl="0">
                        <a:lnSpc>
                          <a:spcPct val="110000"/>
                        </a:lnSpc>
                        <a:spcBef>
                          <a:spcPts val="0"/>
                        </a:spcBef>
                        <a:spcAft>
                          <a:spcPts val="300"/>
                        </a:spcAft>
                        <a:buClr>
                          <a:srgbClr val="000000"/>
                        </a:buClr>
                        <a:buFont typeface="Arial"/>
                      </a:pPr>
                      <a:r>
                        <a:rPr lang="en-US" sz="1600" b="1" i="0" u="none" strike="noStrike" cap="none" dirty="0">
                          <a:solidFill>
                            <a:schemeClr val="tx2"/>
                          </a:solidFill>
                          <a:effectLst/>
                          <a:latin typeface="Gill Sans MT" panose="020B0502020104020203" pitchFamily="34" charset="0"/>
                          <a:cs typeface="Arial"/>
                          <a:sym typeface="Arial"/>
                        </a:rPr>
                        <a:t>1.3%</a:t>
                      </a:r>
                    </a:p>
                    <a:p>
                      <a:pPr marL="0" marR="0" algn="ctr">
                        <a:lnSpc>
                          <a:spcPct val="110000"/>
                        </a:lnSpc>
                        <a:spcBef>
                          <a:spcPts val="0"/>
                        </a:spcBef>
                        <a:spcAft>
                          <a:spcPts val="300"/>
                        </a:spcAft>
                      </a:pPr>
                      <a:r>
                        <a:rPr lang="en-US" sz="900" b="1" dirty="0">
                          <a:solidFill>
                            <a:schemeClr val="tx1"/>
                          </a:solidFill>
                          <a:effectLst/>
                          <a:latin typeface="Gill Sans MT" panose="020B0502020104020203" pitchFamily="34" charset="0"/>
                        </a:rPr>
                        <a:t>Other</a:t>
                      </a:r>
                      <a:endParaRPr lang="en-US" sz="900" dirty="0">
                        <a:solidFill>
                          <a:schemeClr val="tx1"/>
                        </a:solidFill>
                        <a:effectLst/>
                        <a:latin typeface="Gill Sans MT" panose="020B0502020104020203" pitchFamily="34" charset="0"/>
                      </a:endParaRPr>
                    </a:p>
                    <a:p>
                      <a:pPr marL="0" marR="0" algn="ctr">
                        <a:lnSpc>
                          <a:spcPct val="110000"/>
                        </a:lnSpc>
                        <a:spcBef>
                          <a:spcPts val="0"/>
                        </a:spcBef>
                        <a:spcAft>
                          <a:spcPts val="300"/>
                        </a:spcAft>
                      </a:pPr>
                      <a:r>
                        <a:rPr lang="en-US" sz="900" dirty="0">
                          <a:solidFill>
                            <a:schemeClr val="tx1"/>
                          </a:solidFill>
                          <a:effectLst/>
                          <a:latin typeface="Gill Sans MT" panose="020B0502020104020203" pitchFamily="34" charset="0"/>
                        </a:rPr>
                        <a:t>USD252,494</a:t>
                      </a:r>
                      <a:endParaRPr lang="en-US" sz="9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txBody>
                  <a:tcPr marL="0" marR="0" marT="0" marB="0" anchor="ctr">
                    <a:solidFill>
                      <a:srgbClr val="F2F2F2"/>
                    </a:solidFill>
                  </a:tcPr>
                </a:tc>
                <a:tc>
                  <a:txBody>
                    <a:bodyPr/>
                    <a:lstStyle/>
                    <a:p>
                      <a:pPr marL="0" marR="0" algn="ctr" rtl="0">
                        <a:lnSpc>
                          <a:spcPct val="110000"/>
                        </a:lnSpc>
                        <a:spcBef>
                          <a:spcPts val="0"/>
                        </a:spcBef>
                        <a:spcAft>
                          <a:spcPts val="300"/>
                        </a:spcAft>
                        <a:buClr>
                          <a:srgbClr val="000000"/>
                        </a:buClr>
                        <a:buFont typeface="Arial"/>
                      </a:pPr>
                      <a:r>
                        <a:rPr lang="en-US" sz="1600" b="1" i="0" u="none" strike="noStrike" cap="none" dirty="0">
                          <a:solidFill>
                            <a:schemeClr val="tx2"/>
                          </a:solidFill>
                          <a:effectLst/>
                          <a:latin typeface="Gill Sans MT" panose="020B0502020104020203" pitchFamily="34" charset="0"/>
                          <a:cs typeface="Arial"/>
                          <a:sym typeface="Arial"/>
                        </a:rPr>
                        <a:t>1%</a:t>
                      </a:r>
                    </a:p>
                    <a:p>
                      <a:pPr marL="0" marR="0" algn="ctr">
                        <a:lnSpc>
                          <a:spcPct val="110000"/>
                        </a:lnSpc>
                        <a:spcBef>
                          <a:spcPts val="0"/>
                        </a:spcBef>
                        <a:spcAft>
                          <a:spcPts val="300"/>
                        </a:spcAft>
                      </a:pPr>
                      <a:r>
                        <a:rPr lang="en-US" sz="900" b="1" dirty="0">
                          <a:solidFill>
                            <a:schemeClr val="tx1"/>
                          </a:solidFill>
                          <a:effectLst/>
                          <a:latin typeface="Gill Sans MT" panose="020B0502020104020203" pitchFamily="34" charset="0"/>
                        </a:rPr>
                        <a:t>ICT</a:t>
                      </a:r>
                    </a:p>
                    <a:p>
                      <a:pPr marL="0" marR="0" algn="ctr">
                        <a:lnSpc>
                          <a:spcPct val="110000"/>
                        </a:lnSpc>
                        <a:spcBef>
                          <a:spcPts val="0"/>
                        </a:spcBef>
                        <a:spcAft>
                          <a:spcPts val="300"/>
                        </a:spcAft>
                      </a:pPr>
                      <a:r>
                        <a:rPr lang="en-US" sz="900" dirty="0">
                          <a:solidFill>
                            <a:schemeClr val="tx1"/>
                          </a:solidFill>
                          <a:effectLst/>
                          <a:latin typeface="Gill Sans MT" panose="020B0502020104020203" pitchFamily="34" charset="0"/>
                        </a:rPr>
                        <a:t>USD39,564</a:t>
                      </a:r>
                      <a:endParaRPr lang="en-US" sz="9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txBody>
                  <a:tcPr marL="0" marR="0" marT="0" marB="0" anchor="ctr">
                    <a:solidFill>
                      <a:srgbClr val="F2F2F2"/>
                    </a:solidFill>
                  </a:tcPr>
                </a:tc>
                <a:extLst>
                  <a:ext uri="{0D108BD9-81ED-4DB2-BD59-A6C34878D82A}">
                    <a16:rowId xmlns:a16="http://schemas.microsoft.com/office/drawing/2014/main" val="4267365591"/>
                  </a:ext>
                </a:extLst>
              </a:tr>
            </a:tbl>
          </a:graphicData>
        </a:graphic>
      </p:graphicFrame>
      <p:graphicFrame>
        <p:nvGraphicFramePr>
          <p:cNvPr id="4" name="Table 3">
            <a:extLst>
              <a:ext uri="{FF2B5EF4-FFF2-40B4-BE49-F238E27FC236}">
                <a16:creationId xmlns:a16="http://schemas.microsoft.com/office/drawing/2014/main" id="{3FE5B009-792F-45A5-8A3D-6FEA80A13281}"/>
              </a:ext>
            </a:extLst>
          </p:cNvPr>
          <p:cNvGraphicFramePr>
            <a:graphicFrameLocks noGrp="1"/>
          </p:cNvGraphicFramePr>
          <p:nvPr>
            <p:extLst>
              <p:ext uri="{D42A27DB-BD31-4B8C-83A1-F6EECF244321}">
                <p14:modId xmlns:p14="http://schemas.microsoft.com/office/powerpoint/2010/main" val="1793099736"/>
              </p:ext>
            </p:extLst>
          </p:nvPr>
        </p:nvGraphicFramePr>
        <p:xfrm>
          <a:off x="4909575" y="2968017"/>
          <a:ext cx="3872119" cy="778490"/>
        </p:xfrm>
        <a:graphic>
          <a:graphicData uri="http://schemas.openxmlformats.org/drawingml/2006/table">
            <a:tbl>
              <a:tblPr firstRow="1" bandRow="1">
                <a:effectLst/>
                <a:tableStyleId>{09BC3AFD-933C-45F6-9677-3918EA53FDC7}</a:tableStyleId>
              </a:tblPr>
              <a:tblGrid>
                <a:gridCol w="1010339">
                  <a:extLst>
                    <a:ext uri="{9D8B030D-6E8A-4147-A177-3AD203B41FA5}">
                      <a16:colId xmlns:a16="http://schemas.microsoft.com/office/drawing/2014/main" val="3630129398"/>
                    </a:ext>
                  </a:extLst>
                </a:gridCol>
                <a:gridCol w="1104117">
                  <a:extLst>
                    <a:ext uri="{9D8B030D-6E8A-4147-A177-3AD203B41FA5}">
                      <a16:colId xmlns:a16="http://schemas.microsoft.com/office/drawing/2014/main" val="3335847797"/>
                    </a:ext>
                  </a:extLst>
                </a:gridCol>
                <a:gridCol w="989743">
                  <a:extLst>
                    <a:ext uri="{9D8B030D-6E8A-4147-A177-3AD203B41FA5}">
                      <a16:colId xmlns:a16="http://schemas.microsoft.com/office/drawing/2014/main" val="394796098"/>
                    </a:ext>
                  </a:extLst>
                </a:gridCol>
                <a:gridCol w="767920">
                  <a:extLst>
                    <a:ext uri="{9D8B030D-6E8A-4147-A177-3AD203B41FA5}">
                      <a16:colId xmlns:a16="http://schemas.microsoft.com/office/drawing/2014/main" val="3908675383"/>
                    </a:ext>
                  </a:extLst>
                </a:gridCol>
              </a:tblGrid>
              <a:tr h="778490">
                <a:tc>
                  <a:txBody>
                    <a:bodyPr/>
                    <a:lstStyle/>
                    <a:p>
                      <a:pPr marL="0" marR="0" algn="ctr">
                        <a:lnSpc>
                          <a:spcPct val="125000"/>
                        </a:lnSpc>
                        <a:spcBef>
                          <a:spcPts val="0"/>
                        </a:spcBef>
                        <a:spcAft>
                          <a:spcPts val="1800"/>
                        </a:spcAft>
                      </a:pPr>
                      <a:r>
                        <a:rPr lang="en-US" sz="1400" b="1" baseline="0" dirty="0">
                          <a:solidFill>
                            <a:schemeClr val="bg1"/>
                          </a:solidFill>
                          <a:effectLst/>
                          <a:latin typeface="Gill Sans MT" panose="020B0502020104020203" pitchFamily="34" charset="0"/>
                        </a:rPr>
                        <a:t>68.5%</a:t>
                      </a:r>
                      <a:br>
                        <a:rPr lang="en-US" sz="900" baseline="0" dirty="0">
                          <a:solidFill>
                            <a:schemeClr val="bg1"/>
                          </a:solidFill>
                          <a:effectLst/>
                          <a:latin typeface="Gill Sans MT" panose="020B0502020104020203" pitchFamily="34" charset="0"/>
                        </a:rPr>
                      </a:br>
                      <a:r>
                        <a:rPr lang="en-US" sz="900" baseline="0" dirty="0">
                          <a:solidFill>
                            <a:schemeClr val="tx2">
                              <a:lumMod val="20000"/>
                              <a:lumOff val="80000"/>
                            </a:schemeClr>
                          </a:solidFill>
                          <a:effectLst/>
                          <a:latin typeface="Gill Sans MT" panose="020B0502020104020203" pitchFamily="34" charset="0"/>
                        </a:rPr>
                        <a:t>USD13,004,190</a:t>
                      </a:r>
                      <a:br>
                        <a:rPr lang="en-US" sz="900" baseline="0" dirty="0">
                          <a:solidFill>
                            <a:schemeClr val="bg1"/>
                          </a:solidFill>
                          <a:effectLst/>
                          <a:latin typeface="Gill Sans MT" panose="020B0502020104020203" pitchFamily="34" charset="0"/>
                        </a:rPr>
                      </a:br>
                      <a:r>
                        <a:rPr lang="en-US" sz="900" b="1" baseline="0" dirty="0">
                          <a:solidFill>
                            <a:schemeClr val="bg1"/>
                          </a:solidFill>
                          <a:effectLst/>
                          <a:latin typeface="Gill Sans MT" panose="020B0502020104020203" pitchFamily="34" charset="0"/>
                        </a:rPr>
                        <a:t>Male Owned</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chemeClr val="tx2"/>
                    </a:solidFill>
                  </a:tcPr>
                </a:tc>
                <a:tc>
                  <a:txBody>
                    <a:bodyPr/>
                    <a:lstStyle/>
                    <a:p>
                      <a:pPr marL="0" marR="0" algn="ctr">
                        <a:lnSpc>
                          <a:spcPct val="125000"/>
                        </a:lnSpc>
                        <a:spcBef>
                          <a:spcPts val="0"/>
                        </a:spcBef>
                        <a:spcAft>
                          <a:spcPts val="1800"/>
                        </a:spcAft>
                      </a:pPr>
                      <a:r>
                        <a:rPr lang="en-US" sz="1400" b="1" i="0" u="none" strike="noStrike" cap="none" baseline="0" dirty="0">
                          <a:solidFill>
                            <a:schemeClr val="bg1"/>
                          </a:solidFill>
                          <a:effectLst/>
                          <a:latin typeface="Gill Sans MT" panose="020B0502020104020203" pitchFamily="34" charset="0"/>
                          <a:cs typeface="Arial"/>
                          <a:sym typeface="Arial"/>
                        </a:rPr>
                        <a:t>20.3%</a:t>
                      </a:r>
                      <a:br>
                        <a:rPr lang="en-US" sz="900" baseline="0" dirty="0">
                          <a:solidFill>
                            <a:schemeClr val="bg1"/>
                          </a:solidFill>
                          <a:effectLst/>
                          <a:latin typeface="Gill Sans MT" panose="020B0502020104020203" pitchFamily="34" charset="0"/>
                        </a:rPr>
                      </a:br>
                      <a:r>
                        <a:rPr lang="en-US" sz="900" baseline="0" dirty="0">
                          <a:solidFill>
                            <a:schemeClr val="tx2">
                              <a:lumMod val="20000"/>
                              <a:lumOff val="80000"/>
                            </a:schemeClr>
                          </a:solidFill>
                          <a:effectLst/>
                          <a:latin typeface="Gill Sans MT" panose="020B0502020104020203" pitchFamily="34" charset="0"/>
                        </a:rPr>
                        <a:t>USD3,854,873</a:t>
                      </a:r>
                      <a:br>
                        <a:rPr lang="en-US" sz="900" baseline="0" dirty="0">
                          <a:solidFill>
                            <a:schemeClr val="bg1"/>
                          </a:solidFill>
                          <a:effectLst/>
                          <a:latin typeface="Gill Sans MT" panose="020B0502020104020203" pitchFamily="34" charset="0"/>
                        </a:rPr>
                      </a:br>
                      <a:r>
                        <a:rPr lang="en-US" sz="900" b="1" baseline="0" dirty="0">
                          <a:solidFill>
                            <a:schemeClr val="bg1"/>
                          </a:solidFill>
                          <a:effectLst/>
                          <a:latin typeface="Gill Sans MT" panose="020B0502020104020203" pitchFamily="34" charset="0"/>
                        </a:rPr>
                        <a:t>Female Owned</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chemeClr val="tx2"/>
                    </a:solidFill>
                  </a:tcPr>
                </a:tc>
                <a:tc>
                  <a:txBody>
                    <a:bodyPr/>
                    <a:lstStyle/>
                    <a:p>
                      <a:pPr marL="0" marR="0" algn="ctr">
                        <a:lnSpc>
                          <a:spcPct val="125000"/>
                        </a:lnSpc>
                        <a:spcBef>
                          <a:spcPts val="0"/>
                        </a:spcBef>
                        <a:spcAft>
                          <a:spcPts val="1800"/>
                        </a:spcAft>
                      </a:pPr>
                      <a:r>
                        <a:rPr lang="en-US" sz="1400" b="1" i="0" u="none" strike="noStrike" cap="none" baseline="0" dirty="0">
                          <a:solidFill>
                            <a:schemeClr val="bg1"/>
                          </a:solidFill>
                          <a:effectLst/>
                          <a:latin typeface="Gill Sans MT" panose="020B0502020104020203" pitchFamily="34" charset="0"/>
                          <a:cs typeface="Arial"/>
                          <a:sym typeface="Arial"/>
                        </a:rPr>
                        <a:t>11.1%</a:t>
                      </a:r>
                      <a:br>
                        <a:rPr lang="en-US" sz="900" baseline="0" dirty="0">
                          <a:solidFill>
                            <a:schemeClr val="bg1"/>
                          </a:solidFill>
                          <a:effectLst/>
                          <a:latin typeface="Gill Sans MT" panose="020B0502020104020203" pitchFamily="34" charset="0"/>
                        </a:rPr>
                      </a:br>
                      <a:r>
                        <a:rPr lang="en-US" sz="900" baseline="0" dirty="0">
                          <a:solidFill>
                            <a:schemeClr val="tx2">
                              <a:lumMod val="20000"/>
                              <a:lumOff val="80000"/>
                            </a:schemeClr>
                          </a:solidFill>
                          <a:effectLst/>
                          <a:latin typeface="Gill Sans MT" panose="020B0502020104020203" pitchFamily="34" charset="0"/>
                        </a:rPr>
                        <a:t>USD2,100,00</a:t>
                      </a:r>
                      <a:br>
                        <a:rPr lang="en-US" sz="900" baseline="0" dirty="0">
                          <a:solidFill>
                            <a:schemeClr val="bg1"/>
                          </a:solidFill>
                          <a:effectLst/>
                          <a:latin typeface="Gill Sans MT" panose="020B0502020104020203" pitchFamily="34" charset="0"/>
                        </a:rPr>
                      </a:br>
                      <a:r>
                        <a:rPr lang="en-US" sz="900" b="1" baseline="0" dirty="0">
                          <a:solidFill>
                            <a:schemeClr val="bg1"/>
                          </a:solidFill>
                          <a:effectLst/>
                          <a:latin typeface="Gill Sans MT" panose="020B0502020104020203" pitchFamily="34" charset="0"/>
                        </a:rPr>
                        <a:t>Jointly Owned</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anchor="ctr">
                    <a:solidFill>
                      <a:schemeClr val="tx2"/>
                    </a:solidFill>
                  </a:tcPr>
                </a:tc>
                <a:tc>
                  <a:txBody>
                    <a:bodyPr/>
                    <a:lstStyle/>
                    <a:p>
                      <a:pPr marL="0" marR="0" algn="ctr">
                        <a:lnSpc>
                          <a:spcPct val="125000"/>
                        </a:lnSpc>
                        <a:spcBef>
                          <a:spcPts val="0"/>
                        </a:spcBef>
                        <a:spcAft>
                          <a:spcPts val="1800"/>
                        </a:spcAft>
                      </a:pPr>
                      <a:r>
                        <a:rPr lang="en-US" sz="1400" b="1" i="0" u="none" strike="noStrike" cap="none" baseline="0" dirty="0">
                          <a:solidFill>
                            <a:schemeClr val="bg1"/>
                          </a:solidFill>
                          <a:effectLst/>
                          <a:latin typeface="Gill Sans MT" panose="020B0502020104020203" pitchFamily="34" charset="0"/>
                          <a:cs typeface="Arial"/>
                          <a:sym typeface="Arial"/>
                        </a:rPr>
                        <a:t>.1%</a:t>
                      </a:r>
                      <a:br>
                        <a:rPr lang="en-US" sz="900" baseline="0" dirty="0">
                          <a:solidFill>
                            <a:schemeClr val="bg1"/>
                          </a:solidFill>
                          <a:effectLst/>
                          <a:latin typeface="Gill Sans MT" panose="020B0502020104020203" pitchFamily="34" charset="0"/>
                        </a:rPr>
                      </a:br>
                      <a:r>
                        <a:rPr lang="en-US" sz="900" baseline="0" dirty="0">
                          <a:solidFill>
                            <a:schemeClr val="tx2">
                              <a:lumMod val="20000"/>
                              <a:lumOff val="80000"/>
                            </a:schemeClr>
                          </a:solidFill>
                          <a:effectLst/>
                          <a:latin typeface="Gill Sans MT" panose="020B0502020104020203" pitchFamily="34" charset="0"/>
                        </a:rPr>
                        <a:t>USD</a:t>
                      </a:r>
                      <a:r>
                        <a:rPr lang="en-US" sz="900" b="0" i="0" u="none" strike="noStrike" cap="none" dirty="0">
                          <a:solidFill>
                            <a:schemeClr val="tx2">
                              <a:lumMod val="20000"/>
                              <a:lumOff val="80000"/>
                            </a:schemeClr>
                          </a:solidFill>
                          <a:effectLst/>
                          <a:latin typeface="Gill Sans MT" panose="020B0502020104020203" pitchFamily="34" charset="0"/>
                          <a:ea typeface="Arial"/>
                          <a:cs typeface="Arial"/>
                          <a:sym typeface="Arial"/>
                        </a:rPr>
                        <a:t>26,703</a:t>
                      </a:r>
                      <a:r>
                        <a:rPr lang="en-US" sz="900" b="0" i="0" u="none" strike="noStrike" cap="none" dirty="0">
                          <a:solidFill>
                            <a:schemeClr val="bg1"/>
                          </a:solidFill>
                          <a:effectLst/>
                          <a:latin typeface="Gill Sans MT" panose="020B0502020104020203" pitchFamily="34" charset="0"/>
                          <a:ea typeface="Arial"/>
                          <a:cs typeface="Arial"/>
                          <a:sym typeface="Arial"/>
                        </a:rPr>
                        <a:t> </a:t>
                      </a:r>
                      <a:r>
                        <a:rPr lang="en-US" sz="900" b="1" baseline="0" dirty="0">
                          <a:solidFill>
                            <a:schemeClr val="bg1"/>
                          </a:solidFill>
                          <a:effectLst/>
                          <a:latin typeface="Gill Sans MT" panose="020B0502020104020203" pitchFamily="34" charset="0"/>
                        </a:rPr>
                        <a:t>Unknown</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850730687"/>
                  </a:ext>
                </a:extLst>
              </a:tr>
            </a:tbl>
          </a:graphicData>
        </a:graphic>
      </p:graphicFrame>
      <p:pic>
        <p:nvPicPr>
          <p:cNvPr id="28" name="Graphic 27">
            <a:extLst>
              <a:ext uri="{FF2B5EF4-FFF2-40B4-BE49-F238E27FC236}">
                <a16:creationId xmlns:a16="http://schemas.microsoft.com/office/drawing/2014/main" id="{30ED0632-847B-448E-A316-C22B7F05EB2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90298" y="689310"/>
            <a:ext cx="454824" cy="454824"/>
          </a:xfrm>
          <a:prstGeom prst="rect">
            <a:avLst/>
          </a:prstGeom>
        </p:spPr>
      </p:pic>
      <p:pic>
        <p:nvPicPr>
          <p:cNvPr id="29" name="Graphic 16" descr="Hill scene outline">
            <a:extLst>
              <a:ext uri="{FF2B5EF4-FFF2-40B4-BE49-F238E27FC236}">
                <a16:creationId xmlns:a16="http://schemas.microsoft.com/office/drawing/2014/main" id="{D7CE1781-B244-44E1-A3A8-ED7F1D9D1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9927" y="1225296"/>
            <a:ext cx="489399" cy="489562"/>
          </a:xfrm>
          <a:prstGeom prst="rect">
            <a:avLst/>
          </a:prstGeom>
        </p:spPr>
      </p:pic>
      <p:graphicFrame>
        <p:nvGraphicFramePr>
          <p:cNvPr id="31" name="Chart 30">
            <a:extLst>
              <a:ext uri="{FF2B5EF4-FFF2-40B4-BE49-F238E27FC236}">
                <a16:creationId xmlns:a16="http://schemas.microsoft.com/office/drawing/2014/main" id="{62A3D7B2-17F5-E211-9342-79B10E29994C}"/>
              </a:ext>
            </a:extLst>
          </p:cNvPr>
          <p:cNvGraphicFramePr>
            <a:graphicFrameLocks/>
          </p:cNvGraphicFramePr>
          <p:nvPr>
            <p:extLst>
              <p:ext uri="{D42A27DB-BD31-4B8C-83A1-F6EECF244321}">
                <p14:modId xmlns:p14="http://schemas.microsoft.com/office/powerpoint/2010/main" val="3575835684"/>
              </p:ext>
            </p:extLst>
          </p:nvPr>
        </p:nvGraphicFramePr>
        <p:xfrm>
          <a:off x="1084256" y="2132459"/>
          <a:ext cx="3304512" cy="1418846"/>
        </p:xfrm>
        <a:graphic>
          <a:graphicData uri="http://schemas.openxmlformats.org/drawingml/2006/chart">
            <c:chart xmlns:c="http://schemas.openxmlformats.org/drawingml/2006/chart" xmlns:r="http://schemas.openxmlformats.org/officeDocument/2006/relationships" r:id="rId8"/>
          </a:graphicData>
        </a:graphic>
      </p:graphicFrame>
      <p:sp>
        <p:nvSpPr>
          <p:cNvPr id="33" name="TextBox 32">
            <a:extLst>
              <a:ext uri="{FF2B5EF4-FFF2-40B4-BE49-F238E27FC236}">
                <a16:creationId xmlns:a16="http://schemas.microsoft.com/office/drawing/2014/main" id="{DF019F3C-E768-0FDD-7AAD-E1581CD8EFAA}"/>
              </a:ext>
            </a:extLst>
          </p:cNvPr>
          <p:cNvSpPr txBox="1"/>
          <p:nvPr/>
        </p:nvSpPr>
        <p:spPr>
          <a:xfrm>
            <a:off x="5118348" y="411206"/>
            <a:ext cx="1203793" cy="415498"/>
          </a:xfrm>
          <a:prstGeom prst="rect">
            <a:avLst/>
          </a:prstGeom>
          <a:noFill/>
        </p:spPr>
        <p:txBody>
          <a:bodyPr wrap="square" rtlCol="0">
            <a:spAutoFit/>
          </a:bodyPr>
          <a:lstStyle/>
          <a:p>
            <a:r>
              <a:rPr lang="en-US" sz="1050" b="1" dirty="0">
                <a:latin typeface="Gill Sans MT" panose="020B0502020104020203" pitchFamily="34" charset="77"/>
              </a:rPr>
              <a:t>Disaggregated by Activity</a:t>
            </a:r>
          </a:p>
        </p:txBody>
      </p:sp>
      <p:pic>
        <p:nvPicPr>
          <p:cNvPr id="34" name="Google Shape;1000;p5">
            <a:extLst>
              <a:ext uri="{FF2B5EF4-FFF2-40B4-BE49-F238E27FC236}">
                <a16:creationId xmlns:a16="http://schemas.microsoft.com/office/drawing/2014/main" id="{4E3546E4-6825-A151-14DB-73A8151F686F}"/>
              </a:ext>
            </a:extLst>
          </p:cNvPr>
          <p:cNvPicPr preferRelativeResize="0"/>
          <p:nvPr/>
        </p:nvPicPr>
        <p:blipFill rotWithShape="1">
          <a:blip r:embed="rId9">
            <a:alphaModFix/>
            <a:duotone>
              <a:schemeClr val="accent2">
                <a:shade val="45000"/>
                <a:satMod val="135000"/>
              </a:schemeClr>
              <a:prstClr val="white"/>
            </a:duotone>
          </a:blip>
          <a:srcRect/>
          <a:stretch/>
        </p:blipFill>
        <p:spPr>
          <a:xfrm>
            <a:off x="8009737" y="1666374"/>
            <a:ext cx="387010" cy="387010"/>
          </a:xfrm>
          <a:prstGeom prst="rect">
            <a:avLst/>
          </a:prstGeom>
          <a:noFill/>
          <a:ln>
            <a:noFill/>
          </a:ln>
        </p:spPr>
      </p:pic>
      <p:pic>
        <p:nvPicPr>
          <p:cNvPr id="35" name="Google Shape;1002;p5">
            <a:extLst>
              <a:ext uri="{FF2B5EF4-FFF2-40B4-BE49-F238E27FC236}">
                <a16:creationId xmlns:a16="http://schemas.microsoft.com/office/drawing/2014/main" id="{4D06983A-2E3F-5821-8BE9-2E062E791344}"/>
              </a:ext>
            </a:extLst>
          </p:cNvPr>
          <p:cNvPicPr preferRelativeResize="0"/>
          <p:nvPr/>
        </p:nvPicPr>
        <p:blipFill rotWithShape="1">
          <a:blip r:embed="rId10">
            <a:alphaModFix/>
            <a:duotone>
              <a:schemeClr val="accent2">
                <a:shade val="45000"/>
                <a:satMod val="135000"/>
              </a:schemeClr>
              <a:prstClr val="white"/>
            </a:duotone>
          </a:blip>
          <a:srcRect/>
          <a:stretch/>
        </p:blipFill>
        <p:spPr>
          <a:xfrm>
            <a:off x="7684193" y="495441"/>
            <a:ext cx="456843" cy="321218"/>
          </a:xfrm>
          <a:prstGeom prst="rect">
            <a:avLst/>
          </a:prstGeom>
          <a:noFill/>
          <a:ln>
            <a:noFill/>
          </a:ln>
        </p:spPr>
      </p:pic>
      <p:pic>
        <p:nvPicPr>
          <p:cNvPr id="36" name="Google Shape;1006;p5">
            <a:extLst>
              <a:ext uri="{FF2B5EF4-FFF2-40B4-BE49-F238E27FC236}">
                <a16:creationId xmlns:a16="http://schemas.microsoft.com/office/drawing/2014/main" id="{6C8E2A05-CB2F-2CF7-580C-783E72417244}"/>
              </a:ext>
            </a:extLst>
          </p:cNvPr>
          <p:cNvPicPr preferRelativeResize="0"/>
          <p:nvPr/>
        </p:nvPicPr>
        <p:blipFill rotWithShape="1">
          <a:blip r:embed="rId11">
            <a:alphaModFix/>
            <a:duotone>
              <a:schemeClr val="accent2">
                <a:shade val="45000"/>
                <a:satMod val="135000"/>
              </a:schemeClr>
              <a:prstClr val="white"/>
            </a:duotone>
          </a:blip>
          <a:srcRect/>
          <a:stretch/>
        </p:blipFill>
        <p:spPr>
          <a:xfrm>
            <a:off x="5627330" y="2067313"/>
            <a:ext cx="356961" cy="3569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25" name="Rectangle 24">
            <a:extLst>
              <a:ext uri="{FF2B5EF4-FFF2-40B4-BE49-F238E27FC236}">
                <a16:creationId xmlns:a16="http://schemas.microsoft.com/office/drawing/2014/main" id="{B3EB884C-3A19-974C-87DE-2ED4F7E86DAA}"/>
              </a:ext>
            </a:extLst>
          </p:cNvPr>
          <p:cNvSpPr/>
          <p:nvPr/>
        </p:nvSpPr>
        <p:spPr>
          <a:xfrm>
            <a:off x="492122" y="2486165"/>
            <a:ext cx="2888086" cy="2235813"/>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082" name="Google Shape;1082;p10"/>
          <p:cNvSpPr txBox="1">
            <a:spLocks noGrp="1"/>
          </p:cNvSpPr>
          <p:nvPr>
            <p:ph type="sldNum" idx="12"/>
          </p:nvPr>
        </p:nvSpPr>
        <p:spPr>
          <a:xfrm>
            <a:off x="6839802" y="4827433"/>
            <a:ext cx="2116615" cy="183218"/>
          </a:xfrm>
          <a:prstGeom prst="rect">
            <a:avLst/>
          </a:prstGeom>
          <a:noFill/>
          <a:ln>
            <a:noFill/>
          </a:ln>
        </p:spPr>
        <p:txBody>
          <a:bodyPr spcFirstLastPara="1" vert="horz" wrap="square" lIns="90698" tIns="45336" rIns="90698" bIns="45336" rtlCol="0" anchor="ctr" anchorCtr="0">
            <a:spAutoFit/>
          </a:bodyPr>
          <a:lstStyle/>
          <a:p>
            <a:fld id="{00000000-1234-1234-1234-123412341234}" type="slidenum">
              <a:rPr lang="en-US"/>
              <a:pPr/>
              <a:t>13</a:t>
            </a:fld>
            <a:endParaRPr/>
          </a:p>
        </p:txBody>
      </p:sp>
      <p:sp>
        <p:nvSpPr>
          <p:cNvPr id="26" name="Rectangle 25">
            <a:extLst>
              <a:ext uri="{FF2B5EF4-FFF2-40B4-BE49-F238E27FC236}">
                <a16:creationId xmlns:a16="http://schemas.microsoft.com/office/drawing/2014/main" id="{0EADFE56-4D86-164E-9DE0-3C577865BC31}"/>
              </a:ext>
            </a:extLst>
          </p:cNvPr>
          <p:cNvSpPr/>
          <p:nvPr/>
        </p:nvSpPr>
        <p:spPr>
          <a:xfrm>
            <a:off x="2005448" y="1267908"/>
            <a:ext cx="4652309" cy="1107261"/>
          </a:xfrm>
          <a:prstGeom prst="rect">
            <a:avLst/>
          </a:prstGeom>
        </p:spPr>
        <p:txBody>
          <a:bodyPr wrap="square" lIns="90712" tIns="45356" rIns="90712" bIns="45356" anchor="t">
            <a:spAutoFit/>
          </a:bodyPr>
          <a:lstStyle/>
          <a:p>
            <a:r>
              <a:rPr lang="en-US" sz="1100" dirty="0">
                <a:latin typeface="Gill Sans MT" panose="020B0502020104020203" pitchFamily="34" charset="0"/>
              </a:rPr>
              <a:t>A total of 655 private businesses (of which 46% are women-owned firms) secured financing support during the reporting period. These 655 private businesses includes 647 firms and 8 schools. CATALYZE is not treating schools as firms hence we are not collecting information on breakup by school owner’s sex or school size.  Furthermore, 17 financial institutions received or continue to receive assistance from CATALYZE.</a:t>
            </a:r>
          </a:p>
        </p:txBody>
      </p:sp>
      <p:graphicFrame>
        <p:nvGraphicFramePr>
          <p:cNvPr id="28" name="Table 11">
            <a:extLst>
              <a:ext uri="{FF2B5EF4-FFF2-40B4-BE49-F238E27FC236}">
                <a16:creationId xmlns:a16="http://schemas.microsoft.com/office/drawing/2014/main" id="{8C07C754-4BFA-2C49-A663-F2E8B7963EC1}"/>
              </a:ext>
            </a:extLst>
          </p:cNvPr>
          <p:cNvGraphicFramePr>
            <a:graphicFrameLocks noGrp="1"/>
          </p:cNvGraphicFramePr>
          <p:nvPr>
            <p:extLst>
              <p:ext uri="{D42A27DB-BD31-4B8C-83A1-F6EECF244321}">
                <p14:modId xmlns:p14="http://schemas.microsoft.com/office/powerpoint/2010/main" val="3945504473"/>
              </p:ext>
            </p:extLst>
          </p:nvPr>
        </p:nvGraphicFramePr>
        <p:xfrm>
          <a:off x="6786102" y="1385445"/>
          <a:ext cx="1914710" cy="3330993"/>
        </p:xfrm>
        <a:graphic>
          <a:graphicData uri="http://schemas.openxmlformats.org/drawingml/2006/table">
            <a:tbl>
              <a:tblPr firstRow="1" bandRow="1">
                <a:tableStyleId>{5C22544A-7EE6-4342-B048-85BDC9FD1C3A}</a:tableStyleId>
              </a:tblPr>
              <a:tblGrid>
                <a:gridCol w="623575">
                  <a:extLst>
                    <a:ext uri="{9D8B030D-6E8A-4147-A177-3AD203B41FA5}">
                      <a16:colId xmlns:a16="http://schemas.microsoft.com/office/drawing/2014/main" val="3828540596"/>
                    </a:ext>
                  </a:extLst>
                </a:gridCol>
                <a:gridCol w="1291135">
                  <a:extLst>
                    <a:ext uri="{9D8B030D-6E8A-4147-A177-3AD203B41FA5}">
                      <a16:colId xmlns:a16="http://schemas.microsoft.com/office/drawing/2014/main" val="198578298"/>
                    </a:ext>
                  </a:extLst>
                </a:gridCol>
              </a:tblGrid>
              <a:tr h="651712">
                <a:tc>
                  <a:txBody>
                    <a:bodyPr/>
                    <a:lstStyle/>
                    <a:p>
                      <a:pPr algn="l"/>
                      <a:endParaRPr lang="en-US" sz="900" b="0" dirty="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600" dirty="0">
                          <a:solidFill>
                            <a:srgbClr val="2663A6"/>
                          </a:solidFill>
                          <a:latin typeface="Gill Sans MT" panose="020B0502020104020203" pitchFamily="34" charset="77"/>
                        </a:rPr>
                        <a:t>566</a:t>
                      </a:r>
                    </a:p>
                    <a:p>
                      <a:pPr algn="l"/>
                      <a:r>
                        <a:rPr lang="en-US" sz="900" dirty="0">
                          <a:solidFill>
                            <a:schemeClr val="tx1"/>
                          </a:solidFill>
                          <a:latin typeface="Gill Sans MT" panose="020B0502020104020203" pitchFamily="34" charset="77"/>
                        </a:rPr>
                        <a:t>CATALYZE Peru</a:t>
                      </a:r>
                      <a:endParaRPr lang="en-US" sz="900" b="0" dirty="0">
                        <a:solidFill>
                          <a:schemeClr val="tx1"/>
                        </a:solidFill>
                        <a:latin typeface="Gill Sans MT" panose="020B0502020104020203" pitchFamily="34" charset="77"/>
                      </a:endParaRPr>
                    </a:p>
                    <a:p>
                      <a:pPr algn="l"/>
                      <a:r>
                        <a:rPr lang="en-US" sz="900" b="0" dirty="0">
                          <a:solidFill>
                            <a:schemeClr val="tx1"/>
                          </a:solidFill>
                          <a:latin typeface="Gill Sans MT" panose="020B0502020104020203" pitchFamily="34" charset="77"/>
                        </a:rPr>
                        <a:t>65%</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2921225"/>
                  </a:ext>
                </a:extLst>
              </a:tr>
              <a:tr h="651712">
                <a:tc>
                  <a:txBody>
                    <a:bodyPr/>
                    <a:lstStyle/>
                    <a:p>
                      <a:pPr algn="l"/>
                      <a:endParaRPr lang="en-US" sz="900" b="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600" b="1" dirty="0">
                          <a:solidFill>
                            <a:srgbClr val="2663A6"/>
                          </a:solidFill>
                          <a:latin typeface="Gill Sans MT" panose="020B0502020104020203" pitchFamily="34" charset="77"/>
                        </a:rPr>
                        <a:t>8 </a:t>
                      </a:r>
                    </a:p>
                    <a:p>
                      <a:pPr algn="l"/>
                      <a:r>
                        <a:rPr lang="en-US" sz="900" b="1" dirty="0">
                          <a:solidFill>
                            <a:schemeClr val="tx1"/>
                          </a:solidFill>
                          <a:latin typeface="Gill Sans MT" panose="020B0502020104020203" pitchFamily="34" charset="77"/>
                        </a:rPr>
                        <a:t>EduFinance – South Africa </a:t>
                      </a:r>
                      <a:r>
                        <a:rPr lang="en-US" sz="900" b="0" dirty="0">
                          <a:solidFill>
                            <a:schemeClr val="tx1"/>
                          </a:solidFill>
                          <a:latin typeface="Gill Sans MT" panose="020B0502020104020203" pitchFamily="34" charset="77"/>
                        </a:rPr>
                        <a:t>1%</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873495"/>
                  </a:ext>
                </a:extLst>
              </a:tr>
              <a:tr h="651712">
                <a:tc>
                  <a:txBody>
                    <a:bodyPr/>
                    <a:lstStyle/>
                    <a:p>
                      <a:pPr algn="ctr"/>
                      <a:endParaRPr lang="en-US" sz="900" b="0">
                        <a:solidFill>
                          <a:srgbClr val="012E6D"/>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2663A6"/>
                          </a:solidFill>
                          <a:latin typeface="Gill Sans MT" panose="020B0502020104020203" pitchFamily="34" charset="77"/>
                        </a:rPr>
                        <a:t>58</a:t>
                      </a:r>
                    </a:p>
                    <a:p>
                      <a:pPr algn="l"/>
                      <a:r>
                        <a:rPr lang="en-US" sz="900" b="1" dirty="0">
                          <a:solidFill>
                            <a:schemeClr val="tx1"/>
                          </a:solidFill>
                          <a:latin typeface="Gill Sans MT" panose="020B0502020104020203" pitchFamily="34" charset="77"/>
                        </a:rPr>
                        <a:t>F4R</a:t>
                      </a:r>
                    </a:p>
                    <a:p>
                      <a:pPr algn="l"/>
                      <a:r>
                        <a:rPr lang="en-US" sz="900" b="1" dirty="0">
                          <a:solidFill>
                            <a:schemeClr val="tx1"/>
                          </a:solidFill>
                          <a:latin typeface="Gill Sans MT" panose="020B0502020104020203" pitchFamily="34" charset="77"/>
                        </a:rPr>
                        <a:t>7%</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539434"/>
                  </a:ext>
                </a:extLst>
              </a:tr>
              <a:tr h="724145">
                <a:tc>
                  <a:txBody>
                    <a:bodyPr/>
                    <a:lstStyle/>
                    <a:p>
                      <a:pPr algn="ctr"/>
                      <a:endParaRPr lang="en-US" sz="900" b="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2663A6"/>
                          </a:solidFill>
                          <a:latin typeface="Gill Sans MT" panose="020B0502020104020203" pitchFamily="34" charset="77"/>
                        </a:rPr>
                        <a:t>20</a:t>
                      </a:r>
                    </a:p>
                    <a:p>
                      <a:pPr algn="l"/>
                      <a:r>
                        <a:rPr lang="en-US" sz="900" b="1" dirty="0">
                          <a:solidFill>
                            <a:schemeClr val="tx1"/>
                          </a:solidFill>
                          <a:latin typeface="Gill Sans MT" panose="020B0502020104020203" pitchFamily="34" charset="77"/>
                        </a:rPr>
                        <a:t>EOG</a:t>
                      </a:r>
                    </a:p>
                    <a:p>
                      <a:pPr algn="l"/>
                      <a:r>
                        <a:rPr lang="en-US" sz="900" b="1" dirty="0">
                          <a:solidFill>
                            <a:schemeClr val="tx1"/>
                          </a:solidFill>
                          <a:latin typeface="Gill Sans MT" panose="020B0502020104020203" pitchFamily="34" charset="77"/>
                        </a:rPr>
                        <a:t>2%</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2208281"/>
                  </a:ext>
                </a:extLst>
              </a:tr>
              <a:tr h="651712">
                <a:tc>
                  <a:txBody>
                    <a:bodyPr/>
                    <a:lstStyle/>
                    <a:p>
                      <a:pPr algn="ctr"/>
                      <a:endParaRPr lang="en-US" sz="900" b="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cap="none" dirty="0">
                          <a:solidFill>
                            <a:srgbClr val="2663A6"/>
                          </a:solidFill>
                          <a:latin typeface="Gill Sans MT" panose="020B0502020104020203" pitchFamily="34" charset="77"/>
                          <a:ea typeface="+mn-ea"/>
                          <a:cs typeface="+mn-cs"/>
                          <a:sym typeface="Arial"/>
                        </a:rPr>
                        <a:t>3</a:t>
                      </a:r>
                    </a:p>
                    <a:p>
                      <a:pPr algn="l"/>
                      <a:r>
                        <a:rPr lang="en-US" sz="900" b="1" dirty="0">
                          <a:solidFill>
                            <a:schemeClr val="tx1"/>
                          </a:solidFill>
                          <a:latin typeface="Gill Sans MT" panose="020B0502020104020203" pitchFamily="34" charset="77"/>
                        </a:rPr>
                        <a:t>MS4G</a:t>
                      </a:r>
                    </a:p>
                    <a:p>
                      <a:pPr algn="l"/>
                      <a:r>
                        <a:rPr lang="en-US" sz="900" b="1" dirty="0">
                          <a:solidFill>
                            <a:schemeClr val="tx1"/>
                          </a:solidFill>
                          <a:latin typeface="Gill Sans MT" panose="020B0502020104020203" pitchFamily="34" charset="77"/>
                        </a:rPr>
                        <a:t>0.5%</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19857255"/>
                  </a:ext>
                </a:extLst>
              </a:tr>
            </a:tbl>
          </a:graphicData>
        </a:graphic>
      </p:graphicFrame>
      <p:sp>
        <p:nvSpPr>
          <p:cNvPr id="29" name="Rectangle 28">
            <a:extLst>
              <a:ext uri="{FF2B5EF4-FFF2-40B4-BE49-F238E27FC236}">
                <a16:creationId xmlns:a16="http://schemas.microsoft.com/office/drawing/2014/main" id="{B358AD02-DCBF-5244-A3A5-5CC2929D9A42}"/>
              </a:ext>
            </a:extLst>
          </p:cNvPr>
          <p:cNvSpPr/>
          <p:nvPr/>
        </p:nvSpPr>
        <p:spPr>
          <a:xfrm>
            <a:off x="3639112" y="2486166"/>
            <a:ext cx="2888086" cy="2230273"/>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Gill Sans MT" panose="020B0502020104020203" pitchFamily="34" charset="77"/>
            </a:endParaRPr>
          </a:p>
        </p:txBody>
      </p:sp>
      <p:sp>
        <p:nvSpPr>
          <p:cNvPr id="30" name="TextBox 29">
            <a:extLst>
              <a:ext uri="{FF2B5EF4-FFF2-40B4-BE49-F238E27FC236}">
                <a16:creationId xmlns:a16="http://schemas.microsoft.com/office/drawing/2014/main" id="{5773604E-6A15-1943-A076-0ADC833C627A}"/>
              </a:ext>
            </a:extLst>
          </p:cNvPr>
          <p:cNvSpPr txBox="1"/>
          <p:nvPr/>
        </p:nvSpPr>
        <p:spPr>
          <a:xfrm>
            <a:off x="3650022" y="2495491"/>
            <a:ext cx="1050404" cy="413062"/>
          </a:xfrm>
          <a:prstGeom prst="rect">
            <a:avLst/>
          </a:prstGeom>
          <a:noFill/>
        </p:spPr>
        <p:txBody>
          <a:bodyPr wrap="square" rtlCol="0">
            <a:spAutoFit/>
          </a:bodyPr>
          <a:lstStyle/>
          <a:p>
            <a:pPr>
              <a:spcAft>
                <a:spcPts val="596"/>
              </a:spcAft>
            </a:pPr>
            <a:r>
              <a:rPr lang="en-US" sz="1042" b="1" dirty="0">
                <a:latin typeface="Gill Sans MT" panose="020B0502020104020203" pitchFamily="34" charset="77"/>
              </a:rPr>
              <a:t>By Firm Size	</a:t>
            </a:r>
          </a:p>
        </p:txBody>
      </p:sp>
      <p:sp>
        <p:nvSpPr>
          <p:cNvPr id="31" name="Rectangle 30">
            <a:extLst>
              <a:ext uri="{FF2B5EF4-FFF2-40B4-BE49-F238E27FC236}">
                <a16:creationId xmlns:a16="http://schemas.microsoft.com/office/drawing/2014/main" id="{49BA87BB-AD95-0147-BBC1-737A7F2E0E28}"/>
              </a:ext>
            </a:extLst>
          </p:cNvPr>
          <p:cNvSpPr/>
          <p:nvPr/>
        </p:nvSpPr>
        <p:spPr>
          <a:xfrm>
            <a:off x="6687693" y="1103251"/>
            <a:ext cx="870751" cy="252698"/>
          </a:xfrm>
          <a:prstGeom prst="rect">
            <a:avLst/>
          </a:prstGeom>
        </p:spPr>
        <p:txBody>
          <a:bodyPr wrap="square">
            <a:spAutoFit/>
          </a:bodyPr>
          <a:lstStyle/>
          <a:p>
            <a:r>
              <a:rPr lang="en-US" sz="1042" b="1" dirty="0">
                <a:latin typeface="Gill Sans MT" panose="020B0502020104020203" pitchFamily="34" charset="77"/>
              </a:rPr>
              <a:t>By Activity</a:t>
            </a:r>
            <a:endParaRPr lang="en-US" sz="1042" dirty="0">
              <a:latin typeface="Gill Sans MT" panose="020B0502020104020203" pitchFamily="34" charset="77"/>
            </a:endParaRPr>
          </a:p>
        </p:txBody>
      </p:sp>
      <p:sp>
        <p:nvSpPr>
          <p:cNvPr id="2" name="Rectangle 1">
            <a:extLst>
              <a:ext uri="{FF2B5EF4-FFF2-40B4-BE49-F238E27FC236}">
                <a16:creationId xmlns:a16="http://schemas.microsoft.com/office/drawing/2014/main" id="{30F529D8-2F62-C246-B449-5AE79BEC8407}"/>
              </a:ext>
            </a:extLst>
          </p:cNvPr>
          <p:cNvSpPr/>
          <p:nvPr/>
        </p:nvSpPr>
        <p:spPr>
          <a:xfrm>
            <a:off x="492122" y="2522056"/>
            <a:ext cx="1515158" cy="252698"/>
          </a:xfrm>
          <a:prstGeom prst="rect">
            <a:avLst/>
          </a:prstGeom>
        </p:spPr>
        <p:txBody>
          <a:bodyPr wrap="none">
            <a:spAutoFit/>
          </a:bodyPr>
          <a:lstStyle/>
          <a:p>
            <a:pPr>
              <a:spcAft>
                <a:spcPts val="596"/>
              </a:spcAft>
            </a:pPr>
            <a:r>
              <a:rPr lang="en-US" sz="1042" b="1" dirty="0">
                <a:latin typeface="Gill Sans MT" panose="020B0502020104020203" pitchFamily="34" charset="77"/>
              </a:rPr>
              <a:t>By Firm Owner’s Sex</a:t>
            </a:r>
          </a:p>
        </p:txBody>
      </p:sp>
      <p:sp>
        <p:nvSpPr>
          <p:cNvPr id="20" name="Google Shape;1258;p27">
            <a:extLst>
              <a:ext uri="{FF2B5EF4-FFF2-40B4-BE49-F238E27FC236}">
                <a16:creationId xmlns:a16="http://schemas.microsoft.com/office/drawing/2014/main" id="{6E4F3607-AC4B-F029-424D-F5D165104EB9}"/>
              </a:ext>
            </a:extLst>
          </p:cNvPr>
          <p:cNvSpPr txBox="1"/>
          <p:nvPr/>
        </p:nvSpPr>
        <p:spPr>
          <a:xfrm>
            <a:off x="380558" y="361259"/>
            <a:ext cx="6048887"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PRIVATE CAPITAL MOBILIZED </a:t>
            </a:r>
            <a:r>
              <a:rPr lang="en-US" sz="2000" dirty="0">
                <a:solidFill>
                  <a:srgbClr val="6C6463"/>
                </a:solidFill>
                <a:latin typeface="Gill Sans MT" panose="020B0502020104020203" pitchFamily="34" charset="0"/>
                <a:ea typeface="Gill Sans"/>
                <a:cs typeface="Gill Sans"/>
                <a:sym typeface="Gill Sans"/>
              </a:rPr>
              <a:t>(Y3 Q2)</a:t>
            </a:r>
          </a:p>
          <a:p>
            <a:pPr marL="0" marR="0" lvl="0" indent="0" algn="l" rtl="0">
              <a:spcBef>
                <a:spcPts val="0"/>
              </a:spcBef>
              <a:spcAft>
                <a:spcPts val="0"/>
              </a:spcAft>
              <a:buNone/>
            </a:pPr>
            <a:r>
              <a:rPr lang="en-US" sz="1800" dirty="0">
                <a:solidFill>
                  <a:srgbClr val="012E6D"/>
                </a:solidFill>
                <a:latin typeface="Gill Sans MT" panose="020B0502020104020203" pitchFamily="34" charset="0"/>
                <a:ea typeface="Gill Sans"/>
                <a:cs typeface="Gill Sans"/>
                <a:sym typeface="Gill Sans"/>
              </a:rPr>
              <a:t>Number of Firms</a:t>
            </a:r>
            <a:endParaRPr sz="1800" dirty="0">
              <a:solidFill>
                <a:srgbClr val="012E6D"/>
              </a:solidFill>
              <a:latin typeface="Gill Sans MT" panose="020B0502020104020203" pitchFamily="34" charset="0"/>
              <a:ea typeface="Gill Sans"/>
              <a:cs typeface="Gill Sans"/>
              <a:sym typeface="Gill Sans"/>
            </a:endParaRPr>
          </a:p>
        </p:txBody>
      </p:sp>
      <p:graphicFrame>
        <p:nvGraphicFramePr>
          <p:cNvPr id="22" name="Chart 21">
            <a:extLst>
              <a:ext uri="{FF2B5EF4-FFF2-40B4-BE49-F238E27FC236}">
                <a16:creationId xmlns:a16="http://schemas.microsoft.com/office/drawing/2014/main" id="{311393C0-BD1B-C9D2-94E9-C8C745762E38}"/>
              </a:ext>
            </a:extLst>
          </p:cNvPr>
          <p:cNvGraphicFramePr>
            <a:graphicFrameLocks/>
          </p:cNvGraphicFramePr>
          <p:nvPr>
            <p:extLst>
              <p:ext uri="{D42A27DB-BD31-4B8C-83A1-F6EECF244321}">
                <p14:modId xmlns:p14="http://schemas.microsoft.com/office/powerpoint/2010/main" val="1828109009"/>
              </p:ext>
            </p:extLst>
          </p:nvPr>
        </p:nvGraphicFramePr>
        <p:xfrm>
          <a:off x="644904" y="2672550"/>
          <a:ext cx="2525932" cy="21450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A3737688-1380-4C89-D7CD-8BC8C0D4E52E}"/>
              </a:ext>
            </a:extLst>
          </p:cNvPr>
          <p:cNvGraphicFramePr>
            <a:graphicFrameLocks/>
          </p:cNvGraphicFramePr>
          <p:nvPr>
            <p:extLst>
              <p:ext uri="{D42A27DB-BD31-4B8C-83A1-F6EECF244321}">
                <p14:modId xmlns:p14="http://schemas.microsoft.com/office/powerpoint/2010/main" val="2825667097"/>
              </p:ext>
            </p:extLst>
          </p:nvPr>
        </p:nvGraphicFramePr>
        <p:xfrm>
          <a:off x="3999094" y="2602219"/>
          <a:ext cx="2648883" cy="2124049"/>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277F3C01-A334-D62D-1CA5-D2AAA2012681}"/>
              </a:ext>
            </a:extLst>
          </p:cNvPr>
          <p:cNvSpPr/>
          <p:nvPr/>
        </p:nvSpPr>
        <p:spPr>
          <a:xfrm>
            <a:off x="470732" y="1355949"/>
            <a:ext cx="1345601" cy="91451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pPr>
            <a:r>
              <a:rPr lang="en-US" sz="1800" b="1" dirty="0">
                <a:solidFill>
                  <a:schemeClr val="bg1"/>
                </a:solidFill>
                <a:latin typeface="Gill Sans MT" panose="020B0502020104020203" pitchFamily="34" charset="77"/>
              </a:rPr>
              <a:t>655 </a:t>
            </a:r>
          </a:p>
          <a:p>
            <a:pPr>
              <a:lnSpc>
                <a:spcPct val="85000"/>
              </a:lnSpc>
            </a:pPr>
            <a:r>
              <a:rPr lang="en-US" sz="1200" dirty="0">
                <a:solidFill>
                  <a:schemeClr val="bg1"/>
                </a:solidFill>
                <a:latin typeface="Gill Sans MT" panose="020B0502020104020203" pitchFamily="34" charset="77"/>
              </a:rPr>
              <a:t>Firms and </a:t>
            </a:r>
          </a:p>
          <a:p>
            <a:pPr>
              <a:lnSpc>
                <a:spcPct val="85000"/>
              </a:lnSpc>
            </a:pPr>
            <a:r>
              <a:rPr lang="en-US" sz="1200" dirty="0">
                <a:solidFill>
                  <a:schemeClr val="bg1"/>
                </a:solidFill>
                <a:latin typeface="Gill Sans MT" panose="020B0502020104020203" pitchFamily="34" charset="77"/>
              </a:rPr>
              <a:t>Schools Received Financing</a:t>
            </a:r>
          </a:p>
        </p:txBody>
      </p:sp>
      <p:grpSp>
        <p:nvGrpSpPr>
          <p:cNvPr id="3" name="Group 2">
            <a:extLst>
              <a:ext uri="{FF2B5EF4-FFF2-40B4-BE49-F238E27FC236}">
                <a16:creationId xmlns:a16="http://schemas.microsoft.com/office/drawing/2014/main" id="{C2177FAB-3AF4-B30C-3B30-9C7255DCD9BF}"/>
              </a:ext>
            </a:extLst>
          </p:cNvPr>
          <p:cNvGrpSpPr/>
          <p:nvPr/>
        </p:nvGrpSpPr>
        <p:grpSpPr>
          <a:xfrm>
            <a:off x="6872517" y="1525355"/>
            <a:ext cx="533237" cy="3103282"/>
            <a:chOff x="6533657" y="1525355"/>
            <a:chExt cx="533237" cy="3103282"/>
          </a:xfrm>
        </p:grpSpPr>
        <p:grpSp>
          <p:nvGrpSpPr>
            <p:cNvPr id="33" name="Graphic 16" descr="Hill scene outline">
              <a:extLst>
                <a:ext uri="{FF2B5EF4-FFF2-40B4-BE49-F238E27FC236}">
                  <a16:creationId xmlns:a16="http://schemas.microsoft.com/office/drawing/2014/main" id="{D24C3090-3F78-5AF3-3A59-976F245B7F11}"/>
                </a:ext>
              </a:extLst>
            </p:cNvPr>
            <p:cNvGrpSpPr/>
            <p:nvPr/>
          </p:nvGrpSpPr>
          <p:grpSpPr>
            <a:xfrm>
              <a:off x="6549627" y="1525355"/>
              <a:ext cx="476534" cy="388962"/>
              <a:chOff x="3365685" y="4022353"/>
              <a:chExt cx="484896" cy="411831"/>
            </a:xfrm>
            <a:solidFill>
              <a:srgbClr val="2663A6"/>
            </a:solidFill>
          </p:grpSpPr>
          <p:sp>
            <p:nvSpPr>
              <p:cNvPr id="35" name="Freeform 34">
                <a:extLst>
                  <a:ext uri="{FF2B5EF4-FFF2-40B4-BE49-F238E27FC236}">
                    <a16:creationId xmlns:a16="http://schemas.microsoft.com/office/drawing/2014/main" id="{C95DF41E-DA75-E36E-6F86-09AFAA1E6AA1}"/>
                  </a:ext>
                </a:extLst>
              </p:cNvPr>
              <p:cNvSpPr/>
              <p:nvPr/>
            </p:nvSpPr>
            <p:spPr>
              <a:xfrm>
                <a:off x="3504501" y="4276839"/>
                <a:ext cx="199766" cy="45398"/>
              </a:xfrm>
              <a:custGeom>
                <a:avLst/>
                <a:gdLst>
                  <a:gd name="connsiteX0" fmla="*/ 82900 w 199766"/>
                  <a:gd name="connsiteY0" fmla="*/ 11280 h 45398"/>
                  <a:gd name="connsiteX1" fmla="*/ 181261 w 199766"/>
                  <a:gd name="connsiteY1" fmla="*/ 45246 h 45398"/>
                  <a:gd name="connsiteX2" fmla="*/ 188208 w 199766"/>
                  <a:gd name="connsiteY2" fmla="*/ 45122 h 45398"/>
                  <a:gd name="connsiteX3" fmla="*/ 199766 w 199766"/>
                  <a:gd name="connsiteY3" fmla="*/ 45398 h 45398"/>
                  <a:gd name="connsiteX4" fmla="*/ 194128 w 199766"/>
                  <a:gd name="connsiteY4" fmla="*/ 40722 h 45398"/>
                  <a:gd name="connsiteX5" fmla="*/ 83098 w 199766"/>
                  <a:gd name="connsiteY5" fmla="*/ 0 h 45398"/>
                  <a:gd name="connsiteX6" fmla="*/ 5131 w 199766"/>
                  <a:gd name="connsiteY6" fmla="*/ 17073 h 45398"/>
                  <a:gd name="connsiteX7" fmla="*/ 0 w 199766"/>
                  <a:gd name="connsiteY7" fmla="*/ 19741 h 45398"/>
                  <a:gd name="connsiteX8" fmla="*/ 12602 w 199766"/>
                  <a:gd name="connsiteY8" fmla="*/ 26131 h 45398"/>
                  <a:gd name="connsiteX9" fmla="*/ 82900 w 199766"/>
                  <a:gd name="connsiteY9" fmla="*/ 11280 h 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766" h="45398">
                    <a:moveTo>
                      <a:pt x="82900" y="11280"/>
                    </a:moveTo>
                    <a:cubicBezTo>
                      <a:pt x="118376" y="12343"/>
                      <a:pt x="152685" y="24191"/>
                      <a:pt x="181261" y="45246"/>
                    </a:cubicBezTo>
                    <a:cubicBezTo>
                      <a:pt x="183573" y="45195"/>
                      <a:pt x="185879" y="45122"/>
                      <a:pt x="188208" y="45122"/>
                    </a:cubicBezTo>
                    <a:cubicBezTo>
                      <a:pt x="189803" y="45122"/>
                      <a:pt x="194410" y="45212"/>
                      <a:pt x="199766" y="45398"/>
                    </a:cubicBezTo>
                    <a:lnTo>
                      <a:pt x="194128" y="40722"/>
                    </a:lnTo>
                    <a:cubicBezTo>
                      <a:pt x="162528" y="15434"/>
                      <a:pt x="123549" y="1138"/>
                      <a:pt x="83098" y="0"/>
                    </a:cubicBezTo>
                    <a:cubicBezTo>
                      <a:pt x="56190" y="73"/>
                      <a:pt x="29609" y="5894"/>
                      <a:pt x="5131" y="17073"/>
                    </a:cubicBezTo>
                    <a:cubicBezTo>
                      <a:pt x="4195" y="17519"/>
                      <a:pt x="2312" y="18500"/>
                      <a:pt x="0" y="19741"/>
                    </a:cubicBezTo>
                    <a:cubicBezTo>
                      <a:pt x="4223" y="21726"/>
                      <a:pt x="8429" y="23841"/>
                      <a:pt x="12602" y="26131"/>
                    </a:cubicBezTo>
                    <a:cubicBezTo>
                      <a:pt x="34756" y="16372"/>
                      <a:pt x="58693" y="11315"/>
                      <a:pt x="82900" y="11280"/>
                    </a:cubicBezTo>
                    <a:close/>
                  </a:path>
                </a:pathLst>
              </a:custGeom>
              <a:grpFill/>
              <a:ln w="5556" cap="flat">
                <a:solidFill>
                  <a:srgbClr val="2663A6"/>
                </a:soli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8A46251-5923-4661-2AAF-C053C26BB41D}"/>
                  </a:ext>
                </a:extLst>
              </p:cNvPr>
              <p:cNvSpPr/>
              <p:nvPr/>
            </p:nvSpPr>
            <p:spPr>
              <a:xfrm>
                <a:off x="3365685" y="4281397"/>
                <a:ext cx="199534" cy="81404"/>
              </a:xfrm>
              <a:custGeom>
                <a:avLst/>
                <a:gdLst>
                  <a:gd name="connsiteX0" fmla="*/ 198689 w 199534"/>
                  <a:gd name="connsiteY0" fmla="*/ 74039 h 81404"/>
                  <a:gd name="connsiteX1" fmla="*/ 0 w 199534"/>
                  <a:gd name="connsiteY1" fmla="*/ 406 h 81404"/>
                  <a:gd name="connsiteX2" fmla="*/ 0 w 199534"/>
                  <a:gd name="connsiteY2" fmla="*/ 11686 h 81404"/>
                  <a:gd name="connsiteX3" fmla="*/ 429 w 199534"/>
                  <a:gd name="connsiteY3" fmla="*/ 11686 h 81404"/>
                  <a:gd name="connsiteX4" fmla="*/ 190136 w 199534"/>
                  <a:gd name="connsiteY4" fmla="*/ 81405 h 81404"/>
                  <a:gd name="connsiteX5" fmla="*/ 199535 w 199534"/>
                  <a:gd name="connsiteY5" fmla="*/ 75009 h 81404"/>
                  <a:gd name="connsiteX6" fmla="*/ 198689 w 199534"/>
                  <a:gd name="connsiteY6" fmla="*/ 74039 h 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34" h="81404">
                    <a:moveTo>
                      <a:pt x="198689" y="74039"/>
                    </a:moveTo>
                    <a:cubicBezTo>
                      <a:pt x="130246" y="-7118"/>
                      <a:pt x="8892" y="-237"/>
                      <a:pt x="0" y="406"/>
                    </a:cubicBezTo>
                    <a:lnTo>
                      <a:pt x="0" y="11686"/>
                    </a:lnTo>
                    <a:lnTo>
                      <a:pt x="429" y="11686"/>
                    </a:lnTo>
                    <a:cubicBezTo>
                      <a:pt x="1641" y="11596"/>
                      <a:pt x="124150" y="3333"/>
                      <a:pt x="190136" y="81405"/>
                    </a:cubicBezTo>
                    <a:cubicBezTo>
                      <a:pt x="193175" y="79149"/>
                      <a:pt x="196338" y="77062"/>
                      <a:pt x="199535" y="75009"/>
                    </a:cubicBezTo>
                    <a:cubicBezTo>
                      <a:pt x="199259" y="74682"/>
                      <a:pt x="198954" y="74326"/>
                      <a:pt x="198689" y="74039"/>
                    </a:cubicBezTo>
                    <a:close/>
                  </a:path>
                </a:pathLst>
              </a:custGeom>
              <a:grpFill/>
              <a:ln w="5556" cap="flat">
                <a:solidFill>
                  <a:srgbClr val="2663A6"/>
                </a:soli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7FC9A4-21CD-D457-30E7-F6FC72A2328F}"/>
                  </a:ext>
                </a:extLst>
              </p:cNvPr>
              <p:cNvSpPr/>
              <p:nvPr/>
            </p:nvSpPr>
            <p:spPr>
              <a:xfrm>
                <a:off x="3365685" y="4022353"/>
                <a:ext cx="484896" cy="411831"/>
              </a:xfrm>
              <a:custGeom>
                <a:avLst/>
                <a:gdLst>
                  <a:gd name="connsiteX0" fmla="*/ 449296 w 484896"/>
                  <a:gd name="connsiteY0" fmla="*/ 343861 h 411831"/>
                  <a:gd name="connsiteX1" fmla="*/ 445428 w 484896"/>
                  <a:gd name="connsiteY1" fmla="*/ 341605 h 411831"/>
                  <a:gd name="connsiteX2" fmla="*/ 445428 w 484896"/>
                  <a:gd name="connsiteY2" fmla="*/ 281531 h 411831"/>
                  <a:gd name="connsiteX3" fmla="*/ 451067 w 484896"/>
                  <a:gd name="connsiteY3" fmla="*/ 280318 h 411831"/>
                  <a:gd name="connsiteX4" fmla="*/ 482078 w 484896"/>
                  <a:gd name="connsiteY4" fmla="*/ 235197 h 411831"/>
                  <a:gd name="connsiteX5" fmla="*/ 439790 w 484896"/>
                  <a:gd name="connsiteY5" fmla="*/ 143938 h 411831"/>
                  <a:gd name="connsiteX6" fmla="*/ 397503 w 484896"/>
                  <a:gd name="connsiteY6" fmla="*/ 235197 h 411831"/>
                  <a:gd name="connsiteX7" fmla="*/ 428513 w 484896"/>
                  <a:gd name="connsiteY7" fmla="*/ 280318 h 411831"/>
                  <a:gd name="connsiteX8" fmla="*/ 434152 w 484896"/>
                  <a:gd name="connsiteY8" fmla="*/ 281531 h 411831"/>
                  <a:gd name="connsiteX9" fmla="*/ 434152 w 484896"/>
                  <a:gd name="connsiteY9" fmla="*/ 335429 h 411831"/>
                  <a:gd name="connsiteX10" fmla="*/ 430949 w 484896"/>
                  <a:gd name="connsiteY10" fmla="*/ 333776 h 411831"/>
                  <a:gd name="connsiteX11" fmla="*/ 390917 w 484896"/>
                  <a:gd name="connsiteY11" fmla="*/ 318999 h 411831"/>
                  <a:gd name="connsiteX12" fmla="*/ 355215 w 484896"/>
                  <a:gd name="connsiteY12" fmla="*/ 312202 h 411831"/>
                  <a:gd name="connsiteX13" fmla="*/ 355215 w 484896"/>
                  <a:gd name="connsiteY13" fmla="*/ 202664 h 411831"/>
                  <a:gd name="connsiteX14" fmla="*/ 360853 w 484896"/>
                  <a:gd name="connsiteY14" fmla="*/ 201694 h 411831"/>
                  <a:gd name="connsiteX15" fmla="*/ 406749 w 484896"/>
                  <a:gd name="connsiteY15" fmla="*/ 132601 h 411831"/>
                  <a:gd name="connsiteX16" fmla="*/ 349577 w 484896"/>
                  <a:gd name="connsiteY16" fmla="*/ 0 h 411831"/>
                  <a:gd name="connsiteX17" fmla="*/ 292404 w 484896"/>
                  <a:gd name="connsiteY17" fmla="*/ 132601 h 411831"/>
                  <a:gd name="connsiteX18" fmla="*/ 338300 w 484896"/>
                  <a:gd name="connsiteY18" fmla="*/ 201694 h 411831"/>
                  <a:gd name="connsiteX19" fmla="*/ 343938 w 484896"/>
                  <a:gd name="connsiteY19" fmla="*/ 202664 h 411831"/>
                  <a:gd name="connsiteX20" fmla="*/ 343938 w 484896"/>
                  <a:gd name="connsiteY20" fmla="*/ 311385 h 411831"/>
                  <a:gd name="connsiteX21" fmla="*/ 327023 w 484896"/>
                  <a:gd name="connsiteY21" fmla="*/ 310888 h 411831"/>
                  <a:gd name="connsiteX22" fmla="*/ 189583 w 484896"/>
                  <a:gd name="connsiteY22" fmla="*/ 355119 h 411831"/>
                  <a:gd name="connsiteX23" fmla="*/ 43596 w 484896"/>
                  <a:gd name="connsiteY23" fmla="*/ 400568 h 411831"/>
                  <a:gd name="connsiteX24" fmla="*/ 0 w 484896"/>
                  <a:gd name="connsiteY24" fmla="*/ 400455 h 411831"/>
                  <a:gd name="connsiteX25" fmla="*/ 0 w 484896"/>
                  <a:gd name="connsiteY25" fmla="*/ 411735 h 411831"/>
                  <a:gd name="connsiteX26" fmla="*/ 44024 w 484896"/>
                  <a:gd name="connsiteY26" fmla="*/ 411831 h 411831"/>
                  <a:gd name="connsiteX27" fmla="*/ 196643 w 484896"/>
                  <a:gd name="connsiteY27" fmla="*/ 363918 h 411831"/>
                  <a:gd name="connsiteX28" fmla="*/ 327023 w 484896"/>
                  <a:gd name="connsiteY28" fmla="*/ 322180 h 411831"/>
                  <a:gd name="connsiteX29" fmla="*/ 351065 w 484896"/>
                  <a:gd name="connsiteY29" fmla="*/ 323111 h 411831"/>
                  <a:gd name="connsiteX30" fmla="*/ 388036 w 484896"/>
                  <a:gd name="connsiteY30" fmla="*/ 329918 h 411831"/>
                  <a:gd name="connsiteX31" fmla="*/ 425976 w 484896"/>
                  <a:gd name="connsiteY31" fmla="*/ 343912 h 411831"/>
                  <a:gd name="connsiteX32" fmla="*/ 443534 w 484896"/>
                  <a:gd name="connsiteY32" fmla="*/ 353568 h 411831"/>
                  <a:gd name="connsiteX33" fmla="*/ 481136 w 484896"/>
                  <a:gd name="connsiteY33" fmla="*/ 383286 h 411831"/>
                  <a:gd name="connsiteX34" fmla="*/ 484897 w 484896"/>
                  <a:gd name="connsiteY34" fmla="*/ 386670 h 411831"/>
                  <a:gd name="connsiteX35" fmla="*/ 484897 w 484896"/>
                  <a:gd name="connsiteY35" fmla="*/ 371560 h 411831"/>
                  <a:gd name="connsiteX36" fmla="*/ 449296 w 484896"/>
                  <a:gd name="connsiteY36" fmla="*/ 343861 h 411831"/>
                  <a:gd name="connsiteX37" fmla="*/ 344209 w 484896"/>
                  <a:gd name="connsiteY37" fmla="*/ 90243 h 411831"/>
                  <a:gd name="connsiteX38" fmla="*/ 344209 w 484896"/>
                  <a:gd name="connsiteY38" fmla="*/ 133058 h 411831"/>
                  <a:gd name="connsiteX39" fmla="*/ 326679 w 484896"/>
                  <a:gd name="connsiteY39" fmla="*/ 115523 h 411831"/>
                  <a:gd name="connsiteX40" fmla="*/ 318707 w 484896"/>
                  <a:gd name="connsiteY40" fmla="*/ 123521 h 411831"/>
                  <a:gd name="connsiteX41" fmla="*/ 344209 w 484896"/>
                  <a:gd name="connsiteY41" fmla="*/ 149031 h 411831"/>
                  <a:gd name="connsiteX42" fmla="*/ 344209 w 484896"/>
                  <a:gd name="connsiteY42" fmla="*/ 191333 h 411831"/>
                  <a:gd name="connsiteX43" fmla="*/ 340764 w 484896"/>
                  <a:gd name="connsiteY43" fmla="*/ 190695 h 411831"/>
                  <a:gd name="connsiteX44" fmla="*/ 303681 w 484896"/>
                  <a:gd name="connsiteY44" fmla="*/ 132601 h 411831"/>
                  <a:gd name="connsiteX45" fmla="*/ 349577 w 484896"/>
                  <a:gd name="connsiteY45" fmla="*/ 13469 h 411831"/>
                  <a:gd name="connsiteX46" fmla="*/ 395473 w 484896"/>
                  <a:gd name="connsiteY46" fmla="*/ 132601 h 411831"/>
                  <a:gd name="connsiteX47" fmla="*/ 358260 w 484896"/>
                  <a:gd name="connsiteY47" fmla="*/ 190695 h 411831"/>
                  <a:gd name="connsiteX48" fmla="*/ 355497 w 484896"/>
                  <a:gd name="connsiteY48" fmla="*/ 191220 h 411831"/>
                  <a:gd name="connsiteX49" fmla="*/ 355497 w 484896"/>
                  <a:gd name="connsiteY49" fmla="*/ 170746 h 411831"/>
                  <a:gd name="connsiteX50" fmla="*/ 384438 w 484896"/>
                  <a:gd name="connsiteY50" fmla="*/ 141795 h 411831"/>
                  <a:gd name="connsiteX51" fmla="*/ 376455 w 484896"/>
                  <a:gd name="connsiteY51" fmla="*/ 133842 h 411831"/>
                  <a:gd name="connsiteX52" fmla="*/ 355486 w 484896"/>
                  <a:gd name="connsiteY52" fmla="*/ 154818 h 411831"/>
                  <a:gd name="connsiteX53" fmla="*/ 355486 w 484896"/>
                  <a:gd name="connsiteY53" fmla="*/ 90243 h 411831"/>
                  <a:gd name="connsiteX54" fmla="*/ 439790 w 484896"/>
                  <a:gd name="connsiteY54" fmla="*/ 270730 h 411831"/>
                  <a:gd name="connsiteX55" fmla="*/ 431941 w 484896"/>
                  <a:gd name="connsiteY55" fmla="*/ 269568 h 411831"/>
                  <a:gd name="connsiteX56" fmla="*/ 408779 w 484896"/>
                  <a:gd name="connsiteY56" fmla="*/ 235569 h 411831"/>
                  <a:gd name="connsiteX57" fmla="*/ 408779 w 484896"/>
                  <a:gd name="connsiteY57" fmla="*/ 235197 h 411831"/>
                  <a:gd name="connsiteX58" fmla="*/ 439790 w 484896"/>
                  <a:gd name="connsiteY58" fmla="*/ 158811 h 411831"/>
                  <a:gd name="connsiteX59" fmla="*/ 470801 w 484896"/>
                  <a:gd name="connsiteY59" fmla="*/ 235197 h 411831"/>
                  <a:gd name="connsiteX60" fmla="*/ 470801 w 484896"/>
                  <a:gd name="connsiteY60" fmla="*/ 235569 h 411831"/>
                  <a:gd name="connsiteX61" fmla="*/ 447644 w 484896"/>
                  <a:gd name="connsiteY61" fmla="*/ 269562 h 411831"/>
                  <a:gd name="connsiteX62" fmla="*/ 439790 w 484896"/>
                  <a:gd name="connsiteY62" fmla="*/ 270730 h 4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4896" h="411831">
                    <a:moveTo>
                      <a:pt x="449296" y="343861"/>
                    </a:moveTo>
                    <a:cubicBezTo>
                      <a:pt x="447988" y="343083"/>
                      <a:pt x="446699" y="342331"/>
                      <a:pt x="445428" y="341605"/>
                    </a:cubicBezTo>
                    <a:lnTo>
                      <a:pt x="445428" y="281531"/>
                    </a:lnTo>
                    <a:cubicBezTo>
                      <a:pt x="447331" y="281243"/>
                      <a:pt x="449214" y="280838"/>
                      <a:pt x="451067" y="280318"/>
                    </a:cubicBezTo>
                    <a:cubicBezTo>
                      <a:pt x="470173" y="273703"/>
                      <a:pt x="482745" y="255411"/>
                      <a:pt x="482078" y="235197"/>
                    </a:cubicBezTo>
                    <a:cubicBezTo>
                      <a:pt x="482078" y="206996"/>
                      <a:pt x="448924" y="143938"/>
                      <a:pt x="439790" y="143938"/>
                    </a:cubicBezTo>
                    <a:cubicBezTo>
                      <a:pt x="430656" y="143938"/>
                      <a:pt x="397503" y="207221"/>
                      <a:pt x="397503" y="235197"/>
                    </a:cubicBezTo>
                    <a:cubicBezTo>
                      <a:pt x="396835" y="255411"/>
                      <a:pt x="409407" y="273703"/>
                      <a:pt x="428513" y="280318"/>
                    </a:cubicBezTo>
                    <a:cubicBezTo>
                      <a:pt x="430366" y="280838"/>
                      <a:pt x="432249" y="281243"/>
                      <a:pt x="434152" y="281531"/>
                    </a:cubicBezTo>
                    <a:lnTo>
                      <a:pt x="434152" y="335429"/>
                    </a:lnTo>
                    <a:cubicBezTo>
                      <a:pt x="432319" y="334470"/>
                      <a:pt x="431113" y="333861"/>
                      <a:pt x="430949" y="333776"/>
                    </a:cubicBezTo>
                    <a:cubicBezTo>
                      <a:pt x="418063" y="327687"/>
                      <a:pt x="404668" y="322742"/>
                      <a:pt x="390917" y="318999"/>
                    </a:cubicBezTo>
                    <a:cubicBezTo>
                      <a:pt x="379175" y="315967"/>
                      <a:pt x="367249" y="313697"/>
                      <a:pt x="355215" y="312202"/>
                    </a:cubicBezTo>
                    <a:lnTo>
                      <a:pt x="355215" y="202664"/>
                    </a:lnTo>
                    <a:cubicBezTo>
                      <a:pt x="358446" y="202264"/>
                      <a:pt x="360853" y="201694"/>
                      <a:pt x="360853" y="201694"/>
                    </a:cubicBezTo>
                    <a:cubicBezTo>
                      <a:pt x="387015" y="196054"/>
                      <a:pt x="406749" y="169545"/>
                      <a:pt x="406749" y="132601"/>
                    </a:cubicBezTo>
                    <a:cubicBezTo>
                      <a:pt x="406749" y="90525"/>
                      <a:pt x="363278" y="0"/>
                      <a:pt x="349577" y="0"/>
                    </a:cubicBezTo>
                    <a:cubicBezTo>
                      <a:pt x="335876" y="0"/>
                      <a:pt x="292404" y="90525"/>
                      <a:pt x="292404" y="132601"/>
                    </a:cubicBezTo>
                    <a:cubicBezTo>
                      <a:pt x="292404" y="169545"/>
                      <a:pt x="312138" y="195828"/>
                      <a:pt x="338300" y="201694"/>
                    </a:cubicBezTo>
                    <a:cubicBezTo>
                      <a:pt x="338300" y="201694"/>
                      <a:pt x="340708" y="202258"/>
                      <a:pt x="343938" y="202664"/>
                    </a:cubicBezTo>
                    <a:lnTo>
                      <a:pt x="343938" y="311385"/>
                    </a:lnTo>
                    <a:cubicBezTo>
                      <a:pt x="336197" y="311024"/>
                      <a:pt x="328580" y="310888"/>
                      <a:pt x="327023" y="310888"/>
                    </a:cubicBezTo>
                    <a:cubicBezTo>
                      <a:pt x="273803" y="310888"/>
                      <a:pt x="223667" y="327042"/>
                      <a:pt x="189583" y="355119"/>
                    </a:cubicBezTo>
                    <a:cubicBezTo>
                      <a:pt x="184390" y="359011"/>
                      <a:pt x="136149" y="393348"/>
                      <a:pt x="43596" y="400568"/>
                    </a:cubicBezTo>
                    <a:lnTo>
                      <a:pt x="0" y="400455"/>
                    </a:lnTo>
                    <a:lnTo>
                      <a:pt x="0" y="411735"/>
                    </a:lnTo>
                    <a:lnTo>
                      <a:pt x="44024" y="411831"/>
                    </a:lnTo>
                    <a:cubicBezTo>
                      <a:pt x="140197" y="404347"/>
                      <a:pt x="190880" y="368238"/>
                      <a:pt x="196643" y="363918"/>
                    </a:cubicBezTo>
                    <a:cubicBezTo>
                      <a:pt x="228849" y="337409"/>
                      <a:pt x="276374" y="322180"/>
                      <a:pt x="327023" y="322180"/>
                    </a:cubicBezTo>
                    <a:cubicBezTo>
                      <a:pt x="328974" y="322180"/>
                      <a:pt x="341937" y="322434"/>
                      <a:pt x="351065" y="323111"/>
                    </a:cubicBezTo>
                    <a:cubicBezTo>
                      <a:pt x="363538" y="324474"/>
                      <a:pt x="375895" y="326749"/>
                      <a:pt x="388036" y="329918"/>
                    </a:cubicBezTo>
                    <a:cubicBezTo>
                      <a:pt x="401067" y="333465"/>
                      <a:pt x="413762" y="338147"/>
                      <a:pt x="425976" y="343912"/>
                    </a:cubicBezTo>
                    <a:cubicBezTo>
                      <a:pt x="426061" y="343957"/>
                      <a:pt x="434755" y="348345"/>
                      <a:pt x="443534" y="353568"/>
                    </a:cubicBezTo>
                    <a:cubicBezTo>
                      <a:pt x="456716" y="362624"/>
                      <a:pt x="469279" y="372552"/>
                      <a:pt x="481136" y="383286"/>
                    </a:cubicBezTo>
                    <a:lnTo>
                      <a:pt x="484897" y="386670"/>
                    </a:lnTo>
                    <a:lnTo>
                      <a:pt x="484897" y="371560"/>
                    </a:lnTo>
                    <a:cubicBezTo>
                      <a:pt x="473707" y="361488"/>
                      <a:pt x="461809" y="352231"/>
                      <a:pt x="449296" y="343861"/>
                    </a:cubicBezTo>
                    <a:close/>
                    <a:moveTo>
                      <a:pt x="344209" y="90243"/>
                    </a:moveTo>
                    <a:lnTo>
                      <a:pt x="344209" y="133058"/>
                    </a:lnTo>
                    <a:lnTo>
                      <a:pt x="326679" y="115523"/>
                    </a:lnTo>
                    <a:lnTo>
                      <a:pt x="318707" y="123521"/>
                    </a:lnTo>
                    <a:lnTo>
                      <a:pt x="344209" y="149031"/>
                    </a:lnTo>
                    <a:lnTo>
                      <a:pt x="344209" y="191333"/>
                    </a:lnTo>
                    <a:cubicBezTo>
                      <a:pt x="342281" y="191045"/>
                      <a:pt x="340871" y="190718"/>
                      <a:pt x="340764" y="190695"/>
                    </a:cubicBezTo>
                    <a:cubicBezTo>
                      <a:pt x="318583" y="185721"/>
                      <a:pt x="303681" y="162382"/>
                      <a:pt x="303681" y="132601"/>
                    </a:cubicBezTo>
                    <a:cubicBezTo>
                      <a:pt x="303681" y="98664"/>
                      <a:pt x="335486" y="29690"/>
                      <a:pt x="349577" y="13469"/>
                    </a:cubicBezTo>
                    <a:cubicBezTo>
                      <a:pt x="363673" y="29690"/>
                      <a:pt x="395473" y="98636"/>
                      <a:pt x="395473" y="132601"/>
                    </a:cubicBezTo>
                    <a:cubicBezTo>
                      <a:pt x="395473" y="162562"/>
                      <a:pt x="380604" y="185896"/>
                      <a:pt x="358260" y="190695"/>
                    </a:cubicBezTo>
                    <a:cubicBezTo>
                      <a:pt x="358260" y="190695"/>
                      <a:pt x="357132" y="190961"/>
                      <a:pt x="355497" y="191220"/>
                    </a:cubicBezTo>
                    <a:lnTo>
                      <a:pt x="355497" y="170746"/>
                    </a:lnTo>
                    <a:lnTo>
                      <a:pt x="384438" y="141795"/>
                    </a:lnTo>
                    <a:lnTo>
                      <a:pt x="376455" y="133842"/>
                    </a:lnTo>
                    <a:lnTo>
                      <a:pt x="355486" y="154818"/>
                    </a:lnTo>
                    <a:lnTo>
                      <a:pt x="355486" y="90243"/>
                    </a:lnTo>
                    <a:close/>
                    <a:moveTo>
                      <a:pt x="439790" y="270730"/>
                    </a:moveTo>
                    <a:cubicBezTo>
                      <a:pt x="437137" y="270653"/>
                      <a:pt x="434503" y="270263"/>
                      <a:pt x="431941" y="269568"/>
                    </a:cubicBezTo>
                    <a:cubicBezTo>
                      <a:pt x="417612" y="264530"/>
                      <a:pt x="408226" y="250752"/>
                      <a:pt x="408779" y="235569"/>
                    </a:cubicBezTo>
                    <a:lnTo>
                      <a:pt x="408779" y="235197"/>
                    </a:lnTo>
                    <a:cubicBezTo>
                      <a:pt x="408779" y="215924"/>
                      <a:pt x="428970" y="173718"/>
                      <a:pt x="439790" y="158811"/>
                    </a:cubicBezTo>
                    <a:cubicBezTo>
                      <a:pt x="450407" y="173386"/>
                      <a:pt x="470801" y="214649"/>
                      <a:pt x="470801" y="235197"/>
                    </a:cubicBezTo>
                    <a:lnTo>
                      <a:pt x="470801" y="235569"/>
                    </a:lnTo>
                    <a:cubicBezTo>
                      <a:pt x="471360" y="250751"/>
                      <a:pt x="461974" y="264529"/>
                      <a:pt x="447644" y="269562"/>
                    </a:cubicBezTo>
                    <a:cubicBezTo>
                      <a:pt x="445082" y="270262"/>
                      <a:pt x="442445" y="270654"/>
                      <a:pt x="439790" y="270730"/>
                    </a:cubicBezTo>
                    <a:close/>
                  </a:path>
                </a:pathLst>
              </a:custGeom>
              <a:grpFill/>
              <a:ln w="5556" cap="flat">
                <a:solidFill>
                  <a:srgbClr val="2663A6"/>
                </a:soli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AFDACA9-E309-3283-BB73-71CB97B016BB}"/>
                  </a:ext>
                </a:extLst>
              </p:cNvPr>
              <p:cNvSpPr/>
              <p:nvPr/>
            </p:nvSpPr>
            <p:spPr>
              <a:xfrm>
                <a:off x="3427707" y="4090035"/>
                <a:ext cx="28191" cy="11280"/>
              </a:xfrm>
              <a:custGeom>
                <a:avLst/>
                <a:gdLst>
                  <a:gd name="connsiteX0" fmla="*/ 0 w 28191"/>
                  <a:gd name="connsiteY0" fmla="*/ 0 h 11280"/>
                  <a:gd name="connsiteX1" fmla="*/ 28192 w 28191"/>
                  <a:gd name="connsiteY1" fmla="*/ 0 h 11280"/>
                  <a:gd name="connsiteX2" fmla="*/ 28192 w 28191"/>
                  <a:gd name="connsiteY2" fmla="*/ 11280 h 11280"/>
                  <a:gd name="connsiteX3" fmla="*/ 0 w 28191"/>
                  <a:gd name="connsiteY3" fmla="*/ 11280 h 11280"/>
                </a:gdLst>
                <a:ahLst/>
                <a:cxnLst>
                  <a:cxn ang="0">
                    <a:pos x="connsiteX0" y="connsiteY0"/>
                  </a:cxn>
                  <a:cxn ang="0">
                    <a:pos x="connsiteX1" y="connsiteY1"/>
                  </a:cxn>
                  <a:cxn ang="0">
                    <a:pos x="connsiteX2" y="connsiteY2"/>
                  </a:cxn>
                  <a:cxn ang="0">
                    <a:pos x="connsiteX3" y="connsiteY3"/>
                  </a:cxn>
                </a:cxnLst>
                <a:rect l="l" t="t" r="r" b="b"/>
                <a:pathLst>
                  <a:path w="28191" h="11280">
                    <a:moveTo>
                      <a:pt x="0" y="0"/>
                    </a:moveTo>
                    <a:lnTo>
                      <a:pt x="28192" y="0"/>
                    </a:lnTo>
                    <a:lnTo>
                      <a:pt x="28192" y="11280"/>
                    </a:lnTo>
                    <a:lnTo>
                      <a:pt x="0" y="11280"/>
                    </a:lnTo>
                    <a:close/>
                  </a:path>
                </a:pathLst>
              </a:custGeom>
              <a:grpFill/>
              <a:ln w="5556" cap="flat">
                <a:solidFill>
                  <a:srgbClr val="2663A6"/>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5181CC3-62D2-183F-ECD5-97D2DBC43761}"/>
                  </a:ext>
                </a:extLst>
              </p:cNvPr>
              <p:cNvSpPr/>
              <p:nvPr/>
            </p:nvSpPr>
            <p:spPr>
              <a:xfrm>
                <a:off x="3446652" y="4041191"/>
                <a:ext cx="27571" cy="28201"/>
              </a:xfrm>
              <a:custGeom>
                <a:avLst/>
                <a:gdLst>
                  <a:gd name="connsiteX0" fmla="*/ 19621 w 27571"/>
                  <a:gd name="connsiteY0" fmla="*/ 28201 h 28201"/>
                  <a:gd name="connsiteX1" fmla="*/ 0 w 27571"/>
                  <a:gd name="connsiteY1" fmla="*/ 8178 h 28201"/>
                  <a:gd name="connsiteX2" fmla="*/ 8006 w 27571"/>
                  <a:gd name="connsiteY2" fmla="*/ 0 h 28201"/>
                  <a:gd name="connsiteX3" fmla="*/ 27571 w 27571"/>
                  <a:gd name="connsiteY3" fmla="*/ 20023 h 28201"/>
                  <a:gd name="connsiteX4" fmla="*/ 19621 w 27571"/>
                  <a:gd name="connsiteY4" fmla="*/ 28201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19621" y="28201"/>
                    </a:moveTo>
                    <a:lnTo>
                      <a:pt x="0" y="8178"/>
                    </a:lnTo>
                    <a:lnTo>
                      <a:pt x="8006" y="0"/>
                    </a:lnTo>
                    <a:lnTo>
                      <a:pt x="27571" y="20023"/>
                    </a:lnTo>
                    <a:lnTo>
                      <a:pt x="19621" y="28201"/>
                    </a:lnTo>
                    <a:close/>
                  </a:path>
                </a:pathLst>
              </a:custGeom>
              <a:grpFill/>
              <a:ln w="5556" cap="flat">
                <a:solidFill>
                  <a:srgbClr val="2663A6"/>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7229CCD-25B6-E3AB-D7CC-84CE7DC6A79B}"/>
                  </a:ext>
                </a:extLst>
              </p:cNvPr>
              <p:cNvSpPr/>
              <p:nvPr/>
            </p:nvSpPr>
            <p:spPr>
              <a:xfrm>
                <a:off x="3467175" y="4062511"/>
                <a:ext cx="67660" cy="67682"/>
              </a:xfrm>
              <a:custGeom>
                <a:avLst/>
                <a:gdLst>
                  <a:gd name="connsiteX0" fmla="*/ 33830 w 67660"/>
                  <a:gd name="connsiteY0" fmla="*/ 11280 h 67682"/>
                  <a:gd name="connsiteX1" fmla="*/ 56383 w 67660"/>
                  <a:gd name="connsiteY1" fmla="*/ 33841 h 67682"/>
                  <a:gd name="connsiteX2" fmla="*/ 33830 w 67660"/>
                  <a:gd name="connsiteY2" fmla="*/ 56402 h 67682"/>
                  <a:gd name="connsiteX3" fmla="*/ 11277 w 67660"/>
                  <a:gd name="connsiteY3" fmla="*/ 33841 h 67682"/>
                  <a:gd name="connsiteX4" fmla="*/ 33830 w 67660"/>
                  <a:gd name="connsiteY4" fmla="*/ 11280 h 67682"/>
                  <a:gd name="connsiteX5" fmla="*/ 33830 w 67660"/>
                  <a:gd name="connsiteY5" fmla="*/ 0 h 67682"/>
                  <a:gd name="connsiteX6" fmla="*/ 0 w 67660"/>
                  <a:gd name="connsiteY6" fmla="*/ 33841 h 67682"/>
                  <a:gd name="connsiteX7" fmla="*/ 33830 w 67660"/>
                  <a:gd name="connsiteY7" fmla="*/ 67683 h 67682"/>
                  <a:gd name="connsiteX8" fmla="*/ 67660 w 67660"/>
                  <a:gd name="connsiteY8" fmla="*/ 33841 h 67682"/>
                  <a:gd name="connsiteX9" fmla="*/ 33830 w 67660"/>
                  <a:gd name="connsiteY9" fmla="*/ 0 h 6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0" h="67682">
                    <a:moveTo>
                      <a:pt x="33830" y="11280"/>
                    </a:moveTo>
                    <a:cubicBezTo>
                      <a:pt x="46286" y="11280"/>
                      <a:pt x="56383" y="21381"/>
                      <a:pt x="56383" y="33841"/>
                    </a:cubicBezTo>
                    <a:cubicBezTo>
                      <a:pt x="56383" y="46301"/>
                      <a:pt x="46286" y="56402"/>
                      <a:pt x="33830" y="56402"/>
                    </a:cubicBezTo>
                    <a:cubicBezTo>
                      <a:pt x="21374" y="56402"/>
                      <a:pt x="11277" y="46301"/>
                      <a:pt x="11277" y="33841"/>
                    </a:cubicBezTo>
                    <a:cubicBezTo>
                      <a:pt x="11277" y="21381"/>
                      <a:pt x="21374" y="11280"/>
                      <a:pt x="33830" y="11280"/>
                    </a:cubicBezTo>
                    <a:moveTo>
                      <a:pt x="33830" y="0"/>
                    </a:moveTo>
                    <a:cubicBezTo>
                      <a:pt x="15146" y="0"/>
                      <a:pt x="0" y="15151"/>
                      <a:pt x="0" y="33841"/>
                    </a:cubicBezTo>
                    <a:cubicBezTo>
                      <a:pt x="0" y="52531"/>
                      <a:pt x="15146" y="67683"/>
                      <a:pt x="33830" y="67683"/>
                    </a:cubicBezTo>
                    <a:cubicBezTo>
                      <a:pt x="52514" y="67683"/>
                      <a:pt x="67660" y="52531"/>
                      <a:pt x="67660" y="33841"/>
                    </a:cubicBezTo>
                    <a:cubicBezTo>
                      <a:pt x="67660" y="15151"/>
                      <a:pt x="52514" y="0"/>
                      <a:pt x="33830" y="0"/>
                    </a:cubicBezTo>
                    <a:close/>
                  </a:path>
                </a:pathLst>
              </a:custGeom>
              <a:grpFill/>
              <a:ln w="5556" cap="flat">
                <a:solidFill>
                  <a:srgbClr val="2663A6"/>
                </a:soli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9B2CE5-824E-5A6F-BDF5-31EF4A6B210A}"/>
                  </a:ext>
                </a:extLst>
              </p:cNvPr>
              <p:cNvSpPr/>
              <p:nvPr/>
            </p:nvSpPr>
            <p:spPr>
              <a:xfrm>
                <a:off x="3495367" y="4022353"/>
                <a:ext cx="11276" cy="28201"/>
              </a:xfrm>
              <a:custGeom>
                <a:avLst/>
                <a:gdLst>
                  <a:gd name="connsiteX0" fmla="*/ 0 w 11276"/>
                  <a:gd name="connsiteY0" fmla="*/ 0 h 28201"/>
                  <a:gd name="connsiteX1" fmla="*/ 11277 w 11276"/>
                  <a:gd name="connsiteY1" fmla="*/ 0 h 28201"/>
                  <a:gd name="connsiteX2" fmla="*/ 11277 w 11276"/>
                  <a:gd name="connsiteY2" fmla="*/ 28201 h 28201"/>
                  <a:gd name="connsiteX3" fmla="*/ 0 w 11276"/>
                  <a:gd name="connsiteY3" fmla="*/ 28201 h 28201"/>
                </a:gdLst>
                <a:ahLst/>
                <a:cxnLst>
                  <a:cxn ang="0">
                    <a:pos x="connsiteX0" y="connsiteY0"/>
                  </a:cxn>
                  <a:cxn ang="0">
                    <a:pos x="connsiteX1" y="connsiteY1"/>
                  </a:cxn>
                  <a:cxn ang="0">
                    <a:pos x="connsiteX2" y="connsiteY2"/>
                  </a:cxn>
                  <a:cxn ang="0">
                    <a:pos x="connsiteX3" y="connsiteY3"/>
                  </a:cxn>
                </a:cxnLst>
                <a:rect l="l" t="t" r="r" b="b"/>
                <a:pathLst>
                  <a:path w="11276" h="28201">
                    <a:moveTo>
                      <a:pt x="0" y="0"/>
                    </a:moveTo>
                    <a:lnTo>
                      <a:pt x="11277" y="0"/>
                    </a:lnTo>
                    <a:lnTo>
                      <a:pt x="11277" y="28201"/>
                    </a:lnTo>
                    <a:lnTo>
                      <a:pt x="0" y="28201"/>
                    </a:lnTo>
                    <a:close/>
                  </a:path>
                </a:pathLst>
              </a:custGeom>
              <a:grpFill/>
              <a:ln w="5556" cap="flat">
                <a:solidFill>
                  <a:srgbClr val="2663A6"/>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AFB9F5B-5F02-4008-4205-07A317F12655}"/>
                  </a:ext>
                </a:extLst>
              </p:cNvPr>
              <p:cNvSpPr/>
              <p:nvPr/>
            </p:nvSpPr>
            <p:spPr>
              <a:xfrm>
                <a:off x="3546112" y="4090035"/>
                <a:ext cx="28191" cy="11280"/>
              </a:xfrm>
              <a:custGeom>
                <a:avLst/>
                <a:gdLst>
                  <a:gd name="connsiteX0" fmla="*/ 0 w 28191"/>
                  <a:gd name="connsiteY0" fmla="*/ 0 h 11280"/>
                  <a:gd name="connsiteX1" fmla="*/ 28192 w 28191"/>
                  <a:gd name="connsiteY1" fmla="*/ 0 h 11280"/>
                  <a:gd name="connsiteX2" fmla="*/ 28192 w 28191"/>
                  <a:gd name="connsiteY2" fmla="*/ 11280 h 11280"/>
                  <a:gd name="connsiteX3" fmla="*/ 0 w 28191"/>
                  <a:gd name="connsiteY3" fmla="*/ 11280 h 11280"/>
                </a:gdLst>
                <a:ahLst/>
                <a:cxnLst>
                  <a:cxn ang="0">
                    <a:pos x="connsiteX0" y="connsiteY0"/>
                  </a:cxn>
                  <a:cxn ang="0">
                    <a:pos x="connsiteX1" y="connsiteY1"/>
                  </a:cxn>
                  <a:cxn ang="0">
                    <a:pos x="connsiteX2" y="connsiteY2"/>
                  </a:cxn>
                  <a:cxn ang="0">
                    <a:pos x="connsiteX3" y="connsiteY3"/>
                  </a:cxn>
                </a:cxnLst>
                <a:rect l="l" t="t" r="r" b="b"/>
                <a:pathLst>
                  <a:path w="28191" h="11280">
                    <a:moveTo>
                      <a:pt x="0" y="0"/>
                    </a:moveTo>
                    <a:lnTo>
                      <a:pt x="28192" y="0"/>
                    </a:lnTo>
                    <a:lnTo>
                      <a:pt x="28192" y="11280"/>
                    </a:lnTo>
                    <a:lnTo>
                      <a:pt x="0" y="11280"/>
                    </a:lnTo>
                    <a:close/>
                  </a:path>
                </a:pathLst>
              </a:custGeom>
              <a:grpFill/>
              <a:ln w="5556" cap="flat">
                <a:solidFill>
                  <a:srgbClr val="2663A6"/>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D98D5D-8B8F-2623-AE15-85F92BEEA139}"/>
                  </a:ext>
                </a:extLst>
              </p:cNvPr>
              <p:cNvSpPr/>
              <p:nvPr/>
            </p:nvSpPr>
            <p:spPr>
              <a:xfrm>
                <a:off x="3527787" y="4041191"/>
                <a:ext cx="27571" cy="28201"/>
              </a:xfrm>
              <a:custGeom>
                <a:avLst/>
                <a:gdLst>
                  <a:gd name="connsiteX0" fmla="*/ 7950 w 27571"/>
                  <a:gd name="connsiteY0" fmla="*/ 28201 h 28201"/>
                  <a:gd name="connsiteX1" fmla="*/ 27571 w 27571"/>
                  <a:gd name="connsiteY1" fmla="*/ 8178 h 28201"/>
                  <a:gd name="connsiteX2" fmla="*/ 19565 w 27571"/>
                  <a:gd name="connsiteY2" fmla="*/ 0 h 28201"/>
                  <a:gd name="connsiteX3" fmla="*/ 0 w 27571"/>
                  <a:gd name="connsiteY3" fmla="*/ 20023 h 28201"/>
                  <a:gd name="connsiteX4" fmla="*/ 7950 w 27571"/>
                  <a:gd name="connsiteY4" fmla="*/ 28201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7950" y="28201"/>
                    </a:moveTo>
                    <a:lnTo>
                      <a:pt x="27571" y="8178"/>
                    </a:lnTo>
                    <a:lnTo>
                      <a:pt x="19565" y="0"/>
                    </a:lnTo>
                    <a:lnTo>
                      <a:pt x="0" y="20023"/>
                    </a:lnTo>
                    <a:lnTo>
                      <a:pt x="7950" y="28201"/>
                    </a:lnTo>
                    <a:close/>
                  </a:path>
                </a:pathLst>
              </a:custGeom>
              <a:grpFill/>
              <a:ln w="5556" cap="flat">
                <a:solidFill>
                  <a:srgbClr val="2663A6"/>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2E3C67B-CD32-3B3B-E923-1BE10DACBDC4}"/>
                  </a:ext>
                </a:extLst>
              </p:cNvPr>
              <p:cNvSpPr/>
              <p:nvPr/>
            </p:nvSpPr>
            <p:spPr>
              <a:xfrm>
                <a:off x="3446652" y="4122579"/>
                <a:ext cx="27571" cy="28201"/>
              </a:xfrm>
              <a:custGeom>
                <a:avLst/>
                <a:gdLst>
                  <a:gd name="connsiteX0" fmla="*/ 19621 w 27571"/>
                  <a:gd name="connsiteY0" fmla="*/ 0 h 28201"/>
                  <a:gd name="connsiteX1" fmla="*/ 0 w 27571"/>
                  <a:gd name="connsiteY1" fmla="*/ 20079 h 28201"/>
                  <a:gd name="connsiteX2" fmla="*/ 8006 w 27571"/>
                  <a:gd name="connsiteY2" fmla="*/ 28201 h 28201"/>
                  <a:gd name="connsiteX3" fmla="*/ 27571 w 27571"/>
                  <a:gd name="connsiteY3" fmla="*/ 8178 h 28201"/>
                  <a:gd name="connsiteX4" fmla="*/ 19621 w 27571"/>
                  <a:gd name="connsiteY4" fmla="*/ 0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19621" y="0"/>
                    </a:moveTo>
                    <a:lnTo>
                      <a:pt x="0" y="20079"/>
                    </a:lnTo>
                    <a:lnTo>
                      <a:pt x="8006" y="28201"/>
                    </a:lnTo>
                    <a:lnTo>
                      <a:pt x="27571" y="8178"/>
                    </a:lnTo>
                    <a:lnTo>
                      <a:pt x="19621" y="0"/>
                    </a:lnTo>
                    <a:close/>
                  </a:path>
                </a:pathLst>
              </a:custGeom>
              <a:grpFill/>
              <a:ln w="5556" cap="flat">
                <a:solidFill>
                  <a:srgbClr val="2663A6"/>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B41137-2175-F8EF-3B5B-4B2C366156EE}"/>
                  </a:ext>
                </a:extLst>
              </p:cNvPr>
              <p:cNvSpPr/>
              <p:nvPr/>
            </p:nvSpPr>
            <p:spPr>
              <a:xfrm>
                <a:off x="3495367" y="4141474"/>
                <a:ext cx="11276" cy="28201"/>
              </a:xfrm>
              <a:custGeom>
                <a:avLst/>
                <a:gdLst>
                  <a:gd name="connsiteX0" fmla="*/ 0 w 11276"/>
                  <a:gd name="connsiteY0" fmla="*/ 0 h 28201"/>
                  <a:gd name="connsiteX1" fmla="*/ 11277 w 11276"/>
                  <a:gd name="connsiteY1" fmla="*/ 0 h 28201"/>
                  <a:gd name="connsiteX2" fmla="*/ 11277 w 11276"/>
                  <a:gd name="connsiteY2" fmla="*/ 28201 h 28201"/>
                  <a:gd name="connsiteX3" fmla="*/ 0 w 11276"/>
                  <a:gd name="connsiteY3" fmla="*/ 28201 h 28201"/>
                </a:gdLst>
                <a:ahLst/>
                <a:cxnLst>
                  <a:cxn ang="0">
                    <a:pos x="connsiteX0" y="connsiteY0"/>
                  </a:cxn>
                  <a:cxn ang="0">
                    <a:pos x="connsiteX1" y="connsiteY1"/>
                  </a:cxn>
                  <a:cxn ang="0">
                    <a:pos x="connsiteX2" y="connsiteY2"/>
                  </a:cxn>
                  <a:cxn ang="0">
                    <a:pos x="connsiteX3" y="connsiteY3"/>
                  </a:cxn>
                </a:cxnLst>
                <a:rect l="l" t="t" r="r" b="b"/>
                <a:pathLst>
                  <a:path w="11276" h="28201">
                    <a:moveTo>
                      <a:pt x="0" y="0"/>
                    </a:moveTo>
                    <a:lnTo>
                      <a:pt x="11277" y="0"/>
                    </a:lnTo>
                    <a:lnTo>
                      <a:pt x="11277" y="28201"/>
                    </a:lnTo>
                    <a:lnTo>
                      <a:pt x="0" y="28201"/>
                    </a:lnTo>
                    <a:close/>
                  </a:path>
                </a:pathLst>
              </a:custGeom>
              <a:grpFill/>
              <a:ln w="5556" cap="flat">
                <a:solidFill>
                  <a:srgbClr val="2663A6"/>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40D6903-281F-C428-BDF5-13E4CB365679}"/>
                  </a:ext>
                </a:extLst>
              </p:cNvPr>
              <p:cNvSpPr/>
              <p:nvPr/>
            </p:nvSpPr>
            <p:spPr>
              <a:xfrm>
                <a:off x="3527787" y="4122579"/>
                <a:ext cx="27571" cy="28201"/>
              </a:xfrm>
              <a:custGeom>
                <a:avLst/>
                <a:gdLst>
                  <a:gd name="connsiteX0" fmla="*/ 7950 w 27571"/>
                  <a:gd name="connsiteY0" fmla="*/ 0 h 28201"/>
                  <a:gd name="connsiteX1" fmla="*/ 27571 w 27571"/>
                  <a:gd name="connsiteY1" fmla="*/ 20079 h 28201"/>
                  <a:gd name="connsiteX2" fmla="*/ 19565 w 27571"/>
                  <a:gd name="connsiteY2" fmla="*/ 28201 h 28201"/>
                  <a:gd name="connsiteX3" fmla="*/ 0 w 27571"/>
                  <a:gd name="connsiteY3" fmla="*/ 8178 h 28201"/>
                  <a:gd name="connsiteX4" fmla="*/ 7950 w 27571"/>
                  <a:gd name="connsiteY4" fmla="*/ 0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7950" y="0"/>
                    </a:moveTo>
                    <a:lnTo>
                      <a:pt x="27571" y="20079"/>
                    </a:lnTo>
                    <a:lnTo>
                      <a:pt x="19565" y="28201"/>
                    </a:lnTo>
                    <a:lnTo>
                      <a:pt x="0" y="8178"/>
                    </a:lnTo>
                    <a:lnTo>
                      <a:pt x="7950" y="0"/>
                    </a:lnTo>
                    <a:close/>
                  </a:path>
                </a:pathLst>
              </a:custGeom>
              <a:grpFill/>
              <a:ln w="5556" cap="flat">
                <a:solidFill>
                  <a:srgbClr val="2663A6"/>
                </a:solidFill>
                <a:prstDash val="solid"/>
                <a:miter/>
              </a:ln>
            </p:spPr>
            <p:txBody>
              <a:bodyPr rtlCol="0" anchor="ctr"/>
              <a:lstStyle/>
              <a:p>
                <a:endParaRPr lang="en-US"/>
              </a:p>
            </p:txBody>
          </p:sp>
        </p:grpSp>
        <p:pic>
          <p:nvPicPr>
            <p:cNvPr id="51" name="Google Shape;1000;p5">
              <a:extLst>
                <a:ext uri="{FF2B5EF4-FFF2-40B4-BE49-F238E27FC236}">
                  <a16:creationId xmlns:a16="http://schemas.microsoft.com/office/drawing/2014/main" id="{7C5CE4E0-4491-A56C-75C4-9D43F677454D}"/>
                </a:ext>
              </a:extLst>
            </p:cNvPr>
            <p:cNvPicPr preferRelativeResize="0"/>
            <p:nvPr/>
          </p:nvPicPr>
          <p:blipFill rotWithShape="1">
            <a:blip r:embed="rId5">
              <a:alphaModFix/>
              <a:duotone>
                <a:schemeClr val="accent6">
                  <a:shade val="45000"/>
                  <a:satMod val="135000"/>
                </a:schemeClr>
                <a:prstClr val="white"/>
              </a:duotone>
            </a:blip>
            <a:srcRect/>
            <a:stretch/>
          </p:blipFill>
          <p:spPr>
            <a:xfrm>
              <a:off x="6579443" y="3514617"/>
              <a:ext cx="430741" cy="430741"/>
            </a:xfrm>
            <a:prstGeom prst="rect">
              <a:avLst/>
            </a:prstGeom>
            <a:noFill/>
            <a:ln>
              <a:noFill/>
            </a:ln>
          </p:spPr>
        </p:pic>
        <p:pic>
          <p:nvPicPr>
            <p:cNvPr id="53" name="Google Shape;1002;p5">
              <a:extLst>
                <a:ext uri="{FF2B5EF4-FFF2-40B4-BE49-F238E27FC236}">
                  <a16:creationId xmlns:a16="http://schemas.microsoft.com/office/drawing/2014/main" id="{385BF6C9-1C3C-A81E-9D44-E932B1ED68F5}"/>
                </a:ext>
              </a:extLst>
            </p:cNvPr>
            <p:cNvPicPr preferRelativeResize="0"/>
            <p:nvPr/>
          </p:nvPicPr>
          <p:blipFill rotWithShape="1">
            <a:blip r:embed="rId6">
              <a:alphaModFix/>
              <a:duotone>
                <a:schemeClr val="accent6">
                  <a:shade val="45000"/>
                  <a:satMod val="135000"/>
                </a:schemeClr>
                <a:prstClr val="white"/>
              </a:duotone>
            </a:blip>
            <a:srcRect/>
            <a:stretch/>
          </p:blipFill>
          <p:spPr>
            <a:xfrm>
              <a:off x="6533657" y="2183474"/>
              <a:ext cx="533237" cy="374932"/>
            </a:xfrm>
            <a:prstGeom prst="rect">
              <a:avLst/>
            </a:prstGeom>
            <a:noFill/>
            <a:ln>
              <a:noFill/>
            </a:ln>
          </p:spPr>
        </p:pic>
        <p:pic>
          <p:nvPicPr>
            <p:cNvPr id="55" name="Google Shape;1006;p5">
              <a:extLst>
                <a:ext uri="{FF2B5EF4-FFF2-40B4-BE49-F238E27FC236}">
                  <a16:creationId xmlns:a16="http://schemas.microsoft.com/office/drawing/2014/main" id="{2D2A1B5C-D287-2159-8815-1B8A3950F3FD}"/>
                </a:ext>
              </a:extLst>
            </p:cNvPr>
            <p:cNvPicPr preferRelativeResize="0"/>
            <p:nvPr/>
          </p:nvPicPr>
          <p:blipFill rotWithShape="1">
            <a:blip r:embed="rId7">
              <a:alphaModFix/>
              <a:duotone>
                <a:schemeClr val="accent6">
                  <a:shade val="45000"/>
                  <a:satMod val="135000"/>
                </a:schemeClr>
                <a:prstClr val="white"/>
              </a:duotone>
            </a:blip>
            <a:srcRect/>
            <a:stretch/>
          </p:blipFill>
          <p:spPr>
            <a:xfrm>
              <a:off x="6583138" y="4197896"/>
              <a:ext cx="430744" cy="430741"/>
            </a:xfrm>
            <a:prstGeom prst="rect">
              <a:avLst/>
            </a:prstGeom>
            <a:noFill/>
            <a:ln>
              <a:noFill/>
            </a:ln>
          </p:spPr>
        </p:pic>
        <p:pic>
          <p:nvPicPr>
            <p:cNvPr id="56" name="Graphic 55">
              <a:extLst>
                <a:ext uri="{FF2B5EF4-FFF2-40B4-BE49-F238E27FC236}">
                  <a16:creationId xmlns:a16="http://schemas.microsoft.com/office/drawing/2014/main" id="{55CC7069-936E-0ABD-1F57-300930B79EC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69976" y="2775483"/>
              <a:ext cx="452317" cy="452317"/>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9"/>
          <p:cNvSpPr txBox="1">
            <a:spLocks noGrp="1"/>
          </p:cNvSpPr>
          <p:nvPr>
            <p:ph type="sldNum" idx="12"/>
          </p:nvPr>
        </p:nvSpPr>
        <p:spPr>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None/>
            </a:pPr>
            <a:fld id="{00000000-1234-1234-1234-123412341234}" type="slidenum">
              <a:rPr lang="en-US"/>
              <a:t>14</a:t>
            </a:fld>
            <a:endParaRPr/>
          </a:p>
        </p:txBody>
      </p:sp>
      <p:sp>
        <p:nvSpPr>
          <p:cNvPr id="5" name="TextBox 4">
            <a:extLst>
              <a:ext uri="{FF2B5EF4-FFF2-40B4-BE49-F238E27FC236}">
                <a16:creationId xmlns:a16="http://schemas.microsoft.com/office/drawing/2014/main" id="{6EDF4FFD-2FC7-720B-2A96-63683DE4671D}"/>
              </a:ext>
            </a:extLst>
          </p:cNvPr>
          <p:cNvSpPr txBox="1"/>
          <p:nvPr/>
        </p:nvSpPr>
        <p:spPr>
          <a:xfrm>
            <a:off x="380558" y="1203430"/>
            <a:ext cx="404596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Gill Sans MT"/>
              </a:rPr>
              <a:t>This quarter, 23 FIs and 133 intermediaries (e.g. BAS, anchor firms, individual consultants, nonprofits, consulting firms and other transaction advisors) were responsible for mobilizing USD18.8M in private financing for CATALYZE. Of this amount, CATALYZE direct engagements with FIs (e.g. incentive based grants, Memorandums of Understanding, other subawards) resulted in 34% of the financing released, whereas 64% of the private capital released by FIs to MSMEs was facilitated by intermediaries. </a:t>
            </a:r>
            <a:endParaRPr lang="en-US" sz="1100" dirty="0"/>
          </a:p>
        </p:txBody>
      </p:sp>
      <p:sp>
        <p:nvSpPr>
          <p:cNvPr id="8" name="Google Shape;1258;p27">
            <a:extLst>
              <a:ext uri="{FF2B5EF4-FFF2-40B4-BE49-F238E27FC236}">
                <a16:creationId xmlns:a16="http://schemas.microsoft.com/office/drawing/2014/main" id="{B879DDE9-5447-CE86-291B-88A96FE761EC}"/>
              </a:ext>
            </a:extLst>
          </p:cNvPr>
          <p:cNvSpPr txBox="1"/>
          <p:nvPr/>
        </p:nvSpPr>
        <p:spPr>
          <a:xfrm>
            <a:off x="380558" y="361259"/>
            <a:ext cx="6048887" cy="5125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PRIVATE CAPITAL MOBILIZED </a:t>
            </a:r>
            <a:r>
              <a:rPr lang="en-US" sz="2000" dirty="0">
                <a:solidFill>
                  <a:srgbClr val="6C6463"/>
                </a:solidFill>
                <a:latin typeface="Gill Sans MT" panose="020B0502020104020203" pitchFamily="34" charset="0"/>
                <a:ea typeface="Gill Sans"/>
                <a:cs typeface="Gill Sans"/>
                <a:sym typeface="Gill Sans"/>
              </a:rPr>
              <a:t>(Y3 Q2)</a:t>
            </a:r>
          </a:p>
        </p:txBody>
      </p:sp>
      <p:graphicFrame>
        <p:nvGraphicFramePr>
          <p:cNvPr id="9" name="Table 8">
            <a:extLst>
              <a:ext uri="{FF2B5EF4-FFF2-40B4-BE49-F238E27FC236}">
                <a16:creationId xmlns:a16="http://schemas.microsoft.com/office/drawing/2014/main" id="{EA31AE67-2F81-6EF3-4602-61B8F169D461}"/>
              </a:ext>
            </a:extLst>
          </p:cNvPr>
          <p:cNvGraphicFramePr>
            <a:graphicFrameLocks noGrp="1"/>
          </p:cNvGraphicFramePr>
          <p:nvPr>
            <p:extLst>
              <p:ext uri="{D42A27DB-BD31-4B8C-83A1-F6EECF244321}">
                <p14:modId xmlns:p14="http://schemas.microsoft.com/office/powerpoint/2010/main" val="4100114865"/>
              </p:ext>
            </p:extLst>
          </p:nvPr>
        </p:nvGraphicFramePr>
        <p:xfrm>
          <a:off x="4717475" y="1237022"/>
          <a:ext cx="3643052" cy="2936526"/>
        </p:xfrm>
        <a:graphic>
          <a:graphicData uri="http://schemas.openxmlformats.org/drawingml/2006/table">
            <a:tbl>
              <a:tblPr>
                <a:tableStyleId>{09BC3AFD-933C-45F6-9677-3918EA53FDC7}</a:tableStyleId>
              </a:tblPr>
              <a:tblGrid>
                <a:gridCol w="784069">
                  <a:extLst>
                    <a:ext uri="{9D8B030D-6E8A-4147-A177-3AD203B41FA5}">
                      <a16:colId xmlns:a16="http://schemas.microsoft.com/office/drawing/2014/main" val="887097802"/>
                    </a:ext>
                  </a:extLst>
                </a:gridCol>
                <a:gridCol w="842294">
                  <a:extLst>
                    <a:ext uri="{9D8B030D-6E8A-4147-A177-3AD203B41FA5}">
                      <a16:colId xmlns:a16="http://schemas.microsoft.com/office/drawing/2014/main" val="424807457"/>
                    </a:ext>
                  </a:extLst>
                </a:gridCol>
                <a:gridCol w="1034959">
                  <a:extLst>
                    <a:ext uri="{9D8B030D-6E8A-4147-A177-3AD203B41FA5}">
                      <a16:colId xmlns:a16="http://schemas.microsoft.com/office/drawing/2014/main" val="1294982128"/>
                    </a:ext>
                  </a:extLst>
                </a:gridCol>
                <a:gridCol w="981730">
                  <a:extLst>
                    <a:ext uri="{9D8B030D-6E8A-4147-A177-3AD203B41FA5}">
                      <a16:colId xmlns:a16="http://schemas.microsoft.com/office/drawing/2014/main" val="670565542"/>
                    </a:ext>
                  </a:extLst>
                </a:gridCol>
              </a:tblGrid>
              <a:tr h="472339">
                <a:tc>
                  <a:txBody>
                    <a:bodyPr/>
                    <a:lstStyle/>
                    <a:p>
                      <a:pPr algn="l"/>
                      <a:r>
                        <a:rPr lang="en-US" sz="900" b="1" dirty="0">
                          <a:solidFill>
                            <a:schemeClr val="bg1"/>
                          </a:solidFill>
                          <a:latin typeface="Gill Sans MT" panose="020B0502020104020203" pitchFamily="34" charset="77"/>
                        </a:rPr>
                        <a:t>Activity</a:t>
                      </a:r>
                    </a:p>
                  </a:txBody>
                  <a:tcPr anchor="ctr">
                    <a:solidFill>
                      <a:srgbClr val="012E6D"/>
                    </a:solidFill>
                  </a:tcPr>
                </a:tc>
                <a:tc>
                  <a:txBody>
                    <a:bodyPr/>
                    <a:lstStyle/>
                    <a:p>
                      <a:pPr marL="0" lvl="0" indent="0" algn="ctr">
                        <a:lnSpc>
                          <a:spcPct val="90000"/>
                        </a:lnSpc>
                        <a:spcBef>
                          <a:spcPts val="0"/>
                        </a:spcBef>
                        <a:spcAft>
                          <a:spcPts val="0"/>
                        </a:spcAft>
                        <a:buNone/>
                      </a:pPr>
                      <a:r>
                        <a:rPr lang="en-US" sz="900" b="1" dirty="0">
                          <a:solidFill>
                            <a:schemeClr val="bg1"/>
                          </a:solidFill>
                          <a:latin typeface="Gill Sans MT" panose="020B0502020104020203" pitchFamily="34" charset="77"/>
                          <a:ea typeface="Gill Sans"/>
                          <a:cs typeface="Gill Sans"/>
                        </a:rPr>
                        <a:t>Fi</a:t>
                      </a:r>
                      <a:endParaRPr lang="en-US" sz="900" b="1" i="0" u="none" strike="noStrike" cap="none" dirty="0">
                        <a:solidFill>
                          <a:schemeClr val="bg1"/>
                        </a:solidFill>
                        <a:latin typeface="Gill Sans MT" panose="020B0502020104020203" pitchFamily="34" charset="77"/>
                        <a:ea typeface="Gill Sans"/>
                        <a:cs typeface="Gill Sans"/>
                        <a:sym typeface="Gill Sans"/>
                      </a:endParaRPr>
                    </a:p>
                  </a:txBody>
                  <a:tcPr marL="45720" marR="45720" anchor="ctr">
                    <a:solidFill>
                      <a:srgbClr val="012E6D"/>
                    </a:solidFill>
                  </a:tcPr>
                </a:tc>
                <a:tc>
                  <a:txBody>
                    <a:bodyPr/>
                    <a:lstStyle/>
                    <a:p>
                      <a:pPr marL="0" lvl="0" indent="0" algn="ctr" rtl="0">
                        <a:lnSpc>
                          <a:spcPct val="90000"/>
                        </a:lnSpc>
                        <a:spcBef>
                          <a:spcPts val="0"/>
                        </a:spcBef>
                        <a:spcAft>
                          <a:spcPts val="0"/>
                        </a:spcAft>
                        <a:buNone/>
                      </a:pPr>
                      <a:r>
                        <a:rPr lang="en-US" sz="900" b="1" dirty="0">
                          <a:solidFill>
                            <a:schemeClr val="bg1"/>
                          </a:solidFill>
                          <a:latin typeface="Gill Sans MT"/>
                          <a:ea typeface="Gill Sans"/>
                          <a:cs typeface="Gill Sans"/>
                          <a:sym typeface="Gill Sans"/>
                        </a:rPr>
                        <a:t>Intermediaries</a:t>
                      </a:r>
                    </a:p>
                  </a:txBody>
                  <a:tcPr marL="45720" marR="45720" anchor="ctr">
                    <a:solidFill>
                      <a:srgbClr val="012E6D"/>
                    </a:solidFill>
                  </a:tcPr>
                </a:tc>
                <a:tc>
                  <a:txBody>
                    <a:bodyPr/>
                    <a:lstStyle/>
                    <a:p>
                      <a:pPr algn="ctr" fontAlgn="ctr">
                        <a:lnSpc>
                          <a:spcPct val="90000"/>
                        </a:lnSpc>
                      </a:pPr>
                      <a:r>
                        <a:rPr lang="en-US" sz="900" b="1" u="none" strike="noStrike" dirty="0">
                          <a:solidFill>
                            <a:schemeClr val="bg1"/>
                          </a:solidFill>
                          <a:effectLst/>
                          <a:latin typeface="Gill Sans MT"/>
                        </a:rPr>
                        <a:t>Total</a:t>
                      </a:r>
                      <a:endParaRPr lang="en-US" sz="900" b="1" i="0" u="none" strike="noStrike" dirty="0">
                        <a:solidFill>
                          <a:schemeClr val="bg1"/>
                        </a:solidFill>
                        <a:effectLst/>
                        <a:latin typeface="Gill Sans MT"/>
                        <a:cs typeface="Gill Sans" panose="020B0502020104020203" pitchFamily="34" charset="-79"/>
                      </a:endParaRPr>
                    </a:p>
                  </a:txBody>
                  <a:tcPr marL="45720" marR="45720" anchor="ctr">
                    <a:solidFill>
                      <a:srgbClr val="012E6D"/>
                    </a:solidFill>
                  </a:tcPr>
                </a:tc>
                <a:extLst>
                  <a:ext uri="{0D108BD9-81ED-4DB2-BD59-A6C34878D82A}">
                    <a16:rowId xmlns:a16="http://schemas.microsoft.com/office/drawing/2014/main" val="1111129315"/>
                  </a:ext>
                </a:extLst>
              </a:tr>
              <a:tr h="398202">
                <a:tc>
                  <a:txBody>
                    <a:bodyPr/>
                    <a:lstStyle/>
                    <a:p>
                      <a:pPr lvl="0" algn="l">
                        <a:lnSpc>
                          <a:spcPct val="90000"/>
                        </a:lnSpc>
                        <a:buNone/>
                      </a:pPr>
                      <a:r>
                        <a:rPr lang="en-US" sz="950" b="1" i="0" u="none" strike="noStrike" noProof="0" dirty="0">
                          <a:solidFill>
                            <a:schemeClr val="bg1"/>
                          </a:solidFill>
                          <a:effectLst/>
                          <a:latin typeface="Gill Sans MT"/>
                        </a:rPr>
                        <a:t>Sahel</a:t>
                      </a:r>
                      <a:endParaRPr lang="en-US" sz="950" b="1" u="none" strike="noStrike" dirty="0">
                        <a:solidFill>
                          <a:schemeClr val="bg1"/>
                        </a:solidFill>
                        <a:effectLst/>
                        <a:latin typeface="Gill Sans MT"/>
                      </a:endParaRPr>
                    </a:p>
                  </a:txBody>
                  <a:tcPr marL="45720" marR="45720" anchor="ctr">
                    <a:lnB w="19050" cap="flat" cmpd="sng" algn="ctr">
                      <a:solidFill>
                        <a:srgbClr val="012E6D"/>
                      </a:solidFill>
                      <a:prstDash val="solid"/>
                      <a:round/>
                      <a:headEnd type="none" w="med" len="med"/>
                      <a:tailEnd type="none" w="med" len="med"/>
                    </a:lnB>
                    <a:solidFill>
                      <a:schemeClr val="accent6"/>
                    </a:solidFill>
                  </a:tcPr>
                </a:tc>
                <a:tc>
                  <a:txBody>
                    <a:bodyPr/>
                    <a:lstStyle/>
                    <a:p>
                      <a:pPr marR="0" lvl="0" algn="ctr" rtl="0">
                        <a:lnSpc>
                          <a:spcPct val="90000"/>
                        </a:lnSpc>
                        <a:spcBef>
                          <a:spcPts val="0"/>
                        </a:spcBef>
                        <a:spcAft>
                          <a:spcPts val="0"/>
                        </a:spcAft>
                        <a:buClr>
                          <a:srgbClr val="000000"/>
                        </a:buClr>
                        <a:buFont typeface="Arial"/>
                        <a:buNone/>
                      </a:pPr>
                      <a:r>
                        <a:rPr lang="en-US" sz="950" b="0" i="0" u="none" strike="noStrike" cap="none" noProof="0" dirty="0">
                          <a:solidFill>
                            <a:srgbClr val="000000"/>
                          </a:solidFill>
                          <a:effectLst/>
                          <a:latin typeface="Gill Sans MT"/>
                          <a:cs typeface="Arial"/>
                          <a:sym typeface="Arial"/>
                        </a:rPr>
                        <a:t>$177,746.85</a:t>
                      </a:r>
                    </a:p>
                  </a:txBody>
                  <a:tcPr marL="45720" marR="45720" anchor="ctr">
                    <a:lnB w="19050">
                      <a:solidFill>
                        <a:srgbClr val="012E6D"/>
                      </a:solidFill>
                    </a:lnB>
                  </a:tcPr>
                </a:tc>
                <a:tc>
                  <a:txBody>
                    <a:bodyPr/>
                    <a:lstStyle/>
                    <a:p>
                      <a:pPr marR="0" lvl="0" algn="ctr" rtl="0">
                        <a:lnSpc>
                          <a:spcPct val="90000"/>
                        </a:lnSpc>
                        <a:spcBef>
                          <a:spcPts val="0"/>
                        </a:spcBef>
                        <a:spcAft>
                          <a:spcPts val="0"/>
                        </a:spcAft>
                        <a:buClr>
                          <a:srgbClr val="000000"/>
                        </a:buClr>
                        <a:buFont typeface="Arial"/>
                        <a:buNone/>
                      </a:pPr>
                      <a:r>
                        <a:rPr lang="en-US" sz="950" b="0" i="0" u="none" strike="noStrike" cap="none" dirty="0">
                          <a:solidFill>
                            <a:srgbClr val="000000"/>
                          </a:solidFill>
                          <a:effectLst/>
                          <a:latin typeface="Gill Sans MT"/>
                          <a:cs typeface="Arial"/>
                          <a:sym typeface="Arial"/>
                        </a:rPr>
                        <a:t>$1,007,232.15</a:t>
                      </a:r>
                    </a:p>
                  </a:txBody>
                  <a:tcPr marL="45720" marR="45720" anchor="ctr">
                    <a:lnB w="19050" cap="flat" cmpd="sng" algn="ctr">
                      <a:solidFill>
                        <a:srgbClr val="012E6D"/>
                      </a:solidFill>
                      <a:prstDash val="solid"/>
                      <a:round/>
                      <a:headEnd type="none" w="med" len="med"/>
                      <a:tailEnd type="none" w="med" len="med"/>
                    </a:lnB>
                  </a:tcPr>
                </a:tc>
                <a:tc>
                  <a:txBody>
                    <a:bodyPr/>
                    <a:lstStyle/>
                    <a:p>
                      <a:pPr marR="0" lvl="0" algn="ctr" rtl="0" fontAlgn="t">
                        <a:lnSpc>
                          <a:spcPct val="90000"/>
                        </a:lnSpc>
                        <a:spcBef>
                          <a:spcPts val="0"/>
                        </a:spcBef>
                        <a:spcAft>
                          <a:spcPts val="0"/>
                        </a:spcAft>
                        <a:buClr>
                          <a:srgbClr val="000000"/>
                        </a:buClr>
                        <a:buFont typeface="Arial"/>
                        <a:buNone/>
                      </a:pPr>
                      <a:r>
                        <a:rPr lang="en-US" sz="950" b="0" i="0" u="none" strike="noStrike" cap="none" dirty="0">
                          <a:solidFill>
                            <a:srgbClr val="000000"/>
                          </a:solidFill>
                          <a:effectLst/>
                          <a:latin typeface="Gill Sans MT"/>
                          <a:cs typeface="Arial"/>
                          <a:sym typeface="Arial"/>
                        </a:rPr>
                        <a:t>$1,184,979.00</a:t>
                      </a:r>
                    </a:p>
                  </a:txBody>
                  <a:tcPr marL="45720" marR="45720" anchor="ctr">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3242296765"/>
                  </a:ext>
                </a:extLst>
              </a:tr>
              <a:tr h="389719">
                <a:tc>
                  <a:txBody>
                    <a:bodyPr/>
                    <a:lstStyle/>
                    <a:p>
                      <a:pPr lvl="0" algn="l">
                        <a:lnSpc>
                          <a:spcPct val="100000"/>
                        </a:lnSpc>
                        <a:spcBef>
                          <a:spcPts val="0"/>
                        </a:spcBef>
                        <a:spcAft>
                          <a:spcPts val="0"/>
                        </a:spcAft>
                        <a:buNone/>
                      </a:pPr>
                      <a:r>
                        <a:rPr lang="en-US" sz="950" b="1" i="0" u="none" strike="noStrike" noProof="0" dirty="0">
                          <a:solidFill>
                            <a:schemeClr val="bg1"/>
                          </a:solidFill>
                          <a:effectLst/>
                          <a:latin typeface="Gill Sans MT"/>
                        </a:rPr>
                        <a:t>MS4G</a:t>
                      </a:r>
                      <a:endParaRPr lang="en-US" sz="950" b="0" i="0" u="none" strike="noStrike" noProof="0" dirty="0">
                        <a:solidFill>
                          <a:schemeClr val="bg1"/>
                        </a:solidFill>
                        <a:effectLst/>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dirty="0">
                          <a:effectLst/>
                          <a:latin typeface="Gill Sans MT"/>
                        </a:rPr>
                        <a:t>$4,932,314.00</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dirty="0">
                          <a:latin typeface="Gill Sans MT"/>
                        </a:rPr>
                        <a:t>$0.00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dirty="0">
                          <a:effectLst/>
                          <a:latin typeface="Gill Sans MT"/>
                        </a:rPr>
                        <a:t>$4,932,314.00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16982810"/>
                  </a:ext>
                </a:extLst>
              </a:tr>
              <a:tr h="290469">
                <a:tc>
                  <a:txBody>
                    <a:bodyPr/>
                    <a:lstStyle/>
                    <a:p>
                      <a:pPr algn="l" fontAlgn="t">
                        <a:lnSpc>
                          <a:spcPct val="90000"/>
                        </a:lnSpc>
                      </a:pPr>
                      <a:r>
                        <a:rPr lang="en-US" sz="950" b="1" i="0" u="none" strike="noStrike" dirty="0">
                          <a:solidFill>
                            <a:schemeClr val="bg1"/>
                          </a:solidFill>
                          <a:effectLst/>
                          <a:latin typeface="Gill Sans MT"/>
                          <a:cs typeface="Gill Sans" panose="020B0502020104020203" pitchFamily="34" charset="-79"/>
                        </a:rPr>
                        <a:t>Peru</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dirty="0">
                          <a:effectLst/>
                          <a:latin typeface="Gill Sans MT"/>
                        </a:rPr>
                        <a:t>$1,355,533.44</a:t>
                      </a:r>
                    </a:p>
                  </a:txBody>
                  <a:tcPr marL="45720" marR="45720" anchor="ctr">
                    <a:lnT w="19050" cap="flat" cmpd="sng" algn="ctr">
                      <a:solidFill>
                        <a:srgbClr val="012E6D"/>
                      </a:solidFill>
                      <a:prstDash val="solid"/>
                      <a:round/>
                      <a:headEnd type="none" w="med" len="med"/>
                      <a:tailEnd type="none" w="med" len="med"/>
                    </a:lnT>
                    <a:lnB w="19050">
                      <a:solidFill>
                        <a:srgbClr val="012E6D"/>
                      </a:solidFill>
                    </a:lnB>
                  </a:tcPr>
                </a:tc>
                <a:tc>
                  <a:txBody>
                    <a:bodyPr/>
                    <a:lstStyle/>
                    <a:p>
                      <a:pPr lvl="0" algn="ctr">
                        <a:lnSpc>
                          <a:spcPct val="90000"/>
                        </a:lnSpc>
                        <a:buNone/>
                      </a:pPr>
                      <a:r>
                        <a:rPr lang="en-US" sz="950" dirty="0">
                          <a:latin typeface="Gill Sans MT"/>
                        </a:rPr>
                        <a:t>$2,880,508.56</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dirty="0">
                          <a:latin typeface="Gill Sans MT"/>
                        </a:rPr>
                        <a:t>$4,236,042.00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1227891236"/>
                  </a:ext>
                </a:extLst>
              </a:tr>
              <a:tr h="398202">
                <a:tc>
                  <a:txBody>
                    <a:bodyPr/>
                    <a:lstStyle/>
                    <a:p>
                      <a:pPr lvl="0" algn="l">
                        <a:lnSpc>
                          <a:spcPct val="90000"/>
                        </a:lnSpc>
                        <a:buNone/>
                      </a:pPr>
                      <a:r>
                        <a:rPr lang="en-US" sz="950" b="1" i="0" u="none" strike="noStrike" noProof="0" dirty="0">
                          <a:solidFill>
                            <a:schemeClr val="bg1"/>
                          </a:solidFill>
                          <a:effectLst/>
                          <a:latin typeface="Gill Sans MT"/>
                        </a:rPr>
                        <a:t>EduFinance</a:t>
                      </a:r>
                      <a:endParaRPr lang="en-US" sz="950" dirty="0">
                        <a:solidFill>
                          <a:schemeClr val="bg1"/>
                        </a:solidFill>
                        <a:latin typeface="Gill Sans MT"/>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dirty="0">
                          <a:effectLst/>
                          <a:latin typeface="Gill Sans MT"/>
                        </a:rPr>
                        <a:t>$0.00</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dirty="0">
                          <a:latin typeface="Gill Sans MT"/>
                        </a:rPr>
                        <a:t>$26,703.00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dirty="0">
                          <a:latin typeface="Gill Sans MT"/>
                        </a:rPr>
                        <a:t>$26,703.00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1800159847"/>
                  </a:ext>
                </a:extLst>
              </a:tr>
              <a:tr h="290469">
                <a:tc>
                  <a:txBody>
                    <a:bodyPr/>
                    <a:lstStyle/>
                    <a:p>
                      <a:pPr algn="l" fontAlgn="t">
                        <a:lnSpc>
                          <a:spcPct val="90000"/>
                        </a:lnSpc>
                      </a:pPr>
                      <a:r>
                        <a:rPr lang="en-US" sz="950" b="1" i="0" u="none" strike="noStrike" noProof="0" dirty="0">
                          <a:solidFill>
                            <a:schemeClr val="bg1"/>
                          </a:solidFill>
                          <a:effectLst/>
                          <a:latin typeface="Gill Sans MT"/>
                        </a:rPr>
                        <a:t>EOG</a:t>
                      </a:r>
                      <a:endParaRPr lang="en-US" sz="950" b="1" i="0" u="none" strike="noStrike" dirty="0">
                        <a:solidFill>
                          <a:schemeClr val="bg1"/>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solidFill>
                      <a:schemeClr val="accent6"/>
                    </a:solidFill>
                  </a:tcPr>
                </a:tc>
                <a:tc>
                  <a:txBody>
                    <a:bodyPr/>
                    <a:lstStyle/>
                    <a:p>
                      <a:pPr lvl="0" algn="ctr">
                        <a:lnSpc>
                          <a:spcPct val="90000"/>
                        </a:lnSpc>
                        <a:buNone/>
                      </a:pPr>
                      <a:r>
                        <a:rPr lang="en-US" sz="950" b="0" i="0" u="none" strike="noStrike" noProof="0" dirty="0">
                          <a:effectLst/>
                          <a:latin typeface="Gill Sans MT"/>
                        </a:rPr>
                        <a:t>$0.00</a:t>
                      </a:r>
                    </a:p>
                  </a:txBody>
                  <a:tcPr marL="45720" marR="45720" anchor="ctr">
                    <a:lnT w="19050">
                      <a:solidFill>
                        <a:srgbClr val="012E6D"/>
                      </a:solidFill>
                    </a:lnT>
                    <a:lnB w="19050">
                      <a:solidFill>
                        <a:srgbClr val="012E6D"/>
                      </a:solidFill>
                    </a:lnB>
                  </a:tcPr>
                </a:tc>
                <a:tc>
                  <a:txBody>
                    <a:bodyPr/>
                    <a:lstStyle/>
                    <a:p>
                      <a:pPr lvl="0" algn="ctr">
                        <a:lnSpc>
                          <a:spcPct val="90000"/>
                        </a:lnSpc>
                        <a:buNone/>
                      </a:pPr>
                      <a:r>
                        <a:rPr lang="en-US" sz="950" dirty="0">
                          <a:latin typeface="Gill Sans MT"/>
                        </a:rPr>
                        <a:t>$8,605,728.00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algn="ctr" fontAlgn="t">
                        <a:lnSpc>
                          <a:spcPct val="90000"/>
                        </a:lnSpc>
                      </a:pPr>
                      <a:r>
                        <a:rPr lang="en-US" sz="950" u="none" strike="noStrike" dirty="0">
                          <a:effectLst/>
                          <a:latin typeface="Gill Sans MT"/>
                        </a:rPr>
                        <a:t>$8,605,728.00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3158273814"/>
                  </a:ext>
                </a:extLst>
              </a:tr>
              <a:tr h="348563">
                <a:tc>
                  <a:txBody>
                    <a:bodyPr/>
                    <a:lstStyle/>
                    <a:p>
                      <a:pPr algn="l" fontAlgn="t">
                        <a:lnSpc>
                          <a:spcPct val="90000"/>
                        </a:lnSpc>
                      </a:pPr>
                      <a:r>
                        <a:rPr lang="en-US" sz="950" b="1" u="none" strike="noStrike" dirty="0">
                          <a:solidFill>
                            <a:schemeClr val="tx1"/>
                          </a:solidFill>
                          <a:effectLst/>
                          <a:latin typeface="Gill Sans MT"/>
                        </a:rPr>
                        <a:t>Total</a:t>
                      </a:r>
                      <a:endParaRPr lang="en-US" sz="950" b="1" i="0" u="none" strike="noStrike" dirty="0">
                        <a:solidFill>
                          <a:schemeClr val="tx1"/>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b="0" i="0" u="none" strike="noStrike" noProof="0" dirty="0">
                          <a:effectLst/>
                          <a:latin typeface="Gill Sans MT"/>
                        </a:rPr>
                        <a:t>$6,465,594.29</a:t>
                      </a:r>
                    </a:p>
                  </a:txBody>
                  <a:tcPr marL="45720" marR="45720" anchor="ctr">
                    <a:lnT w="19050">
                      <a:solidFill>
                        <a:srgbClr val="012E6D"/>
                      </a:solidFill>
                    </a:lnT>
                    <a:lnB w="19050" cap="flat" cmpd="sng" algn="ctr">
                      <a:solidFill>
                        <a:srgbClr val="012E6D"/>
                      </a:solidFill>
                      <a:prstDash val="solid"/>
                      <a:round/>
                      <a:headEnd type="none" w="med" len="med"/>
                      <a:tailEnd type="none" w="med" len="med"/>
                    </a:lnB>
                  </a:tcPr>
                </a:tc>
                <a:tc>
                  <a:txBody>
                    <a:bodyPr/>
                    <a:lstStyle/>
                    <a:p>
                      <a:pPr lvl="0" algn="ctr">
                        <a:lnSpc>
                          <a:spcPct val="90000"/>
                        </a:lnSpc>
                        <a:buNone/>
                      </a:pPr>
                      <a:r>
                        <a:rPr lang="en-US" sz="950" dirty="0">
                          <a:latin typeface="Gill Sans MT"/>
                        </a:rPr>
                        <a:t>$12,520,171.71</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tc>
                  <a:txBody>
                    <a:bodyPr/>
                    <a:lstStyle/>
                    <a:p>
                      <a:pPr marR="0" lvl="0" algn="ctr" rtl="0">
                        <a:lnSpc>
                          <a:spcPct val="90000"/>
                        </a:lnSpc>
                        <a:spcBef>
                          <a:spcPts val="0"/>
                        </a:spcBef>
                        <a:spcAft>
                          <a:spcPts val="0"/>
                        </a:spcAft>
                        <a:buClr>
                          <a:srgbClr val="000000"/>
                        </a:buClr>
                        <a:buFont typeface="Arial"/>
                        <a:buNone/>
                      </a:pPr>
                      <a:r>
                        <a:rPr lang="en-US" sz="950" b="0" i="0" u="none" strike="noStrike" cap="none" dirty="0">
                          <a:solidFill>
                            <a:srgbClr val="000000"/>
                          </a:solidFill>
                          <a:latin typeface="Gill Sans MT"/>
                          <a:cs typeface="Arial"/>
                          <a:sym typeface="Arial"/>
                        </a:rPr>
                        <a:t>$18,985,766.00</a:t>
                      </a:r>
                    </a:p>
                  </a:txBody>
                  <a:tcPr marL="45720" marR="45720" anchor="ctr">
                    <a:lnT w="19050" cap="flat" cmpd="sng" algn="ctr">
                      <a:solidFill>
                        <a:srgbClr val="012E6D"/>
                      </a:solidFill>
                      <a:prstDash val="solid"/>
                      <a:round/>
                      <a:headEnd type="none" w="med" len="med"/>
                      <a:tailEnd type="none" w="med" len="med"/>
                    </a:lnT>
                    <a:lnB w="19050" cap="flat" cmpd="sng" algn="ctr">
                      <a:solidFill>
                        <a:srgbClr val="012E6D"/>
                      </a:solidFill>
                      <a:prstDash val="solid"/>
                      <a:round/>
                      <a:headEnd type="none" w="med" len="med"/>
                      <a:tailEnd type="none" w="med" len="med"/>
                    </a:lnB>
                  </a:tcPr>
                </a:tc>
                <a:extLst>
                  <a:ext uri="{0D108BD9-81ED-4DB2-BD59-A6C34878D82A}">
                    <a16:rowId xmlns:a16="http://schemas.microsoft.com/office/drawing/2014/main" val="1266070622"/>
                  </a:ext>
                </a:extLst>
              </a:tr>
              <a:tr h="348563">
                <a:tc>
                  <a:txBody>
                    <a:bodyPr/>
                    <a:lstStyle/>
                    <a:p>
                      <a:pPr algn="l" fontAlgn="t">
                        <a:lnSpc>
                          <a:spcPct val="90000"/>
                        </a:lnSpc>
                      </a:pPr>
                      <a:endParaRPr lang="en-US" sz="950" b="1" i="0" u="none" strike="noStrike" dirty="0">
                        <a:solidFill>
                          <a:schemeClr val="tx1"/>
                        </a:solidFill>
                        <a:effectLst/>
                        <a:latin typeface="Gill Sans MT"/>
                        <a:cs typeface="Gill Sans" panose="020B0502020104020203" pitchFamily="34" charset="-79"/>
                      </a:endParaRPr>
                    </a:p>
                  </a:txBody>
                  <a:tcPr marL="45720" marR="45720" anchor="ctr">
                    <a:lnT w="19050" cap="flat" cmpd="sng" algn="ctr">
                      <a:solidFill>
                        <a:srgbClr val="012E6D"/>
                      </a:solidFill>
                      <a:prstDash val="solid"/>
                      <a:round/>
                      <a:headEnd type="none" w="med" len="med"/>
                      <a:tailEnd type="none" w="med" len="med"/>
                    </a:lnT>
                  </a:tcPr>
                </a:tc>
                <a:tc>
                  <a:txBody>
                    <a:bodyPr/>
                    <a:lstStyle/>
                    <a:p>
                      <a:pPr lvl="0" algn="ctr">
                        <a:lnSpc>
                          <a:spcPct val="90000"/>
                        </a:lnSpc>
                        <a:buNone/>
                      </a:pPr>
                      <a:r>
                        <a:rPr lang="en-US" sz="950" b="0" i="0" u="none" strike="noStrike" noProof="0" dirty="0">
                          <a:effectLst/>
                          <a:latin typeface="Gill Sans MT"/>
                        </a:rPr>
                        <a:t>34%</a:t>
                      </a:r>
                    </a:p>
                  </a:txBody>
                  <a:tcPr marL="45720" marR="45720" anchor="ctr">
                    <a:lnT w="19050">
                      <a:solidFill>
                        <a:srgbClr val="012E6D"/>
                      </a:solidFill>
                    </a:lnT>
                  </a:tcPr>
                </a:tc>
                <a:tc>
                  <a:txBody>
                    <a:bodyPr/>
                    <a:lstStyle/>
                    <a:p>
                      <a:pPr lvl="0" algn="ctr">
                        <a:lnSpc>
                          <a:spcPct val="90000"/>
                        </a:lnSpc>
                        <a:buNone/>
                      </a:pPr>
                      <a:r>
                        <a:rPr lang="en-US" sz="950" dirty="0">
                          <a:latin typeface="Gill Sans MT"/>
                        </a:rPr>
                        <a:t>66%</a:t>
                      </a:r>
                    </a:p>
                  </a:txBody>
                  <a:tcPr marL="45720" marR="45720" anchor="ctr">
                    <a:lnT w="19050" cap="flat" cmpd="sng" algn="ctr">
                      <a:solidFill>
                        <a:srgbClr val="012E6D"/>
                      </a:solidFill>
                      <a:prstDash val="solid"/>
                      <a:round/>
                      <a:headEnd type="none" w="med" len="med"/>
                      <a:tailEnd type="none" w="med" len="med"/>
                    </a:lnT>
                  </a:tcPr>
                </a:tc>
                <a:tc>
                  <a:txBody>
                    <a:bodyPr/>
                    <a:lstStyle/>
                    <a:p>
                      <a:pPr lvl="0" algn="ctr">
                        <a:lnSpc>
                          <a:spcPct val="90000"/>
                        </a:lnSpc>
                        <a:buNone/>
                      </a:pPr>
                      <a:endParaRPr lang="en-US" dirty="0"/>
                    </a:p>
                  </a:txBody>
                  <a:tcPr marL="45720" marR="45720" anchor="ctr">
                    <a:lnT w="19050" cap="flat" cmpd="sng" algn="ctr">
                      <a:solidFill>
                        <a:srgbClr val="012E6D"/>
                      </a:solidFill>
                      <a:prstDash val="solid"/>
                      <a:round/>
                      <a:headEnd type="none" w="med" len="med"/>
                      <a:tailEnd type="none" w="med" len="med"/>
                    </a:lnT>
                  </a:tcPr>
                </a:tc>
                <a:extLst>
                  <a:ext uri="{0D108BD9-81ED-4DB2-BD59-A6C34878D82A}">
                    <a16:rowId xmlns:a16="http://schemas.microsoft.com/office/drawing/2014/main" val="228123272"/>
                  </a:ext>
                </a:extLst>
              </a:tr>
            </a:tbl>
          </a:graphicData>
        </a:graphic>
      </p:graphicFrame>
    </p:spTree>
    <p:extLst>
      <p:ext uri="{BB962C8B-B14F-4D97-AF65-F5344CB8AC3E}">
        <p14:creationId xmlns:p14="http://schemas.microsoft.com/office/powerpoint/2010/main" val="395192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25" name="Rectangle 24">
            <a:extLst>
              <a:ext uri="{FF2B5EF4-FFF2-40B4-BE49-F238E27FC236}">
                <a16:creationId xmlns:a16="http://schemas.microsoft.com/office/drawing/2014/main" id="{B3EB884C-3A19-974C-87DE-2ED4F7E86DAA}"/>
              </a:ext>
            </a:extLst>
          </p:cNvPr>
          <p:cNvSpPr/>
          <p:nvPr/>
        </p:nvSpPr>
        <p:spPr>
          <a:xfrm>
            <a:off x="435451" y="2592387"/>
            <a:ext cx="2850865" cy="2164235"/>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082" name="Google Shape;1082;p10"/>
          <p:cNvSpPr txBox="1">
            <a:spLocks noGrp="1"/>
          </p:cNvSpPr>
          <p:nvPr>
            <p:ph type="sldNum" idx="12"/>
          </p:nvPr>
        </p:nvSpPr>
        <p:spPr>
          <a:xfrm>
            <a:off x="6839802" y="4827433"/>
            <a:ext cx="2116615" cy="183218"/>
          </a:xfrm>
          <a:prstGeom prst="rect">
            <a:avLst/>
          </a:prstGeom>
          <a:noFill/>
          <a:ln>
            <a:noFill/>
          </a:ln>
        </p:spPr>
        <p:txBody>
          <a:bodyPr spcFirstLastPara="1" vert="horz" wrap="square" lIns="90698" tIns="45336" rIns="90698" bIns="45336" rtlCol="0" anchor="ctr" anchorCtr="0">
            <a:spAutoFit/>
          </a:bodyPr>
          <a:lstStyle/>
          <a:p>
            <a:fld id="{00000000-1234-1234-1234-123412341234}" type="slidenum">
              <a:rPr lang="en-US"/>
              <a:pPr/>
              <a:t>15</a:t>
            </a:fld>
            <a:endParaRPr/>
          </a:p>
        </p:txBody>
      </p:sp>
      <p:sp>
        <p:nvSpPr>
          <p:cNvPr id="8" name="Google Shape;1258;p27">
            <a:extLst>
              <a:ext uri="{FF2B5EF4-FFF2-40B4-BE49-F238E27FC236}">
                <a16:creationId xmlns:a16="http://schemas.microsoft.com/office/drawing/2014/main" id="{203655AE-2148-8944-98A2-9E326FEB80E9}"/>
              </a:ext>
            </a:extLst>
          </p:cNvPr>
          <p:cNvSpPr txBox="1"/>
          <p:nvPr/>
        </p:nvSpPr>
        <p:spPr>
          <a:xfrm>
            <a:off x="340711" y="338704"/>
            <a:ext cx="6232565" cy="712781"/>
          </a:xfrm>
          <a:prstGeom prst="rect">
            <a:avLst/>
          </a:prstGeom>
          <a:noFill/>
          <a:ln>
            <a:noFill/>
          </a:ln>
        </p:spPr>
        <p:txBody>
          <a:bodyPr spcFirstLastPara="1" wrap="square" lIns="90698" tIns="45336" rIns="90698" bIns="45336" anchor="t" anchorCtr="0">
            <a:noAutofit/>
          </a:bodyPr>
          <a:lstStyle/>
          <a:p>
            <a:r>
              <a:rPr lang="en-US" sz="2000" b="1" dirty="0">
                <a:solidFill>
                  <a:srgbClr val="012E6D"/>
                </a:solidFill>
                <a:latin typeface="Gill Sans MT" panose="020B0502020104020203" pitchFamily="34" charset="0"/>
                <a:ea typeface="Gill Sans"/>
                <a:cs typeface="Gill Sans"/>
                <a:sym typeface="Gill Sans"/>
              </a:rPr>
              <a:t>NUMBER OF FIRMS ASSISTED</a:t>
            </a:r>
            <a:r>
              <a:rPr lang="en-US" sz="2000" b="1" dirty="0">
                <a:solidFill>
                  <a:srgbClr val="5D0517"/>
                </a:solidFill>
                <a:latin typeface="Gill Sans MT" panose="020B0502020104020203" pitchFamily="34" charset="0"/>
                <a:ea typeface="Gill Sans"/>
                <a:cs typeface="Gill Sans"/>
                <a:sym typeface="Gill Sans"/>
              </a:rPr>
              <a:t> </a:t>
            </a:r>
            <a:r>
              <a:rPr lang="en-US" sz="2000" dirty="0">
                <a:solidFill>
                  <a:schemeClr val="accent3"/>
                </a:solidFill>
                <a:latin typeface="Gill Sans MT" panose="020B0502020104020203" pitchFamily="34" charset="0"/>
                <a:ea typeface="Gill Sans"/>
                <a:cs typeface="Gill Sans"/>
                <a:sym typeface="Gill Sans"/>
              </a:rPr>
              <a:t>(Y3 Q2)</a:t>
            </a:r>
            <a:endParaRPr lang="en-US" sz="2000" dirty="0">
              <a:solidFill>
                <a:schemeClr val="dk1"/>
              </a:solidFill>
              <a:latin typeface="Gill Sans MT" panose="020B0502020104020203" pitchFamily="34" charset="0"/>
              <a:ea typeface="Gill Sans"/>
              <a:cs typeface="Gill Sans"/>
              <a:sym typeface="Gill Sans"/>
            </a:endParaRPr>
          </a:p>
        </p:txBody>
      </p:sp>
      <p:sp>
        <p:nvSpPr>
          <p:cNvPr id="26" name="Rectangle 25">
            <a:extLst>
              <a:ext uri="{FF2B5EF4-FFF2-40B4-BE49-F238E27FC236}">
                <a16:creationId xmlns:a16="http://schemas.microsoft.com/office/drawing/2014/main" id="{0EADFE56-4D86-164E-9DE0-3C577865BC31}"/>
              </a:ext>
            </a:extLst>
          </p:cNvPr>
          <p:cNvSpPr/>
          <p:nvPr/>
        </p:nvSpPr>
        <p:spPr>
          <a:xfrm>
            <a:off x="2018930" y="1339532"/>
            <a:ext cx="4240468" cy="768706"/>
          </a:xfrm>
          <a:prstGeom prst="rect">
            <a:avLst/>
          </a:prstGeom>
        </p:spPr>
        <p:txBody>
          <a:bodyPr wrap="square" lIns="90712" tIns="45356" rIns="90712" bIns="45356" anchor="t">
            <a:spAutoFit/>
          </a:bodyPr>
          <a:lstStyle/>
          <a:p>
            <a:r>
              <a:rPr lang="en-US" sz="1100" dirty="0">
                <a:latin typeface="Gill Sans MT" panose="020B0502020104020203" pitchFamily="34" charset="0"/>
              </a:rPr>
              <a:t>A total of 873 private businesses (of which 35% are women-owned firms) benefited from the technical assistance and/or financial services support during the reporting period. This includes 662 firms, 210 schools, and one association, CATALYZE.</a:t>
            </a:r>
          </a:p>
        </p:txBody>
      </p:sp>
      <p:sp>
        <p:nvSpPr>
          <p:cNvPr id="29" name="Rectangle 28">
            <a:extLst>
              <a:ext uri="{FF2B5EF4-FFF2-40B4-BE49-F238E27FC236}">
                <a16:creationId xmlns:a16="http://schemas.microsoft.com/office/drawing/2014/main" id="{B358AD02-DCBF-5244-A3A5-5CC2929D9A42}"/>
              </a:ext>
            </a:extLst>
          </p:cNvPr>
          <p:cNvSpPr/>
          <p:nvPr/>
        </p:nvSpPr>
        <p:spPr>
          <a:xfrm>
            <a:off x="3550495" y="2570482"/>
            <a:ext cx="2984701" cy="2229849"/>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Gill Sans MT" panose="020B0502020104020203" pitchFamily="34" charset="77"/>
            </a:endParaRPr>
          </a:p>
        </p:txBody>
      </p:sp>
      <p:sp>
        <p:nvSpPr>
          <p:cNvPr id="30" name="TextBox 29">
            <a:extLst>
              <a:ext uri="{FF2B5EF4-FFF2-40B4-BE49-F238E27FC236}">
                <a16:creationId xmlns:a16="http://schemas.microsoft.com/office/drawing/2014/main" id="{5773604E-6A15-1943-A076-0ADC833C627A}"/>
              </a:ext>
            </a:extLst>
          </p:cNvPr>
          <p:cNvSpPr txBox="1"/>
          <p:nvPr/>
        </p:nvSpPr>
        <p:spPr>
          <a:xfrm>
            <a:off x="3734894" y="2592387"/>
            <a:ext cx="991425" cy="413062"/>
          </a:xfrm>
          <a:prstGeom prst="rect">
            <a:avLst/>
          </a:prstGeom>
          <a:noFill/>
        </p:spPr>
        <p:txBody>
          <a:bodyPr wrap="square" rtlCol="0">
            <a:spAutoFit/>
          </a:bodyPr>
          <a:lstStyle/>
          <a:p>
            <a:pPr>
              <a:spcAft>
                <a:spcPts val="596"/>
              </a:spcAft>
            </a:pPr>
            <a:r>
              <a:rPr lang="en-US" sz="1042" b="1">
                <a:latin typeface="Gill Sans MT" panose="020B0502020104020203" pitchFamily="34" charset="77"/>
              </a:rPr>
              <a:t>By Firm Size	</a:t>
            </a:r>
          </a:p>
        </p:txBody>
      </p:sp>
      <p:sp>
        <p:nvSpPr>
          <p:cNvPr id="2" name="Rectangle 1">
            <a:extLst>
              <a:ext uri="{FF2B5EF4-FFF2-40B4-BE49-F238E27FC236}">
                <a16:creationId xmlns:a16="http://schemas.microsoft.com/office/drawing/2014/main" id="{30F529D8-2F62-C246-B449-5AE79BEC8407}"/>
              </a:ext>
            </a:extLst>
          </p:cNvPr>
          <p:cNvSpPr/>
          <p:nvPr/>
        </p:nvSpPr>
        <p:spPr>
          <a:xfrm>
            <a:off x="699630" y="2063730"/>
            <a:ext cx="1173719" cy="252698"/>
          </a:xfrm>
          <a:prstGeom prst="rect">
            <a:avLst/>
          </a:prstGeom>
        </p:spPr>
        <p:txBody>
          <a:bodyPr wrap="none">
            <a:spAutoFit/>
          </a:bodyPr>
          <a:lstStyle/>
          <a:p>
            <a:pPr>
              <a:spcAft>
                <a:spcPts val="596"/>
              </a:spcAft>
            </a:pPr>
            <a:r>
              <a:rPr lang="en-US" sz="1042" b="1">
                <a:highlight>
                  <a:srgbClr val="FFFF00"/>
                </a:highlight>
                <a:latin typeface="Gill Sans MT" panose="020B0502020104020203" pitchFamily="34" charset="77"/>
              </a:rPr>
              <a:t>By Owner’s Sex</a:t>
            </a:r>
          </a:p>
        </p:txBody>
      </p:sp>
      <p:graphicFrame>
        <p:nvGraphicFramePr>
          <p:cNvPr id="14" name="Table 11">
            <a:extLst>
              <a:ext uri="{FF2B5EF4-FFF2-40B4-BE49-F238E27FC236}">
                <a16:creationId xmlns:a16="http://schemas.microsoft.com/office/drawing/2014/main" id="{B2B2D883-A063-4EB2-0140-B2C28679747A}"/>
              </a:ext>
            </a:extLst>
          </p:cNvPr>
          <p:cNvGraphicFramePr>
            <a:graphicFrameLocks noGrp="1"/>
          </p:cNvGraphicFramePr>
          <p:nvPr>
            <p:extLst>
              <p:ext uri="{D42A27DB-BD31-4B8C-83A1-F6EECF244321}">
                <p14:modId xmlns:p14="http://schemas.microsoft.com/office/powerpoint/2010/main" val="15683037"/>
              </p:ext>
            </p:extLst>
          </p:nvPr>
        </p:nvGraphicFramePr>
        <p:xfrm>
          <a:off x="6837455" y="844728"/>
          <a:ext cx="1914710" cy="3982705"/>
        </p:xfrm>
        <a:graphic>
          <a:graphicData uri="http://schemas.openxmlformats.org/drawingml/2006/table">
            <a:tbl>
              <a:tblPr firstRow="1" bandRow="1">
                <a:tableStyleId>{5C22544A-7EE6-4342-B048-85BDC9FD1C3A}</a:tableStyleId>
              </a:tblPr>
              <a:tblGrid>
                <a:gridCol w="623575">
                  <a:extLst>
                    <a:ext uri="{9D8B030D-6E8A-4147-A177-3AD203B41FA5}">
                      <a16:colId xmlns:a16="http://schemas.microsoft.com/office/drawing/2014/main" val="3828540596"/>
                    </a:ext>
                  </a:extLst>
                </a:gridCol>
                <a:gridCol w="1291135">
                  <a:extLst>
                    <a:ext uri="{9D8B030D-6E8A-4147-A177-3AD203B41FA5}">
                      <a16:colId xmlns:a16="http://schemas.microsoft.com/office/drawing/2014/main" val="198578298"/>
                    </a:ext>
                  </a:extLst>
                </a:gridCol>
              </a:tblGrid>
              <a:tr h="651712">
                <a:tc>
                  <a:txBody>
                    <a:bodyPr/>
                    <a:lstStyle/>
                    <a:p>
                      <a:pPr algn="l"/>
                      <a:endParaRPr lang="en-US" sz="900" b="0" dirty="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600" dirty="0">
                          <a:solidFill>
                            <a:srgbClr val="2663A6"/>
                          </a:solidFill>
                          <a:latin typeface="Gill Sans MT" panose="020B0502020104020203" pitchFamily="34" charset="77"/>
                        </a:rPr>
                        <a:t>566</a:t>
                      </a:r>
                    </a:p>
                    <a:p>
                      <a:pPr algn="l"/>
                      <a:r>
                        <a:rPr lang="en-US" sz="900" dirty="0">
                          <a:solidFill>
                            <a:schemeClr val="tx1"/>
                          </a:solidFill>
                          <a:latin typeface="Gill Sans MT" panose="020B0502020104020203" pitchFamily="34" charset="77"/>
                        </a:rPr>
                        <a:t>CATALYZE Peru</a:t>
                      </a:r>
                      <a:endParaRPr lang="en-US" sz="900" b="0" dirty="0">
                        <a:solidFill>
                          <a:schemeClr val="tx1"/>
                        </a:solidFill>
                        <a:latin typeface="Gill Sans MT" panose="020B0502020104020203" pitchFamily="34" charset="77"/>
                      </a:endParaRPr>
                    </a:p>
                    <a:p>
                      <a:pPr algn="l"/>
                      <a:r>
                        <a:rPr lang="en-US" sz="900" b="0" dirty="0">
                          <a:solidFill>
                            <a:schemeClr val="tx1"/>
                          </a:solidFill>
                          <a:latin typeface="Gill Sans MT" panose="020B0502020104020203" pitchFamily="34" charset="77"/>
                        </a:rPr>
                        <a:t>65%</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2921225"/>
                  </a:ext>
                </a:extLst>
              </a:tr>
              <a:tr h="651712">
                <a:tc>
                  <a:txBody>
                    <a:bodyPr/>
                    <a:lstStyle/>
                    <a:p>
                      <a:pPr algn="l"/>
                      <a:endParaRPr lang="en-US" sz="900" b="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1600" b="1" dirty="0">
                          <a:solidFill>
                            <a:srgbClr val="2663A6"/>
                          </a:solidFill>
                          <a:latin typeface="Gill Sans MT" panose="020B0502020104020203" pitchFamily="34" charset="77"/>
                        </a:rPr>
                        <a:t>8 </a:t>
                      </a:r>
                    </a:p>
                    <a:p>
                      <a:pPr algn="l"/>
                      <a:r>
                        <a:rPr lang="en-US" sz="900" b="1" dirty="0">
                          <a:solidFill>
                            <a:schemeClr val="tx1"/>
                          </a:solidFill>
                          <a:latin typeface="Gill Sans MT" panose="020B0502020104020203" pitchFamily="34" charset="77"/>
                        </a:rPr>
                        <a:t>EduFinance – South Africa </a:t>
                      </a:r>
                      <a:r>
                        <a:rPr lang="en-US" sz="900" b="0" dirty="0">
                          <a:solidFill>
                            <a:schemeClr val="tx1"/>
                          </a:solidFill>
                          <a:latin typeface="Gill Sans MT" panose="020B0502020104020203" pitchFamily="34" charset="77"/>
                        </a:rPr>
                        <a:t>1%</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873495"/>
                  </a:ext>
                </a:extLst>
              </a:tr>
              <a:tr h="651712">
                <a:tc>
                  <a:txBody>
                    <a:bodyPr/>
                    <a:lstStyle/>
                    <a:p>
                      <a:pPr algn="ctr"/>
                      <a:endParaRPr lang="en-US" sz="900" b="0">
                        <a:solidFill>
                          <a:srgbClr val="012E6D"/>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2663A6"/>
                          </a:solidFill>
                          <a:latin typeface="Gill Sans MT" panose="020B0502020104020203" pitchFamily="34" charset="77"/>
                        </a:rPr>
                        <a:t>58</a:t>
                      </a:r>
                    </a:p>
                    <a:p>
                      <a:pPr algn="l"/>
                      <a:r>
                        <a:rPr lang="en-US" sz="900" b="1" dirty="0">
                          <a:solidFill>
                            <a:schemeClr val="tx1"/>
                          </a:solidFill>
                          <a:latin typeface="Gill Sans MT" panose="020B0502020104020203" pitchFamily="34" charset="77"/>
                        </a:rPr>
                        <a:t>F4R</a:t>
                      </a:r>
                    </a:p>
                    <a:p>
                      <a:pPr algn="l"/>
                      <a:r>
                        <a:rPr lang="en-US" sz="900" b="0" dirty="0">
                          <a:solidFill>
                            <a:schemeClr val="tx1"/>
                          </a:solidFill>
                          <a:latin typeface="Gill Sans MT" panose="020B0502020104020203" pitchFamily="34" charset="77"/>
                        </a:rPr>
                        <a:t>7%</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539434"/>
                  </a:ext>
                </a:extLst>
              </a:tr>
              <a:tr h="651712">
                <a:tc>
                  <a:txBody>
                    <a:bodyPr/>
                    <a:lstStyle/>
                    <a:p>
                      <a:pPr algn="ctr"/>
                      <a:endParaRPr lang="en-US" sz="900" b="0">
                        <a:solidFill>
                          <a:srgbClr val="012E6D"/>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2663A6"/>
                          </a:solidFill>
                          <a:latin typeface="Gill Sans MT" panose="020B0502020104020203" pitchFamily="34" charset="77"/>
                        </a:rPr>
                        <a:t>19</a:t>
                      </a:r>
                    </a:p>
                    <a:p>
                      <a:pPr algn="l"/>
                      <a:r>
                        <a:rPr lang="en-US" sz="900" b="1" dirty="0">
                          <a:solidFill>
                            <a:schemeClr val="tx1"/>
                          </a:solidFill>
                          <a:latin typeface="Gill Sans MT" panose="020B0502020104020203" pitchFamily="34" charset="77"/>
                        </a:rPr>
                        <a:t>PSD</a:t>
                      </a:r>
                    </a:p>
                    <a:p>
                      <a:pPr algn="l"/>
                      <a:r>
                        <a:rPr lang="en-US" sz="900" b="0" dirty="0">
                          <a:solidFill>
                            <a:schemeClr val="tx1"/>
                          </a:solidFill>
                          <a:latin typeface="Gill Sans MT" panose="020B0502020104020203" pitchFamily="34" charset="77"/>
                        </a:rPr>
                        <a:t>2%</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90158547"/>
                  </a:ext>
                </a:extLst>
              </a:tr>
              <a:tr h="724145">
                <a:tc>
                  <a:txBody>
                    <a:bodyPr/>
                    <a:lstStyle/>
                    <a:p>
                      <a:pPr algn="ctr"/>
                      <a:endParaRPr lang="en-US" sz="900" b="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2663A6"/>
                          </a:solidFill>
                          <a:latin typeface="Gill Sans MT" panose="020B0502020104020203" pitchFamily="34" charset="77"/>
                        </a:rPr>
                        <a:t>202</a:t>
                      </a:r>
                    </a:p>
                    <a:p>
                      <a:pPr algn="l"/>
                      <a:r>
                        <a:rPr lang="en-US" sz="900" b="1" dirty="0">
                          <a:solidFill>
                            <a:schemeClr val="tx1"/>
                          </a:solidFill>
                          <a:latin typeface="Gill Sans MT" panose="020B0502020104020203" pitchFamily="34" charset="77"/>
                        </a:rPr>
                        <a:t>EduFinance – Zambia </a:t>
                      </a:r>
                      <a:r>
                        <a:rPr lang="en-US" sz="900" b="0" dirty="0">
                          <a:solidFill>
                            <a:schemeClr val="tx1"/>
                          </a:solidFill>
                          <a:latin typeface="Gill Sans MT" panose="020B0502020104020203" pitchFamily="34" charset="77"/>
                        </a:rPr>
                        <a:t>23%</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2208281"/>
                  </a:ext>
                </a:extLst>
              </a:tr>
              <a:tr h="651712">
                <a:tc>
                  <a:txBody>
                    <a:bodyPr/>
                    <a:lstStyle/>
                    <a:p>
                      <a:pPr algn="ctr"/>
                      <a:endParaRPr lang="en-US" sz="900" b="0">
                        <a:solidFill>
                          <a:schemeClr val="tx1"/>
                        </a:solidFill>
                        <a:latin typeface="Gill Sans MT" panose="020B0502020104020203" pitchFamily="34" charset="77"/>
                      </a:endParaRPr>
                    </a:p>
                  </a:txBody>
                  <a:tcPr marL="90712" marR="90712" marT="45356" marB="45356" anchor="b">
                    <a:lnL w="1270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cap="none" dirty="0">
                          <a:solidFill>
                            <a:srgbClr val="2663A6"/>
                          </a:solidFill>
                          <a:latin typeface="Gill Sans MT" panose="020B0502020104020203" pitchFamily="34" charset="77"/>
                          <a:ea typeface="+mn-ea"/>
                          <a:cs typeface="+mn-cs"/>
                          <a:sym typeface="Arial"/>
                        </a:rPr>
                        <a:t>20</a:t>
                      </a:r>
                    </a:p>
                    <a:p>
                      <a:pPr algn="l"/>
                      <a:r>
                        <a:rPr lang="en-US" sz="900" b="1" dirty="0">
                          <a:solidFill>
                            <a:schemeClr val="tx1"/>
                          </a:solidFill>
                          <a:latin typeface="Gill Sans MT" panose="020B0502020104020203" pitchFamily="34" charset="77"/>
                        </a:rPr>
                        <a:t>EOG</a:t>
                      </a:r>
                    </a:p>
                    <a:p>
                      <a:pPr algn="l"/>
                      <a:r>
                        <a:rPr lang="en-US" sz="900" b="0" dirty="0">
                          <a:solidFill>
                            <a:schemeClr val="tx1"/>
                          </a:solidFill>
                          <a:latin typeface="Gill Sans MT" panose="020B0502020104020203" pitchFamily="34" charset="77"/>
                        </a:rPr>
                        <a:t>2%</a:t>
                      </a:r>
                    </a:p>
                  </a:txBody>
                  <a:tcPr marL="90712" marR="90712" marT="45356" marB="45356" anchor="b">
                    <a:lnL w="1905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19857255"/>
                  </a:ext>
                </a:extLst>
              </a:tr>
            </a:tbl>
          </a:graphicData>
        </a:graphic>
      </p:graphicFrame>
      <p:sp>
        <p:nvSpPr>
          <p:cNvPr id="15" name="Rectangle 14">
            <a:extLst>
              <a:ext uri="{FF2B5EF4-FFF2-40B4-BE49-F238E27FC236}">
                <a16:creationId xmlns:a16="http://schemas.microsoft.com/office/drawing/2014/main" id="{3F4339DB-462F-4CC8-0018-EFFD2DE028BB}"/>
              </a:ext>
            </a:extLst>
          </p:cNvPr>
          <p:cNvSpPr/>
          <p:nvPr/>
        </p:nvSpPr>
        <p:spPr>
          <a:xfrm>
            <a:off x="6739046" y="562534"/>
            <a:ext cx="870751" cy="252698"/>
          </a:xfrm>
          <a:prstGeom prst="rect">
            <a:avLst/>
          </a:prstGeom>
        </p:spPr>
        <p:txBody>
          <a:bodyPr wrap="square">
            <a:spAutoFit/>
          </a:bodyPr>
          <a:lstStyle/>
          <a:p>
            <a:r>
              <a:rPr lang="en-US" sz="1042" b="1" dirty="0">
                <a:latin typeface="Gill Sans MT" panose="020B0502020104020203" pitchFamily="34" charset="77"/>
              </a:rPr>
              <a:t>By Activity</a:t>
            </a:r>
            <a:endParaRPr lang="en-US" sz="1042" dirty="0">
              <a:latin typeface="Gill Sans MT" panose="020B0502020104020203" pitchFamily="34" charset="77"/>
            </a:endParaRPr>
          </a:p>
        </p:txBody>
      </p:sp>
      <p:sp>
        <p:nvSpPr>
          <p:cNvPr id="43" name="Rectangle 42">
            <a:extLst>
              <a:ext uri="{FF2B5EF4-FFF2-40B4-BE49-F238E27FC236}">
                <a16:creationId xmlns:a16="http://schemas.microsoft.com/office/drawing/2014/main" id="{A7B0EE94-8FA3-F566-E542-DBF0245E9CD5}"/>
              </a:ext>
            </a:extLst>
          </p:cNvPr>
          <p:cNvSpPr/>
          <p:nvPr/>
        </p:nvSpPr>
        <p:spPr>
          <a:xfrm>
            <a:off x="470732" y="1355949"/>
            <a:ext cx="1345601" cy="91451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pPr>
            <a:r>
              <a:rPr lang="en-US" sz="1800" b="1" dirty="0">
                <a:solidFill>
                  <a:schemeClr val="bg1"/>
                </a:solidFill>
                <a:latin typeface="Gill Sans MT" panose="020B0502020104020203" pitchFamily="34" charset="77"/>
              </a:rPr>
              <a:t>873 </a:t>
            </a:r>
          </a:p>
          <a:p>
            <a:pPr>
              <a:lnSpc>
                <a:spcPct val="85000"/>
              </a:lnSpc>
            </a:pPr>
            <a:r>
              <a:rPr lang="en-US" sz="1200" dirty="0">
                <a:solidFill>
                  <a:schemeClr val="bg1"/>
                </a:solidFill>
                <a:latin typeface="Gill Sans MT" panose="020B0502020104020203" pitchFamily="34" charset="77"/>
              </a:rPr>
              <a:t>Firms and </a:t>
            </a:r>
          </a:p>
          <a:p>
            <a:pPr>
              <a:lnSpc>
                <a:spcPct val="85000"/>
              </a:lnSpc>
            </a:pPr>
            <a:r>
              <a:rPr lang="en-US" sz="1200" dirty="0">
                <a:solidFill>
                  <a:schemeClr val="bg1"/>
                </a:solidFill>
                <a:latin typeface="Gill Sans MT" panose="020B0502020104020203" pitchFamily="34" charset="77"/>
              </a:rPr>
              <a:t>Schools Assisted</a:t>
            </a:r>
          </a:p>
        </p:txBody>
      </p:sp>
      <p:sp>
        <p:nvSpPr>
          <p:cNvPr id="45" name="TextBox 44">
            <a:extLst>
              <a:ext uri="{FF2B5EF4-FFF2-40B4-BE49-F238E27FC236}">
                <a16:creationId xmlns:a16="http://schemas.microsoft.com/office/drawing/2014/main" id="{A71AC224-1AD7-2958-DB86-34BF57C18032}"/>
              </a:ext>
            </a:extLst>
          </p:cNvPr>
          <p:cNvSpPr txBox="1"/>
          <p:nvPr/>
        </p:nvSpPr>
        <p:spPr>
          <a:xfrm>
            <a:off x="470732" y="2652941"/>
            <a:ext cx="1753994" cy="413062"/>
          </a:xfrm>
          <a:prstGeom prst="rect">
            <a:avLst/>
          </a:prstGeom>
          <a:noFill/>
        </p:spPr>
        <p:txBody>
          <a:bodyPr wrap="square" rtlCol="0">
            <a:spAutoFit/>
          </a:bodyPr>
          <a:lstStyle/>
          <a:p>
            <a:pPr>
              <a:spcAft>
                <a:spcPts val="596"/>
              </a:spcAft>
            </a:pPr>
            <a:r>
              <a:rPr lang="en-US" sz="1042" b="1" dirty="0">
                <a:latin typeface="Gill Sans MT" panose="020B0502020104020203" pitchFamily="34" charset="77"/>
              </a:rPr>
              <a:t>By Firm Owner’s Sex	</a:t>
            </a:r>
          </a:p>
        </p:txBody>
      </p:sp>
      <p:graphicFrame>
        <p:nvGraphicFramePr>
          <p:cNvPr id="46" name="Chart 45">
            <a:extLst>
              <a:ext uri="{FF2B5EF4-FFF2-40B4-BE49-F238E27FC236}">
                <a16:creationId xmlns:a16="http://schemas.microsoft.com/office/drawing/2014/main" id="{DC2D4303-2DA2-BBDC-C673-F053C073B989}"/>
              </a:ext>
            </a:extLst>
          </p:cNvPr>
          <p:cNvGraphicFramePr>
            <a:graphicFrameLocks/>
          </p:cNvGraphicFramePr>
          <p:nvPr>
            <p:extLst>
              <p:ext uri="{D42A27DB-BD31-4B8C-83A1-F6EECF244321}">
                <p14:modId xmlns:p14="http://schemas.microsoft.com/office/powerpoint/2010/main" val="1198135964"/>
              </p:ext>
            </p:extLst>
          </p:nvPr>
        </p:nvGraphicFramePr>
        <p:xfrm>
          <a:off x="460382" y="2978243"/>
          <a:ext cx="2825934" cy="1822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Chart 46">
            <a:extLst>
              <a:ext uri="{FF2B5EF4-FFF2-40B4-BE49-F238E27FC236}">
                <a16:creationId xmlns:a16="http://schemas.microsoft.com/office/drawing/2014/main" id="{4450D4FA-87F4-FCFA-2E67-907955CC26F5}"/>
              </a:ext>
            </a:extLst>
          </p:cNvPr>
          <p:cNvGraphicFramePr>
            <a:graphicFrameLocks/>
          </p:cNvGraphicFramePr>
          <p:nvPr>
            <p:extLst>
              <p:ext uri="{D42A27DB-BD31-4B8C-83A1-F6EECF244321}">
                <p14:modId xmlns:p14="http://schemas.microsoft.com/office/powerpoint/2010/main" val="3873786160"/>
              </p:ext>
            </p:extLst>
          </p:nvPr>
        </p:nvGraphicFramePr>
        <p:xfrm>
          <a:off x="3588575" y="2592387"/>
          <a:ext cx="2813091" cy="2067626"/>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FF21A130-15DC-82E9-F33B-B14F730E2913}"/>
              </a:ext>
            </a:extLst>
          </p:cNvPr>
          <p:cNvGrpSpPr/>
          <p:nvPr/>
        </p:nvGrpSpPr>
        <p:grpSpPr>
          <a:xfrm>
            <a:off x="6921341" y="984638"/>
            <a:ext cx="535766" cy="3719034"/>
            <a:chOff x="6921341" y="984638"/>
            <a:chExt cx="535766" cy="3719034"/>
          </a:xfrm>
        </p:grpSpPr>
        <p:grpSp>
          <p:nvGrpSpPr>
            <p:cNvPr id="3" name="Group 2">
              <a:extLst>
                <a:ext uri="{FF2B5EF4-FFF2-40B4-BE49-F238E27FC236}">
                  <a16:creationId xmlns:a16="http://schemas.microsoft.com/office/drawing/2014/main" id="{0121A21B-B667-93BA-45E5-CCDB95F09BF6}"/>
                </a:ext>
              </a:extLst>
            </p:cNvPr>
            <p:cNvGrpSpPr/>
            <p:nvPr/>
          </p:nvGrpSpPr>
          <p:grpSpPr>
            <a:xfrm>
              <a:off x="6921341" y="984638"/>
              <a:ext cx="535766" cy="3719034"/>
              <a:chOff x="6921341" y="984638"/>
              <a:chExt cx="535766" cy="3719034"/>
            </a:xfrm>
          </p:grpSpPr>
          <p:grpSp>
            <p:nvGrpSpPr>
              <p:cNvPr id="16" name="Group 15">
                <a:extLst>
                  <a:ext uri="{FF2B5EF4-FFF2-40B4-BE49-F238E27FC236}">
                    <a16:creationId xmlns:a16="http://schemas.microsoft.com/office/drawing/2014/main" id="{E63992F1-5035-1F78-BE7B-C43D3952C8E3}"/>
                  </a:ext>
                </a:extLst>
              </p:cNvPr>
              <p:cNvGrpSpPr/>
              <p:nvPr/>
            </p:nvGrpSpPr>
            <p:grpSpPr>
              <a:xfrm>
                <a:off x="6923870" y="984638"/>
                <a:ext cx="533237" cy="1702445"/>
                <a:chOff x="6533657" y="1525355"/>
                <a:chExt cx="533237" cy="1702445"/>
              </a:xfrm>
            </p:grpSpPr>
            <p:grpSp>
              <p:nvGrpSpPr>
                <p:cNvPr id="17" name="Graphic 16" descr="Hill scene outline">
                  <a:extLst>
                    <a:ext uri="{FF2B5EF4-FFF2-40B4-BE49-F238E27FC236}">
                      <a16:creationId xmlns:a16="http://schemas.microsoft.com/office/drawing/2014/main" id="{B685D98B-2CB9-8F2E-A7B9-C962F8EFD913}"/>
                    </a:ext>
                  </a:extLst>
                </p:cNvPr>
                <p:cNvGrpSpPr/>
                <p:nvPr/>
              </p:nvGrpSpPr>
              <p:grpSpPr>
                <a:xfrm>
                  <a:off x="6549627" y="1525355"/>
                  <a:ext cx="476534" cy="388962"/>
                  <a:chOff x="3365685" y="4022353"/>
                  <a:chExt cx="484896" cy="411831"/>
                </a:xfrm>
                <a:solidFill>
                  <a:srgbClr val="2663A6"/>
                </a:solidFill>
              </p:grpSpPr>
              <p:sp>
                <p:nvSpPr>
                  <p:cNvPr id="22" name="Freeform 21">
                    <a:extLst>
                      <a:ext uri="{FF2B5EF4-FFF2-40B4-BE49-F238E27FC236}">
                        <a16:creationId xmlns:a16="http://schemas.microsoft.com/office/drawing/2014/main" id="{AC4DE76D-8168-3726-9ED4-F32BDDA92D5B}"/>
                      </a:ext>
                    </a:extLst>
                  </p:cNvPr>
                  <p:cNvSpPr/>
                  <p:nvPr/>
                </p:nvSpPr>
                <p:spPr>
                  <a:xfrm>
                    <a:off x="3504501" y="4276839"/>
                    <a:ext cx="199766" cy="45398"/>
                  </a:xfrm>
                  <a:custGeom>
                    <a:avLst/>
                    <a:gdLst>
                      <a:gd name="connsiteX0" fmla="*/ 82900 w 199766"/>
                      <a:gd name="connsiteY0" fmla="*/ 11280 h 45398"/>
                      <a:gd name="connsiteX1" fmla="*/ 181261 w 199766"/>
                      <a:gd name="connsiteY1" fmla="*/ 45246 h 45398"/>
                      <a:gd name="connsiteX2" fmla="*/ 188208 w 199766"/>
                      <a:gd name="connsiteY2" fmla="*/ 45122 h 45398"/>
                      <a:gd name="connsiteX3" fmla="*/ 199766 w 199766"/>
                      <a:gd name="connsiteY3" fmla="*/ 45398 h 45398"/>
                      <a:gd name="connsiteX4" fmla="*/ 194128 w 199766"/>
                      <a:gd name="connsiteY4" fmla="*/ 40722 h 45398"/>
                      <a:gd name="connsiteX5" fmla="*/ 83098 w 199766"/>
                      <a:gd name="connsiteY5" fmla="*/ 0 h 45398"/>
                      <a:gd name="connsiteX6" fmla="*/ 5131 w 199766"/>
                      <a:gd name="connsiteY6" fmla="*/ 17073 h 45398"/>
                      <a:gd name="connsiteX7" fmla="*/ 0 w 199766"/>
                      <a:gd name="connsiteY7" fmla="*/ 19741 h 45398"/>
                      <a:gd name="connsiteX8" fmla="*/ 12602 w 199766"/>
                      <a:gd name="connsiteY8" fmla="*/ 26131 h 45398"/>
                      <a:gd name="connsiteX9" fmla="*/ 82900 w 199766"/>
                      <a:gd name="connsiteY9" fmla="*/ 11280 h 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766" h="45398">
                        <a:moveTo>
                          <a:pt x="82900" y="11280"/>
                        </a:moveTo>
                        <a:cubicBezTo>
                          <a:pt x="118376" y="12343"/>
                          <a:pt x="152685" y="24191"/>
                          <a:pt x="181261" y="45246"/>
                        </a:cubicBezTo>
                        <a:cubicBezTo>
                          <a:pt x="183573" y="45195"/>
                          <a:pt x="185879" y="45122"/>
                          <a:pt x="188208" y="45122"/>
                        </a:cubicBezTo>
                        <a:cubicBezTo>
                          <a:pt x="189803" y="45122"/>
                          <a:pt x="194410" y="45212"/>
                          <a:pt x="199766" y="45398"/>
                        </a:cubicBezTo>
                        <a:lnTo>
                          <a:pt x="194128" y="40722"/>
                        </a:lnTo>
                        <a:cubicBezTo>
                          <a:pt x="162528" y="15434"/>
                          <a:pt x="123549" y="1138"/>
                          <a:pt x="83098" y="0"/>
                        </a:cubicBezTo>
                        <a:cubicBezTo>
                          <a:pt x="56190" y="73"/>
                          <a:pt x="29609" y="5894"/>
                          <a:pt x="5131" y="17073"/>
                        </a:cubicBezTo>
                        <a:cubicBezTo>
                          <a:pt x="4195" y="17519"/>
                          <a:pt x="2312" y="18500"/>
                          <a:pt x="0" y="19741"/>
                        </a:cubicBezTo>
                        <a:cubicBezTo>
                          <a:pt x="4223" y="21726"/>
                          <a:pt x="8429" y="23841"/>
                          <a:pt x="12602" y="26131"/>
                        </a:cubicBezTo>
                        <a:cubicBezTo>
                          <a:pt x="34756" y="16372"/>
                          <a:pt x="58693" y="11315"/>
                          <a:pt x="82900" y="11280"/>
                        </a:cubicBezTo>
                        <a:close/>
                      </a:path>
                    </a:pathLst>
                  </a:custGeom>
                  <a:grpFill/>
                  <a:ln w="5556" cap="flat">
                    <a:solidFill>
                      <a:srgbClr val="2663A6"/>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3A638E5-1313-D2E4-6152-46E26B9691D5}"/>
                      </a:ext>
                    </a:extLst>
                  </p:cNvPr>
                  <p:cNvSpPr/>
                  <p:nvPr/>
                </p:nvSpPr>
                <p:spPr>
                  <a:xfrm>
                    <a:off x="3365685" y="4281397"/>
                    <a:ext cx="199534" cy="81404"/>
                  </a:xfrm>
                  <a:custGeom>
                    <a:avLst/>
                    <a:gdLst>
                      <a:gd name="connsiteX0" fmla="*/ 198689 w 199534"/>
                      <a:gd name="connsiteY0" fmla="*/ 74039 h 81404"/>
                      <a:gd name="connsiteX1" fmla="*/ 0 w 199534"/>
                      <a:gd name="connsiteY1" fmla="*/ 406 h 81404"/>
                      <a:gd name="connsiteX2" fmla="*/ 0 w 199534"/>
                      <a:gd name="connsiteY2" fmla="*/ 11686 h 81404"/>
                      <a:gd name="connsiteX3" fmla="*/ 429 w 199534"/>
                      <a:gd name="connsiteY3" fmla="*/ 11686 h 81404"/>
                      <a:gd name="connsiteX4" fmla="*/ 190136 w 199534"/>
                      <a:gd name="connsiteY4" fmla="*/ 81405 h 81404"/>
                      <a:gd name="connsiteX5" fmla="*/ 199535 w 199534"/>
                      <a:gd name="connsiteY5" fmla="*/ 75009 h 81404"/>
                      <a:gd name="connsiteX6" fmla="*/ 198689 w 199534"/>
                      <a:gd name="connsiteY6" fmla="*/ 74039 h 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34" h="81404">
                        <a:moveTo>
                          <a:pt x="198689" y="74039"/>
                        </a:moveTo>
                        <a:cubicBezTo>
                          <a:pt x="130246" y="-7118"/>
                          <a:pt x="8892" y="-237"/>
                          <a:pt x="0" y="406"/>
                        </a:cubicBezTo>
                        <a:lnTo>
                          <a:pt x="0" y="11686"/>
                        </a:lnTo>
                        <a:lnTo>
                          <a:pt x="429" y="11686"/>
                        </a:lnTo>
                        <a:cubicBezTo>
                          <a:pt x="1641" y="11596"/>
                          <a:pt x="124150" y="3333"/>
                          <a:pt x="190136" y="81405"/>
                        </a:cubicBezTo>
                        <a:cubicBezTo>
                          <a:pt x="193175" y="79149"/>
                          <a:pt x="196338" y="77062"/>
                          <a:pt x="199535" y="75009"/>
                        </a:cubicBezTo>
                        <a:cubicBezTo>
                          <a:pt x="199259" y="74682"/>
                          <a:pt x="198954" y="74326"/>
                          <a:pt x="198689" y="74039"/>
                        </a:cubicBezTo>
                        <a:close/>
                      </a:path>
                    </a:pathLst>
                  </a:custGeom>
                  <a:grpFill/>
                  <a:ln w="5556" cap="flat">
                    <a:solidFill>
                      <a:srgbClr val="2663A6"/>
                    </a:solid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3DD846C-85F0-A280-C7D5-78754CC60314}"/>
                      </a:ext>
                    </a:extLst>
                  </p:cNvPr>
                  <p:cNvSpPr/>
                  <p:nvPr/>
                </p:nvSpPr>
                <p:spPr>
                  <a:xfrm>
                    <a:off x="3365685" y="4022353"/>
                    <a:ext cx="484896" cy="411831"/>
                  </a:xfrm>
                  <a:custGeom>
                    <a:avLst/>
                    <a:gdLst>
                      <a:gd name="connsiteX0" fmla="*/ 449296 w 484896"/>
                      <a:gd name="connsiteY0" fmla="*/ 343861 h 411831"/>
                      <a:gd name="connsiteX1" fmla="*/ 445428 w 484896"/>
                      <a:gd name="connsiteY1" fmla="*/ 341605 h 411831"/>
                      <a:gd name="connsiteX2" fmla="*/ 445428 w 484896"/>
                      <a:gd name="connsiteY2" fmla="*/ 281531 h 411831"/>
                      <a:gd name="connsiteX3" fmla="*/ 451067 w 484896"/>
                      <a:gd name="connsiteY3" fmla="*/ 280318 h 411831"/>
                      <a:gd name="connsiteX4" fmla="*/ 482078 w 484896"/>
                      <a:gd name="connsiteY4" fmla="*/ 235197 h 411831"/>
                      <a:gd name="connsiteX5" fmla="*/ 439790 w 484896"/>
                      <a:gd name="connsiteY5" fmla="*/ 143938 h 411831"/>
                      <a:gd name="connsiteX6" fmla="*/ 397503 w 484896"/>
                      <a:gd name="connsiteY6" fmla="*/ 235197 h 411831"/>
                      <a:gd name="connsiteX7" fmla="*/ 428513 w 484896"/>
                      <a:gd name="connsiteY7" fmla="*/ 280318 h 411831"/>
                      <a:gd name="connsiteX8" fmla="*/ 434152 w 484896"/>
                      <a:gd name="connsiteY8" fmla="*/ 281531 h 411831"/>
                      <a:gd name="connsiteX9" fmla="*/ 434152 w 484896"/>
                      <a:gd name="connsiteY9" fmla="*/ 335429 h 411831"/>
                      <a:gd name="connsiteX10" fmla="*/ 430949 w 484896"/>
                      <a:gd name="connsiteY10" fmla="*/ 333776 h 411831"/>
                      <a:gd name="connsiteX11" fmla="*/ 390917 w 484896"/>
                      <a:gd name="connsiteY11" fmla="*/ 318999 h 411831"/>
                      <a:gd name="connsiteX12" fmla="*/ 355215 w 484896"/>
                      <a:gd name="connsiteY12" fmla="*/ 312202 h 411831"/>
                      <a:gd name="connsiteX13" fmla="*/ 355215 w 484896"/>
                      <a:gd name="connsiteY13" fmla="*/ 202664 h 411831"/>
                      <a:gd name="connsiteX14" fmla="*/ 360853 w 484896"/>
                      <a:gd name="connsiteY14" fmla="*/ 201694 h 411831"/>
                      <a:gd name="connsiteX15" fmla="*/ 406749 w 484896"/>
                      <a:gd name="connsiteY15" fmla="*/ 132601 h 411831"/>
                      <a:gd name="connsiteX16" fmla="*/ 349577 w 484896"/>
                      <a:gd name="connsiteY16" fmla="*/ 0 h 411831"/>
                      <a:gd name="connsiteX17" fmla="*/ 292404 w 484896"/>
                      <a:gd name="connsiteY17" fmla="*/ 132601 h 411831"/>
                      <a:gd name="connsiteX18" fmla="*/ 338300 w 484896"/>
                      <a:gd name="connsiteY18" fmla="*/ 201694 h 411831"/>
                      <a:gd name="connsiteX19" fmla="*/ 343938 w 484896"/>
                      <a:gd name="connsiteY19" fmla="*/ 202664 h 411831"/>
                      <a:gd name="connsiteX20" fmla="*/ 343938 w 484896"/>
                      <a:gd name="connsiteY20" fmla="*/ 311385 h 411831"/>
                      <a:gd name="connsiteX21" fmla="*/ 327023 w 484896"/>
                      <a:gd name="connsiteY21" fmla="*/ 310888 h 411831"/>
                      <a:gd name="connsiteX22" fmla="*/ 189583 w 484896"/>
                      <a:gd name="connsiteY22" fmla="*/ 355119 h 411831"/>
                      <a:gd name="connsiteX23" fmla="*/ 43596 w 484896"/>
                      <a:gd name="connsiteY23" fmla="*/ 400568 h 411831"/>
                      <a:gd name="connsiteX24" fmla="*/ 0 w 484896"/>
                      <a:gd name="connsiteY24" fmla="*/ 400455 h 411831"/>
                      <a:gd name="connsiteX25" fmla="*/ 0 w 484896"/>
                      <a:gd name="connsiteY25" fmla="*/ 411735 h 411831"/>
                      <a:gd name="connsiteX26" fmla="*/ 44024 w 484896"/>
                      <a:gd name="connsiteY26" fmla="*/ 411831 h 411831"/>
                      <a:gd name="connsiteX27" fmla="*/ 196643 w 484896"/>
                      <a:gd name="connsiteY27" fmla="*/ 363918 h 411831"/>
                      <a:gd name="connsiteX28" fmla="*/ 327023 w 484896"/>
                      <a:gd name="connsiteY28" fmla="*/ 322180 h 411831"/>
                      <a:gd name="connsiteX29" fmla="*/ 351065 w 484896"/>
                      <a:gd name="connsiteY29" fmla="*/ 323111 h 411831"/>
                      <a:gd name="connsiteX30" fmla="*/ 388036 w 484896"/>
                      <a:gd name="connsiteY30" fmla="*/ 329918 h 411831"/>
                      <a:gd name="connsiteX31" fmla="*/ 425976 w 484896"/>
                      <a:gd name="connsiteY31" fmla="*/ 343912 h 411831"/>
                      <a:gd name="connsiteX32" fmla="*/ 443534 w 484896"/>
                      <a:gd name="connsiteY32" fmla="*/ 353568 h 411831"/>
                      <a:gd name="connsiteX33" fmla="*/ 481136 w 484896"/>
                      <a:gd name="connsiteY33" fmla="*/ 383286 h 411831"/>
                      <a:gd name="connsiteX34" fmla="*/ 484897 w 484896"/>
                      <a:gd name="connsiteY34" fmla="*/ 386670 h 411831"/>
                      <a:gd name="connsiteX35" fmla="*/ 484897 w 484896"/>
                      <a:gd name="connsiteY35" fmla="*/ 371560 h 411831"/>
                      <a:gd name="connsiteX36" fmla="*/ 449296 w 484896"/>
                      <a:gd name="connsiteY36" fmla="*/ 343861 h 411831"/>
                      <a:gd name="connsiteX37" fmla="*/ 344209 w 484896"/>
                      <a:gd name="connsiteY37" fmla="*/ 90243 h 411831"/>
                      <a:gd name="connsiteX38" fmla="*/ 344209 w 484896"/>
                      <a:gd name="connsiteY38" fmla="*/ 133058 h 411831"/>
                      <a:gd name="connsiteX39" fmla="*/ 326679 w 484896"/>
                      <a:gd name="connsiteY39" fmla="*/ 115523 h 411831"/>
                      <a:gd name="connsiteX40" fmla="*/ 318707 w 484896"/>
                      <a:gd name="connsiteY40" fmla="*/ 123521 h 411831"/>
                      <a:gd name="connsiteX41" fmla="*/ 344209 w 484896"/>
                      <a:gd name="connsiteY41" fmla="*/ 149031 h 411831"/>
                      <a:gd name="connsiteX42" fmla="*/ 344209 w 484896"/>
                      <a:gd name="connsiteY42" fmla="*/ 191333 h 411831"/>
                      <a:gd name="connsiteX43" fmla="*/ 340764 w 484896"/>
                      <a:gd name="connsiteY43" fmla="*/ 190695 h 411831"/>
                      <a:gd name="connsiteX44" fmla="*/ 303681 w 484896"/>
                      <a:gd name="connsiteY44" fmla="*/ 132601 h 411831"/>
                      <a:gd name="connsiteX45" fmla="*/ 349577 w 484896"/>
                      <a:gd name="connsiteY45" fmla="*/ 13469 h 411831"/>
                      <a:gd name="connsiteX46" fmla="*/ 395473 w 484896"/>
                      <a:gd name="connsiteY46" fmla="*/ 132601 h 411831"/>
                      <a:gd name="connsiteX47" fmla="*/ 358260 w 484896"/>
                      <a:gd name="connsiteY47" fmla="*/ 190695 h 411831"/>
                      <a:gd name="connsiteX48" fmla="*/ 355497 w 484896"/>
                      <a:gd name="connsiteY48" fmla="*/ 191220 h 411831"/>
                      <a:gd name="connsiteX49" fmla="*/ 355497 w 484896"/>
                      <a:gd name="connsiteY49" fmla="*/ 170746 h 411831"/>
                      <a:gd name="connsiteX50" fmla="*/ 384438 w 484896"/>
                      <a:gd name="connsiteY50" fmla="*/ 141795 h 411831"/>
                      <a:gd name="connsiteX51" fmla="*/ 376455 w 484896"/>
                      <a:gd name="connsiteY51" fmla="*/ 133842 h 411831"/>
                      <a:gd name="connsiteX52" fmla="*/ 355486 w 484896"/>
                      <a:gd name="connsiteY52" fmla="*/ 154818 h 411831"/>
                      <a:gd name="connsiteX53" fmla="*/ 355486 w 484896"/>
                      <a:gd name="connsiteY53" fmla="*/ 90243 h 411831"/>
                      <a:gd name="connsiteX54" fmla="*/ 439790 w 484896"/>
                      <a:gd name="connsiteY54" fmla="*/ 270730 h 411831"/>
                      <a:gd name="connsiteX55" fmla="*/ 431941 w 484896"/>
                      <a:gd name="connsiteY55" fmla="*/ 269568 h 411831"/>
                      <a:gd name="connsiteX56" fmla="*/ 408779 w 484896"/>
                      <a:gd name="connsiteY56" fmla="*/ 235569 h 411831"/>
                      <a:gd name="connsiteX57" fmla="*/ 408779 w 484896"/>
                      <a:gd name="connsiteY57" fmla="*/ 235197 h 411831"/>
                      <a:gd name="connsiteX58" fmla="*/ 439790 w 484896"/>
                      <a:gd name="connsiteY58" fmla="*/ 158811 h 411831"/>
                      <a:gd name="connsiteX59" fmla="*/ 470801 w 484896"/>
                      <a:gd name="connsiteY59" fmla="*/ 235197 h 411831"/>
                      <a:gd name="connsiteX60" fmla="*/ 470801 w 484896"/>
                      <a:gd name="connsiteY60" fmla="*/ 235569 h 411831"/>
                      <a:gd name="connsiteX61" fmla="*/ 447644 w 484896"/>
                      <a:gd name="connsiteY61" fmla="*/ 269562 h 411831"/>
                      <a:gd name="connsiteX62" fmla="*/ 439790 w 484896"/>
                      <a:gd name="connsiteY62" fmla="*/ 270730 h 4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4896" h="411831">
                        <a:moveTo>
                          <a:pt x="449296" y="343861"/>
                        </a:moveTo>
                        <a:cubicBezTo>
                          <a:pt x="447988" y="343083"/>
                          <a:pt x="446699" y="342331"/>
                          <a:pt x="445428" y="341605"/>
                        </a:cubicBezTo>
                        <a:lnTo>
                          <a:pt x="445428" y="281531"/>
                        </a:lnTo>
                        <a:cubicBezTo>
                          <a:pt x="447331" y="281243"/>
                          <a:pt x="449214" y="280838"/>
                          <a:pt x="451067" y="280318"/>
                        </a:cubicBezTo>
                        <a:cubicBezTo>
                          <a:pt x="470173" y="273703"/>
                          <a:pt x="482745" y="255411"/>
                          <a:pt x="482078" y="235197"/>
                        </a:cubicBezTo>
                        <a:cubicBezTo>
                          <a:pt x="482078" y="206996"/>
                          <a:pt x="448924" y="143938"/>
                          <a:pt x="439790" y="143938"/>
                        </a:cubicBezTo>
                        <a:cubicBezTo>
                          <a:pt x="430656" y="143938"/>
                          <a:pt x="397503" y="207221"/>
                          <a:pt x="397503" y="235197"/>
                        </a:cubicBezTo>
                        <a:cubicBezTo>
                          <a:pt x="396835" y="255411"/>
                          <a:pt x="409407" y="273703"/>
                          <a:pt x="428513" y="280318"/>
                        </a:cubicBezTo>
                        <a:cubicBezTo>
                          <a:pt x="430366" y="280838"/>
                          <a:pt x="432249" y="281243"/>
                          <a:pt x="434152" y="281531"/>
                        </a:cubicBezTo>
                        <a:lnTo>
                          <a:pt x="434152" y="335429"/>
                        </a:lnTo>
                        <a:cubicBezTo>
                          <a:pt x="432319" y="334470"/>
                          <a:pt x="431113" y="333861"/>
                          <a:pt x="430949" y="333776"/>
                        </a:cubicBezTo>
                        <a:cubicBezTo>
                          <a:pt x="418063" y="327687"/>
                          <a:pt x="404668" y="322742"/>
                          <a:pt x="390917" y="318999"/>
                        </a:cubicBezTo>
                        <a:cubicBezTo>
                          <a:pt x="379175" y="315967"/>
                          <a:pt x="367249" y="313697"/>
                          <a:pt x="355215" y="312202"/>
                        </a:cubicBezTo>
                        <a:lnTo>
                          <a:pt x="355215" y="202664"/>
                        </a:lnTo>
                        <a:cubicBezTo>
                          <a:pt x="358446" y="202264"/>
                          <a:pt x="360853" y="201694"/>
                          <a:pt x="360853" y="201694"/>
                        </a:cubicBezTo>
                        <a:cubicBezTo>
                          <a:pt x="387015" y="196054"/>
                          <a:pt x="406749" y="169545"/>
                          <a:pt x="406749" y="132601"/>
                        </a:cubicBezTo>
                        <a:cubicBezTo>
                          <a:pt x="406749" y="90525"/>
                          <a:pt x="363278" y="0"/>
                          <a:pt x="349577" y="0"/>
                        </a:cubicBezTo>
                        <a:cubicBezTo>
                          <a:pt x="335876" y="0"/>
                          <a:pt x="292404" y="90525"/>
                          <a:pt x="292404" y="132601"/>
                        </a:cubicBezTo>
                        <a:cubicBezTo>
                          <a:pt x="292404" y="169545"/>
                          <a:pt x="312138" y="195828"/>
                          <a:pt x="338300" y="201694"/>
                        </a:cubicBezTo>
                        <a:cubicBezTo>
                          <a:pt x="338300" y="201694"/>
                          <a:pt x="340708" y="202258"/>
                          <a:pt x="343938" y="202664"/>
                        </a:cubicBezTo>
                        <a:lnTo>
                          <a:pt x="343938" y="311385"/>
                        </a:lnTo>
                        <a:cubicBezTo>
                          <a:pt x="336197" y="311024"/>
                          <a:pt x="328580" y="310888"/>
                          <a:pt x="327023" y="310888"/>
                        </a:cubicBezTo>
                        <a:cubicBezTo>
                          <a:pt x="273803" y="310888"/>
                          <a:pt x="223667" y="327042"/>
                          <a:pt x="189583" y="355119"/>
                        </a:cubicBezTo>
                        <a:cubicBezTo>
                          <a:pt x="184390" y="359011"/>
                          <a:pt x="136149" y="393348"/>
                          <a:pt x="43596" y="400568"/>
                        </a:cubicBezTo>
                        <a:lnTo>
                          <a:pt x="0" y="400455"/>
                        </a:lnTo>
                        <a:lnTo>
                          <a:pt x="0" y="411735"/>
                        </a:lnTo>
                        <a:lnTo>
                          <a:pt x="44024" y="411831"/>
                        </a:lnTo>
                        <a:cubicBezTo>
                          <a:pt x="140197" y="404347"/>
                          <a:pt x="190880" y="368238"/>
                          <a:pt x="196643" y="363918"/>
                        </a:cubicBezTo>
                        <a:cubicBezTo>
                          <a:pt x="228849" y="337409"/>
                          <a:pt x="276374" y="322180"/>
                          <a:pt x="327023" y="322180"/>
                        </a:cubicBezTo>
                        <a:cubicBezTo>
                          <a:pt x="328974" y="322180"/>
                          <a:pt x="341937" y="322434"/>
                          <a:pt x="351065" y="323111"/>
                        </a:cubicBezTo>
                        <a:cubicBezTo>
                          <a:pt x="363538" y="324474"/>
                          <a:pt x="375895" y="326749"/>
                          <a:pt x="388036" y="329918"/>
                        </a:cubicBezTo>
                        <a:cubicBezTo>
                          <a:pt x="401067" y="333465"/>
                          <a:pt x="413762" y="338147"/>
                          <a:pt x="425976" y="343912"/>
                        </a:cubicBezTo>
                        <a:cubicBezTo>
                          <a:pt x="426061" y="343957"/>
                          <a:pt x="434755" y="348345"/>
                          <a:pt x="443534" y="353568"/>
                        </a:cubicBezTo>
                        <a:cubicBezTo>
                          <a:pt x="456716" y="362624"/>
                          <a:pt x="469279" y="372552"/>
                          <a:pt x="481136" y="383286"/>
                        </a:cubicBezTo>
                        <a:lnTo>
                          <a:pt x="484897" y="386670"/>
                        </a:lnTo>
                        <a:lnTo>
                          <a:pt x="484897" y="371560"/>
                        </a:lnTo>
                        <a:cubicBezTo>
                          <a:pt x="473707" y="361488"/>
                          <a:pt x="461809" y="352231"/>
                          <a:pt x="449296" y="343861"/>
                        </a:cubicBezTo>
                        <a:close/>
                        <a:moveTo>
                          <a:pt x="344209" y="90243"/>
                        </a:moveTo>
                        <a:lnTo>
                          <a:pt x="344209" y="133058"/>
                        </a:lnTo>
                        <a:lnTo>
                          <a:pt x="326679" y="115523"/>
                        </a:lnTo>
                        <a:lnTo>
                          <a:pt x="318707" y="123521"/>
                        </a:lnTo>
                        <a:lnTo>
                          <a:pt x="344209" y="149031"/>
                        </a:lnTo>
                        <a:lnTo>
                          <a:pt x="344209" y="191333"/>
                        </a:lnTo>
                        <a:cubicBezTo>
                          <a:pt x="342281" y="191045"/>
                          <a:pt x="340871" y="190718"/>
                          <a:pt x="340764" y="190695"/>
                        </a:cubicBezTo>
                        <a:cubicBezTo>
                          <a:pt x="318583" y="185721"/>
                          <a:pt x="303681" y="162382"/>
                          <a:pt x="303681" y="132601"/>
                        </a:cubicBezTo>
                        <a:cubicBezTo>
                          <a:pt x="303681" y="98664"/>
                          <a:pt x="335486" y="29690"/>
                          <a:pt x="349577" y="13469"/>
                        </a:cubicBezTo>
                        <a:cubicBezTo>
                          <a:pt x="363673" y="29690"/>
                          <a:pt x="395473" y="98636"/>
                          <a:pt x="395473" y="132601"/>
                        </a:cubicBezTo>
                        <a:cubicBezTo>
                          <a:pt x="395473" y="162562"/>
                          <a:pt x="380604" y="185896"/>
                          <a:pt x="358260" y="190695"/>
                        </a:cubicBezTo>
                        <a:cubicBezTo>
                          <a:pt x="358260" y="190695"/>
                          <a:pt x="357132" y="190961"/>
                          <a:pt x="355497" y="191220"/>
                        </a:cubicBezTo>
                        <a:lnTo>
                          <a:pt x="355497" y="170746"/>
                        </a:lnTo>
                        <a:lnTo>
                          <a:pt x="384438" y="141795"/>
                        </a:lnTo>
                        <a:lnTo>
                          <a:pt x="376455" y="133842"/>
                        </a:lnTo>
                        <a:lnTo>
                          <a:pt x="355486" y="154818"/>
                        </a:lnTo>
                        <a:lnTo>
                          <a:pt x="355486" y="90243"/>
                        </a:lnTo>
                        <a:close/>
                        <a:moveTo>
                          <a:pt x="439790" y="270730"/>
                        </a:moveTo>
                        <a:cubicBezTo>
                          <a:pt x="437137" y="270653"/>
                          <a:pt x="434503" y="270263"/>
                          <a:pt x="431941" y="269568"/>
                        </a:cubicBezTo>
                        <a:cubicBezTo>
                          <a:pt x="417612" y="264530"/>
                          <a:pt x="408226" y="250752"/>
                          <a:pt x="408779" y="235569"/>
                        </a:cubicBezTo>
                        <a:lnTo>
                          <a:pt x="408779" y="235197"/>
                        </a:lnTo>
                        <a:cubicBezTo>
                          <a:pt x="408779" y="215924"/>
                          <a:pt x="428970" y="173718"/>
                          <a:pt x="439790" y="158811"/>
                        </a:cubicBezTo>
                        <a:cubicBezTo>
                          <a:pt x="450407" y="173386"/>
                          <a:pt x="470801" y="214649"/>
                          <a:pt x="470801" y="235197"/>
                        </a:cubicBezTo>
                        <a:lnTo>
                          <a:pt x="470801" y="235569"/>
                        </a:lnTo>
                        <a:cubicBezTo>
                          <a:pt x="471360" y="250751"/>
                          <a:pt x="461974" y="264529"/>
                          <a:pt x="447644" y="269562"/>
                        </a:cubicBezTo>
                        <a:cubicBezTo>
                          <a:pt x="445082" y="270262"/>
                          <a:pt x="442445" y="270654"/>
                          <a:pt x="439790" y="270730"/>
                        </a:cubicBezTo>
                        <a:close/>
                      </a:path>
                    </a:pathLst>
                  </a:custGeom>
                  <a:grpFill/>
                  <a:ln w="5556" cap="flat">
                    <a:solidFill>
                      <a:srgbClr val="2663A6"/>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4F6B113-759C-CF36-A97E-01843DC79569}"/>
                      </a:ext>
                    </a:extLst>
                  </p:cNvPr>
                  <p:cNvSpPr/>
                  <p:nvPr/>
                </p:nvSpPr>
                <p:spPr>
                  <a:xfrm>
                    <a:off x="3427707" y="4090035"/>
                    <a:ext cx="28191" cy="11280"/>
                  </a:xfrm>
                  <a:custGeom>
                    <a:avLst/>
                    <a:gdLst>
                      <a:gd name="connsiteX0" fmla="*/ 0 w 28191"/>
                      <a:gd name="connsiteY0" fmla="*/ 0 h 11280"/>
                      <a:gd name="connsiteX1" fmla="*/ 28192 w 28191"/>
                      <a:gd name="connsiteY1" fmla="*/ 0 h 11280"/>
                      <a:gd name="connsiteX2" fmla="*/ 28192 w 28191"/>
                      <a:gd name="connsiteY2" fmla="*/ 11280 h 11280"/>
                      <a:gd name="connsiteX3" fmla="*/ 0 w 28191"/>
                      <a:gd name="connsiteY3" fmla="*/ 11280 h 11280"/>
                    </a:gdLst>
                    <a:ahLst/>
                    <a:cxnLst>
                      <a:cxn ang="0">
                        <a:pos x="connsiteX0" y="connsiteY0"/>
                      </a:cxn>
                      <a:cxn ang="0">
                        <a:pos x="connsiteX1" y="connsiteY1"/>
                      </a:cxn>
                      <a:cxn ang="0">
                        <a:pos x="connsiteX2" y="connsiteY2"/>
                      </a:cxn>
                      <a:cxn ang="0">
                        <a:pos x="connsiteX3" y="connsiteY3"/>
                      </a:cxn>
                    </a:cxnLst>
                    <a:rect l="l" t="t" r="r" b="b"/>
                    <a:pathLst>
                      <a:path w="28191" h="11280">
                        <a:moveTo>
                          <a:pt x="0" y="0"/>
                        </a:moveTo>
                        <a:lnTo>
                          <a:pt x="28192" y="0"/>
                        </a:lnTo>
                        <a:lnTo>
                          <a:pt x="28192" y="11280"/>
                        </a:lnTo>
                        <a:lnTo>
                          <a:pt x="0" y="11280"/>
                        </a:lnTo>
                        <a:close/>
                      </a:path>
                    </a:pathLst>
                  </a:custGeom>
                  <a:grpFill/>
                  <a:ln w="5556" cap="flat">
                    <a:solidFill>
                      <a:srgbClr val="2663A6"/>
                    </a:solid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ABB17A0-FE79-935A-9361-FE119008791A}"/>
                      </a:ext>
                    </a:extLst>
                  </p:cNvPr>
                  <p:cNvSpPr/>
                  <p:nvPr/>
                </p:nvSpPr>
                <p:spPr>
                  <a:xfrm>
                    <a:off x="3446652" y="4041191"/>
                    <a:ext cx="27571" cy="28201"/>
                  </a:xfrm>
                  <a:custGeom>
                    <a:avLst/>
                    <a:gdLst>
                      <a:gd name="connsiteX0" fmla="*/ 19621 w 27571"/>
                      <a:gd name="connsiteY0" fmla="*/ 28201 h 28201"/>
                      <a:gd name="connsiteX1" fmla="*/ 0 w 27571"/>
                      <a:gd name="connsiteY1" fmla="*/ 8178 h 28201"/>
                      <a:gd name="connsiteX2" fmla="*/ 8006 w 27571"/>
                      <a:gd name="connsiteY2" fmla="*/ 0 h 28201"/>
                      <a:gd name="connsiteX3" fmla="*/ 27571 w 27571"/>
                      <a:gd name="connsiteY3" fmla="*/ 20023 h 28201"/>
                      <a:gd name="connsiteX4" fmla="*/ 19621 w 27571"/>
                      <a:gd name="connsiteY4" fmla="*/ 28201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19621" y="28201"/>
                        </a:moveTo>
                        <a:lnTo>
                          <a:pt x="0" y="8178"/>
                        </a:lnTo>
                        <a:lnTo>
                          <a:pt x="8006" y="0"/>
                        </a:lnTo>
                        <a:lnTo>
                          <a:pt x="27571" y="20023"/>
                        </a:lnTo>
                        <a:lnTo>
                          <a:pt x="19621" y="28201"/>
                        </a:lnTo>
                        <a:close/>
                      </a:path>
                    </a:pathLst>
                  </a:custGeom>
                  <a:grpFill/>
                  <a:ln w="5556" cap="flat">
                    <a:solidFill>
                      <a:srgbClr val="2663A6"/>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7E807AD-ED53-DD13-6C6D-16144B8DF8EE}"/>
                      </a:ext>
                    </a:extLst>
                  </p:cNvPr>
                  <p:cNvSpPr/>
                  <p:nvPr/>
                </p:nvSpPr>
                <p:spPr>
                  <a:xfrm>
                    <a:off x="3467175" y="4062511"/>
                    <a:ext cx="67660" cy="67682"/>
                  </a:xfrm>
                  <a:custGeom>
                    <a:avLst/>
                    <a:gdLst>
                      <a:gd name="connsiteX0" fmla="*/ 33830 w 67660"/>
                      <a:gd name="connsiteY0" fmla="*/ 11280 h 67682"/>
                      <a:gd name="connsiteX1" fmla="*/ 56383 w 67660"/>
                      <a:gd name="connsiteY1" fmla="*/ 33841 h 67682"/>
                      <a:gd name="connsiteX2" fmla="*/ 33830 w 67660"/>
                      <a:gd name="connsiteY2" fmla="*/ 56402 h 67682"/>
                      <a:gd name="connsiteX3" fmla="*/ 11277 w 67660"/>
                      <a:gd name="connsiteY3" fmla="*/ 33841 h 67682"/>
                      <a:gd name="connsiteX4" fmla="*/ 33830 w 67660"/>
                      <a:gd name="connsiteY4" fmla="*/ 11280 h 67682"/>
                      <a:gd name="connsiteX5" fmla="*/ 33830 w 67660"/>
                      <a:gd name="connsiteY5" fmla="*/ 0 h 67682"/>
                      <a:gd name="connsiteX6" fmla="*/ 0 w 67660"/>
                      <a:gd name="connsiteY6" fmla="*/ 33841 h 67682"/>
                      <a:gd name="connsiteX7" fmla="*/ 33830 w 67660"/>
                      <a:gd name="connsiteY7" fmla="*/ 67683 h 67682"/>
                      <a:gd name="connsiteX8" fmla="*/ 67660 w 67660"/>
                      <a:gd name="connsiteY8" fmla="*/ 33841 h 67682"/>
                      <a:gd name="connsiteX9" fmla="*/ 33830 w 67660"/>
                      <a:gd name="connsiteY9" fmla="*/ 0 h 6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0" h="67682">
                        <a:moveTo>
                          <a:pt x="33830" y="11280"/>
                        </a:moveTo>
                        <a:cubicBezTo>
                          <a:pt x="46286" y="11280"/>
                          <a:pt x="56383" y="21381"/>
                          <a:pt x="56383" y="33841"/>
                        </a:cubicBezTo>
                        <a:cubicBezTo>
                          <a:pt x="56383" y="46301"/>
                          <a:pt x="46286" y="56402"/>
                          <a:pt x="33830" y="56402"/>
                        </a:cubicBezTo>
                        <a:cubicBezTo>
                          <a:pt x="21374" y="56402"/>
                          <a:pt x="11277" y="46301"/>
                          <a:pt x="11277" y="33841"/>
                        </a:cubicBezTo>
                        <a:cubicBezTo>
                          <a:pt x="11277" y="21381"/>
                          <a:pt x="21374" y="11280"/>
                          <a:pt x="33830" y="11280"/>
                        </a:cubicBezTo>
                        <a:moveTo>
                          <a:pt x="33830" y="0"/>
                        </a:moveTo>
                        <a:cubicBezTo>
                          <a:pt x="15146" y="0"/>
                          <a:pt x="0" y="15151"/>
                          <a:pt x="0" y="33841"/>
                        </a:cubicBezTo>
                        <a:cubicBezTo>
                          <a:pt x="0" y="52531"/>
                          <a:pt x="15146" y="67683"/>
                          <a:pt x="33830" y="67683"/>
                        </a:cubicBezTo>
                        <a:cubicBezTo>
                          <a:pt x="52514" y="67683"/>
                          <a:pt x="67660" y="52531"/>
                          <a:pt x="67660" y="33841"/>
                        </a:cubicBezTo>
                        <a:cubicBezTo>
                          <a:pt x="67660" y="15151"/>
                          <a:pt x="52514" y="0"/>
                          <a:pt x="33830" y="0"/>
                        </a:cubicBezTo>
                        <a:close/>
                      </a:path>
                    </a:pathLst>
                  </a:custGeom>
                  <a:grpFill/>
                  <a:ln w="5556" cap="flat">
                    <a:solidFill>
                      <a:srgbClr val="2663A6"/>
                    </a:solid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7BAA367-29EB-3030-4D27-D5F66F860D4D}"/>
                      </a:ext>
                    </a:extLst>
                  </p:cNvPr>
                  <p:cNvSpPr/>
                  <p:nvPr/>
                </p:nvSpPr>
                <p:spPr>
                  <a:xfrm>
                    <a:off x="3495367" y="4022353"/>
                    <a:ext cx="11276" cy="28201"/>
                  </a:xfrm>
                  <a:custGeom>
                    <a:avLst/>
                    <a:gdLst>
                      <a:gd name="connsiteX0" fmla="*/ 0 w 11276"/>
                      <a:gd name="connsiteY0" fmla="*/ 0 h 28201"/>
                      <a:gd name="connsiteX1" fmla="*/ 11277 w 11276"/>
                      <a:gd name="connsiteY1" fmla="*/ 0 h 28201"/>
                      <a:gd name="connsiteX2" fmla="*/ 11277 w 11276"/>
                      <a:gd name="connsiteY2" fmla="*/ 28201 h 28201"/>
                      <a:gd name="connsiteX3" fmla="*/ 0 w 11276"/>
                      <a:gd name="connsiteY3" fmla="*/ 28201 h 28201"/>
                    </a:gdLst>
                    <a:ahLst/>
                    <a:cxnLst>
                      <a:cxn ang="0">
                        <a:pos x="connsiteX0" y="connsiteY0"/>
                      </a:cxn>
                      <a:cxn ang="0">
                        <a:pos x="connsiteX1" y="connsiteY1"/>
                      </a:cxn>
                      <a:cxn ang="0">
                        <a:pos x="connsiteX2" y="connsiteY2"/>
                      </a:cxn>
                      <a:cxn ang="0">
                        <a:pos x="connsiteX3" y="connsiteY3"/>
                      </a:cxn>
                    </a:cxnLst>
                    <a:rect l="l" t="t" r="r" b="b"/>
                    <a:pathLst>
                      <a:path w="11276" h="28201">
                        <a:moveTo>
                          <a:pt x="0" y="0"/>
                        </a:moveTo>
                        <a:lnTo>
                          <a:pt x="11277" y="0"/>
                        </a:lnTo>
                        <a:lnTo>
                          <a:pt x="11277" y="28201"/>
                        </a:lnTo>
                        <a:lnTo>
                          <a:pt x="0" y="28201"/>
                        </a:lnTo>
                        <a:close/>
                      </a:path>
                    </a:pathLst>
                  </a:custGeom>
                  <a:grpFill/>
                  <a:ln w="5556" cap="flat">
                    <a:solidFill>
                      <a:srgbClr val="2663A6"/>
                    </a:soli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831B866-EDA5-D1E3-2A17-B6A7683633DC}"/>
                      </a:ext>
                    </a:extLst>
                  </p:cNvPr>
                  <p:cNvSpPr/>
                  <p:nvPr/>
                </p:nvSpPr>
                <p:spPr>
                  <a:xfrm>
                    <a:off x="3546112" y="4090035"/>
                    <a:ext cx="28191" cy="11280"/>
                  </a:xfrm>
                  <a:custGeom>
                    <a:avLst/>
                    <a:gdLst>
                      <a:gd name="connsiteX0" fmla="*/ 0 w 28191"/>
                      <a:gd name="connsiteY0" fmla="*/ 0 h 11280"/>
                      <a:gd name="connsiteX1" fmla="*/ 28192 w 28191"/>
                      <a:gd name="connsiteY1" fmla="*/ 0 h 11280"/>
                      <a:gd name="connsiteX2" fmla="*/ 28192 w 28191"/>
                      <a:gd name="connsiteY2" fmla="*/ 11280 h 11280"/>
                      <a:gd name="connsiteX3" fmla="*/ 0 w 28191"/>
                      <a:gd name="connsiteY3" fmla="*/ 11280 h 11280"/>
                    </a:gdLst>
                    <a:ahLst/>
                    <a:cxnLst>
                      <a:cxn ang="0">
                        <a:pos x="connsiteX0" y="connsiteY0"/>
                      </a:cxn>
                      <a:cxn ang="0">
                        <a:pos x="connsiteX1" y="connsiteY1"/>
                      </a:cxn>
                      <a:cxn ang="0">
                        <a:pos x="connsiteX2" y="connsiteY2"/>
                      </a:cxn>
                      <a:cxn ang="0">
                        <a:pos x="connsiteX3" y="connsiteY3"/>
                      </a:cxn>
                    </a:cxnLst>
                    <a:rect l="l" t="t" r="r" b="b"/>
                    <a:pathLst>
                      <a:path w="28191" h="11280">
                        <a:moveTo>
                          <a:pt x="0" y="0"/>
                        </a:moveTo>
                        <a:lnTo>
                          <a:pt x="28192" y="0"/>
                        </a:lnTo>
                        <a:lnTo>
                          <a:pt x="28192" y="11280"/>
                        </a:lnTo>
                        <a:lnTo>
                          <a:pt x="0" y="11280"/>
                        </a:lnTo>
                        <a:close/>
                      </a:path>
                    </a:pathLst>
                  </a:custGeom>
                  <a:grpFill/>
                  <a:ln w="5556" cap="flat">
                    <a:solidFill>
                      <a:srgbClr val="2663A6"/>
                    </a:soli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B64D20-0FCA-8326-629E-55A34F322D8F}"/>
                      </a:ext>
                    </a:extLst>
                  </p:cNvPr>
                  <p:cNvSpPr/>
                  <p:nvPr/>
                </p:nvSpPr>
                <p:spPr>
                  <a:xfrm>
                    <a:off x="3527787" y="4041191"/>
                    <a:ext cx="27571" cy="28201"/>
                  </a:xfrm>
                  <a:custGeom>
                    <a:avLst/>
                    <a:gdLst>
                      <a:gd name="connsiteX0" fmla="*/ 7950 w 27571"/>
                      <a:gd name="connsiteY0" fmla="*/ 28201 h 28201"/>
                      <a:gd name="connsiteX1" fmla="*/ 27571 w 27571"/>
                      <a:gd name="connsiteY1" fmla="*/ 8178 h 28201"/>
                      <a:gd name="connsiteX2" fmla="*/ 19565 w 27571"/>
                      <a:gd name="connsiteY2" fmla="*/ 0 h 28201"/>
                      <a:gd name="connsiteX3" fmla="*/ 0 w 27571"/>
                      <a:gd name="connsiteY3" fmla="*/ 20023 h 28201"/>
                      <a:gd name="connsiteX4" fmla="*/ 7950 w 27571"/>
                      <a:gd name="connsiteY4" fmla="*/ 28201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7950" y="28201"/>
                        </a:moveTo>
                        <a:lnTo>
                          <a:pt x="27571" y="8178"/>
                        </a:lnTo>
                        <a:lnTo>
                          <a:pt x="19565" y="0"/>
                        </a:lnTo>
                        <a:lnTo>
                          <a:pt x="0" y="20023"/>
                        </a:lnTo>
                        <a:lnTo>
                          <a:pt x="7950" y="28201"/>
                        </a:lnTo>
                        <a:close/>
                      </a:path>
                    </a:pathLst>
                  </a:custGeom>
                  <a:grpFill/>
                  <a:ln w="5556" cap="flat">
                    <a:solidFill>
                      <a:srgbClr val="2663A6"/>
                    </a:soli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84A3672-4C63-491C-DB0A-4C3D3930B215}"/>
                      </a:ext>
                    </a:extLst>
                  </p:cNvPr>
                  <p:cNvSpPr/>
                  <p:nvPr/>
                </p:nvSpPr>
                <p:spPr>
                  <a:xfrm>
                    <a:off x="3446652" y="4122579"/>
                    <a:ext cx="27571" cy="28201"/>
                  </a:xfrm>
                  <a:custGeom>
                    <a:avLst/>
                    <a:gdLst>
                      <a:gd name="connsiteX0" fmla="*/ 19621 w 27571"/>
                      <a:gd name="connsiteY0" fmla="*/ 0 h 28201"/>
                      <a:gd name="connsiteX1" fmla="*/ 0 w 27571"/>
                      <a:gd name="connsiteY1" fmla="*/ 20079 h 28201"/>
                      <a:gd name="connsiteX2" fmla="*/ 8006 w 27571"/>
                      <a:gd name="connsiteY2" fmla="*/ 28201 h 28201"/>
                      <a:gd name="connsiteX3" fmla="*/ 27571 w 27571"/>
                      <a:gd name="connsiteY3" fmla="*/ 8178 h 28201"/>
                      <a:gd name="connsiteX4" fmla="*/ 19621 w 27571"/>
                      <a:gd name="connsiteY4" fmla="*/ 0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19621" y="0"/>
                        </a:moveTo>
                        <a:lnTo>
                          <a:pt x="0" y="20079"/>
                        </a:lnTo>
                        <a:lnTo>
                          <a:pt x="8006" y="28201"/>
                        </a:lnTo>
                        <a:lnTo>
                          <a:pt x="27571" y="8178"/>
                        </a:lnTo>
                        <a:lnTo>
                          <a:pt x="19621" y="0"/>
                        </a:lnTo>
                        <a:close/>
                      </a:path>
                    </a:pathLst>
                  </a:custGeom>
                  <a:grpFill/>
                  <a:ln w="5556" cap="flat">
                    <a:solidFill>
                      <a:srgbClr val="2663A6"/>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FEB5806-E5CC-E6E8-EDD0-5847296A7F1A}"/>
                      </a:ext>
                    </a:extLst>
                  </p:cNvPr>
                  <p:cNvSpPr/>
                  <p:nvPr/>
                </p:nvSpPr>
                <p:spPr>
                  <a:xfrm>
                    <a:off x="3495367" y="4141474"/>
                    <a:ext cx="11276" cy="28201"/>
                  </a:xfrm>
                  <a:custGeom>
                    <a:avLst/>
                    <a:gdLst>
                      <a:gd name="connsiteX0" fmla="*/ 0 w 11276"/>
                      <a:gd name="connsiteY0" fmla="*/ 0 h 28201"/>
                      <a:gd name="connsiteX1" fmla="*/ 11277 w 11276"/>
                      <a:gd name="connsiteY1" fmla="*/ 0 h 28201"/>
                      <a:gd name="connsiteX2" fmla="*/ 11277 w 11276"/>
                      <a:gd name="connsiteY2" fmla="*/ 28201 h 28201"/>
                      <a:gd name="connsiteX3" fmla="*/ 0 w 11276"/>
                      <a:gd name="connsiteY3" fmla="*/ 28201 h 28201"/>
                    </a:gdLst>
                    <a:ahLst/>
                    <a:cxnLst>
                      <a:cxn ang="0">
                        <a:pos x="connsiteX0" y="connsiteY0"/>
                      </a:cxn>
                      <a:cxn ang="0">
                        <a:pos x="connsiteX1" y="connsiteY1"/>
                      </a:cxn>
                      <a:cxn ang="0">
                        <a:pos x="connsiteX2" y="connsiteY2"/>
                      </a:cxn>
                      <a:cxn ang="0">
                        <a:pos x="connsiteX3" y="connsiteY3"/>
                      </a:cxn>
                    </a:cxnLst>
                    <a:rect l="l" t="t" r="r" b="b"/>
                    <a:pathLst>
                      <a:path w="11276" h="28201">
                        <a:moveTo>
                          <a:pt x="0" y="0"/>
                        </a:moveTo>
                        <a:lnTo>
                          <a:pt x="11277" y="0"/>
                        </a:lnTo>
                        <a:lnTo>
                          <a:pt x="11277" y="28201"/>
                        </a:lnTo>
                        <a:lnTo>
                          <a:pt x="0" y="28201"/>
                        </a:lnTo>
                        <a:close/>
                      </a:path>
                    </a:pathLst>
                  </a:custGeom>
                  <a:grpFill/>
                  <a:ln w="5556" cap="flat">
                    <a:solidFill>
                      <a:srgbClr val="2663A6"/>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3E2DFF2-ECF5-ED07-080C-3B525A1EC771}"/>
                      </a:ext>
                    </a:extLst>
                  </p:cNvPr>
                  <p:cNvSpPr/>
                  <p:nvPr/>
                </p:nvSpPr>
                <p:spPr>
                  <a:xfrm>
                    <a:off x="3527787" y="4122579"/>
                    <a:ext cx="27571" cy="28201"/>
                  </a:xfrm>
                  <a:custGeom>
                    <a:avLst/>
                    <a:gdLst>
                      <a:gd name="connsiteX0" fmla="*/ 7950 w 27571"/>
                      <a:gd name="connsiteY0" fmla="*/ 0 h 28201"/>
                      <a:gd name="connsiteX1" fmla="*/ 27571 w 27571"/>
                      <a:gd name="connsiteY1" fmla="*/ 20079 h 28201"/>
                      <a:gd name="connsiteX2" fmla="*/ 19565 w 27571"/>
                      <a:gd name="connsiteY2" fmla="*/ 28201 h 28201"/>
                      <a:gd name="connsiteX3" fmla="*/ 0 w 27571"/>
                      <a:gd name="connsiteY3" fmla="*/ 8178 h 28201"/>
                      <a:gd name="connsiteX4" fmla="*/ 7950 w 27571"/>
                      <a:gd name="connsiteY4" fmla="*/ 0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7950" y="0"/>
                        </a:moveTo>
                        <a:lnTo>
                          <a:pt x="27571" y="20079"/>
                        </a:lnTo>
                        <a:lnTo>
                          <a:pt x="19565" y="28201"/>
                        </a:lnTo>
                        <a:lnTo>
                          <a:pt x="0" y="8178"/>
                        </a:lnTo>
                        <a:lnTo>
                          <a:pt x="7950" y="0"/>
                        </a:lnTo>
                        <a:close/>
                      </a:path>
                    </a:pathLst>
                  </a:custGeom>
                  <a:grpFill/>
                  <a:ln w="5556" cap="flat">
                    <a:solidFill>
                      <a:srgbClr val="2663A6"/>
                    </a:solidFill>
                    <a:prstDash val="solid"/>
                    <a:miter/>
                  </a:ln>
                </p:spPr>
                <p:txBody>
                  <a:bodyPr rtlCol="0" anchor="ctr"/>
                  <a:lstStyle/>
                  <a:p>
                    <a:endParaRPr lang="en-US"/>
                  </a:p>
                </p:txBody>
              </p:sp>
            </p:grpSp>
            <p:pic>
              <p:nvPicPr>
                <p:cNvPr id="19" name="Google Shape;1002;p5">
                  <a:extLst>
                    <a:ext uri="{FF2B5EF4-FFF2-40B4-BE49-F238E27FC236}">
                      <a16:creationId xmlns:a16="http://schemas.microsoft.com/office/drawing/2014/main" id="{217F038E-377E-9EF5-CF66-94A8698390FD}"/>
                    </a:ext>
                  </a:extLst>
                </p:cNvPr>
                <p:cNvPicPr preferRelativeResize="0"/>
                <p:nvPr/>
              </p:nvPicPr>
              <p:blipFill rotWithShape="1">
                <a:blip r:embed="rId5">
                  <a:alphaModFix/>
                  <a:duotone>
                    <a:schemeClr val="accent6">
                      <a:shade val="45000"/>
                      <a:satMod val="135000"/>
                    </a:schemeClr>
                    <a:prstClr val="white"/>
                  </a:duotone>
                </a:blip>
                <a:srcRect/>
                <a:stretch/>
              </p:blipFill>
              <p:spPr>
                <a:xfrm>
                  <a:off x="6533657" y="2183474"/>
                  <a:ext cx="533237" cy="374932"/>
                </a:xfrm>
                <a:prstGeom prst="rect">
                  <a:avLst/>
                </a:prstGeom>
                <a:noFill/>
                <a:ln>
                  <a:noFill/>
                </a:ln>
              </p:spPr>
            </p:pic>
            <p:pic>
              <p:nvPicPr>
                <p:cNvPr id="21" name="Graphic 20">
                  <a:extLst>
                    <a:ext uri="{FF2B5EF4-FFF2-40B4-BE49-F238E27FC236}">
                      <a16:creationId xmlns:a16="http://schemas.microsoft.com/office/drawing/2014/main" id="{2522FB0E-588A-ECF3-28E9-1E216585993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69976" y="2775483"/>
                  <a:ext cx="452317" cy="452317"/>
                </a:xfrm>
                <a:prstGeom prst="rect">
                  <a:avLst/>
                </a:prstGeom>
              </p:spPr>
            </p:pic>
          </p:grpSp>
          <p:pic>
            <p:nvPicPr>
              <p:cNvPr id="44" name="Google Shape;1002;p5">
                <a:extLst>
                  <a:ext uri="{FF2B5EF4-FFF2-40B4-BE49-F238E27FC236}">
                    <a16:creationId xmlns:a16="http://schemas.microsoft.com/office/drawing/2014/main" id="{627CE054-0DF2-AE7F-C227-65F06F10CFE5}"/>
                  </a:ext>
                </a:extLst>
              </p:cNvPr>
              <p:cNvPicPr preferRelativeResize="0"/>
              <p:nvPr/>
            </p:nvPicPr>
            <p:blipFill rotWithShape="1">
              <a:blip r:embed="rId5">
                <a:alphaModFix/>
                <a:duotone>
                  <a:schemeClr val="accent6">
                    <a:shade val="45000"/>
                    <a:satMod val="135000"/>
                  </a:schemeClr>
                  <a:prstClr val="white"/>
                </a:duotone>
              </a:blip>
              <a:srcRect/>
              <a:stretch/>
            </p:blipFill>
            <p:spPr>
              <a:xfrm>
                <a:off x="6921341" y="3651343"/>
                <a:ext cx="533237" cy="374932"/>
              </a:xfrm>
              <a:prstGeom prst="rect">
                <a:avLst/>
              </a:prstGeom>
              <a:noFill/>
              <a:ln>
                <a:noFill/>
              </a:ln>
            </p:spPr>
          </p:pic>
          <p:pic>
            <p:nvPicPr>
              <p:cNvPr id="48" name="Google Shape;1000;p5">
                <a:extLst>
                  <a:ext uri="{FF2B5EF4-FFF2-40B4-BE49-F238E27FC236}">
                    <a16:creationId xmlns:a16="http://schemas.microsoft.com/office/drawing/2014/main" id="{64EFF4BF-FFA2-AC50-C1F4-F512C181B847}"/>
                  </a:ext>
                </a:extLst>
              </p:cNvPr>
              <p:cNvPicPr preferRelativeResize="0"/>
              <p:nvPr/>
            </p:nvPicPr>
            <p:blipFill rotWithShape="1">
              <a:blip r:embed="rId8">
                <a:alphaModFix/>
                <a:duotone>
                  <a:schemeClr val="accent6">
                    <a:shade val="45000"/>
                    <a:satMod val="135000"/>
                  </a:schemeClr>
                  <a:prstClr val="white"/>
                </a:duotone>
              </a:blip>
              <a:srcRect/>
              <a:stretch/>
            </p:blipFill>
            <p:spPr>
              <a:xfrm>
                <a:off x="6977655" y="4272931"/>
                <a:ext cx="430741" cy="430741"/>
              </a:xfrm>
              <a:prstGeom prst="rect">
                <a:avLst/>
              </a:prstGeom>
              <a:noFill/>
              <a:ln>
                <a:noFill/>
              </a:ln>
            </p:spPr>
          </p:pic>
        </p:grpSp>
        <p:pic>
          <p:nvPicPr>
            <p:cNvPr id="49" name="Google Shape;998;p5">
              <a:extLst>
                <a:ext uri="{FF2B5EF4-FFF2-40B4-BE49-F238E27FC236}">
                  <a16:creationId xmlns:a16="http://schemas.microsoft.com/office/drawing/2014/main" id="{905E1116-B1B1-183A-70F3-8B4CFCAD7274}"/>
                </a:ext>
              </a:extLst>
            </p:cNvPr>
            <p:cNvPicPr preferRelativeResize="0"/>
            <p:nvPr/>
          </p:nvPicPr>
          <p:blipFill rotWithShape="1">
            <a:blip r:embed="rId9">
              <a:alphaModFix/>
              <a:duotone>
                <a:schemeClr val="accent6">
                  <a:shade val="45000"/>
                  <a:satMod val="135000"/>
                </a:schemeClr>
                <a:prstClr val="white"/>
              </a:duotone>
            </a:blip>
            <a:srcRect/>
            <a:stretch/>
          </p:blipFill>
          <p:spPr>
            <a:xfrm>
              <a:off x="6941028" y="2888284"/>
              <a:ext cx="511022" cy="493987"/>
            </a:xfrm>
            <a:prstGeom prst="rect">
              <a:avLst/>
            </a:prstGeom>
            <a:noFill/>
            <a:ln>
              <a:noFill/>
            </a:ln>
          </p:spPr>
        </p:pic>
      </p:grpSp>
    </p:spTree>
    <p:extLst>
      <p:ext uri="{BB962C8B-B14F-4D97-AF65-F5344CB8AC3E}">
        <p14:creationId xmlns:p14="http://schemas.microsoft.com/office/powerpoint/2010/main" val="57407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26" name="Rectangle 25">
            <a:extLst>
              <a:ext uri="{FF2B5EF4-FFF2-40B4-BE49-F238E27FC236}">
                <a16:creationId xmlns:a16="http://schemas.microsoft.com/office/drawing/2014/main" id="{21C7FAF5-D0CE-87DF-1438-92F07EC1D091}"/>
              </a:ext>
            </a:extLst>
          </p:cNvPr>
          <p:cNvSpPr/>
          <p:nvPr/>
        </p:nvSpPr>
        <p:spPr>
          <a:xfrm>
            <a:off x="5036452" y="321300"/>
            <a:ext cx="3749663" cy="2322435"/>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ill Sans MT" panose="020B0502020104020203" pitchFamily="34" charset="77"/>
            </a:endParaRPr>
          </a:p>
        </p:txBody>
      </p:sp>
      <p:sp>
        <p:nvSpPr>
          <p:cNvPr id="31" name="TextBox 30">
            <a:extLst>
              <a:ext uri="{FF2B5EF4-FFF2-40B4-BE49-F238E27FC236}">
                <a16:creationId xmlns:a16="http://schemas.microsoft.com/office/drawing/2014/main" id="{4C48F20B-1F3A-F78B-EE94-CFBC17135BC9}"/>
              </a:ext>
            </a:extLst>
          </p:cNvPr>
          <p:cNvSpPr txBox="1"/>
          <p:nvPr/>
        </p:nvSpPr>
        <p:spPr>
          <a:xfrm>
            <a:off x="2442167" y="3744297"/>
            <a:ext cx="2973012" cy="253916"/>
          </a:xfrm>
          <a:prstGeom prst="rect">
            <a:avLst/>
          </a:prstGeom>
          <a:noFill/>
        </p:spPr>
        <p:txBody>
          <a:bodyPr wrap="square" rtlCol="0">
            <a:spAutoFit/>
          </a:bodyPr>
          <a:lstStyle/>
          <a:p>
            <a:r>
              <a:rPr lang="en-US" sz="1050" b="1" dirty="0">
                <a:latin typeface="Gill Sans MT" panose="020B0502020104020203" pitchFamily="34" charset="77"/>
              </a:rPr>
              <a:t>Disaggregated by Sector (Cumulative)</a:t>
            </a:r>
          </a:p>
        </p:txBody>
      </p:sp>
      <p:graphicFrame>
        <p:nvGraphicFramePr>
          <p:cNvPr id="32" name="Table 11">
            <a:extLst>
              <a:ext uri="{FF2B5EF4-FFF2-40B4-BE49-F238E27FC236}">
                <a16:creationId xmlns:a16="http://schemas.microsoft.com/office/drawing/2014/main" id="{5F02934E-967C-C829-E76E-FD7D96ABF122}"/>
              </a:ext>
            </a:extLst>
          </p:cNvPr>
          <p:cNvGraphicFramePr>
            <a:graphicFrameLocks noGrp="1"/>
          </p:cNvGraphicFramePr>
          <p:nvPr>
            <p:extLst>
              <p:ext uri="{D42A27DB-BD31-4B8C-83A1-F6EECF244321}">
                <p14:modId xmlns:p14="http://schemas.microsoft.com/office/powerpoint/2010/main" val="309296168"/>
              </p:ext>
            </p:extLst>
          </p:nvPr>
        </p:nvGraphicFramePr>
        <p:xfrm>
          <a:off x="436573" y="4015843"/>
          <a:ext cx="1939750" cy="984792"/>
        </p:xfrm>
        <a:graphic>
          <a:graphicData uri="http://schemas.openxmlformats.org/drawingml/2006/table">
            <a:tbl>
              <a:tblPr firstRow="1" bandRow="1">
                <a:tableStyleId>{5C22544A-7EE6-4342-B048-85BDC9FD1C3A}</a:tableStyleId>
              </a:tblPr>
              <a:tblGrid>
                <a:gridCol w="980876">
                  <a:extLst>
                    <a:ext uri="{9D8B030D-6E8A-4147-A177-3AD203B41FA5}">
                      <a16:colId xmlns:a16="http://schemas.microsoft.com/office/drawing/2014/main" val="198578298"/>
                    </a:ext>
                  </a:extLst>
                </a:gridCol>
                <a:gridCol w="958874">
                  <a:extLst>
                    <a:ext uri="{9D8B030D-6E8A-4147-A177-3AD203B41FA5}">
                      <a16:colId xmlns:a16="http://schemas.microsoft.com/office/drawing/2014/main" val="784753119"/>
                    </a:ext>
                  </a:extLst>
                </a:gridCol>
              </a:tblGrid>
              <a:tr h="823237">
                <a:tc>
                  <a:txBody>
                    <a:bodyPr/>
                    <a:lstStyle/>
                    <a:p>
                      <a:pPr algn="ctr">
                        <a:spcAft>
                          <a:spcPts val="400"/>
                        </a:spcAft>
                      </a:pPr>
                      <a:r>
                        <a:rPr lang="en-US" sz="1600" dirty="0">
                          <a:solidFill>
                            <a:schemeClr val="bg1"/>
                          </a:solidFill>
                          <a:latin typeface="Gill Sans MT"/>
                        </a:rPr>
                        <a:t>89.06%</a:t>
                      </a:r>
                    </a:p>
                    <a:p>
                      <a:pPr algn="ctr">
                        <a:spcAft>
                          <a:spcPts val="400"/>
                        </a:spcAft>
                      </a:pPr>
                      <a:r>
                        <a:rPr lang="en-US" sz="900" b="0" dirty="0">
                          <a:solidFill>
                            <a:schemeClr val="accent6">
                              <a:lumMod val="20000"/>
                              <a:lumOff val="80000"/>
                            </a:schemeClr>
                          </a:solidFill>
                          <a:latin typeface="Gill Sans MT"/>
                        </a:rPr>
                        <a:t>USD37,638,815</a:t>
                      </a:r>
                    </a:p>
                    <a:p>
                      <a:pPr algn="ctr">
                        <a:spcAft>
                          <a:spcPts val="400"/>
                        </a:spcAft>
                      </a:pPr>
                      <a:r>
                        <a:rPr lang="en-US" sz="900" b="1" dirty="0">
                          <a:solidFill>
                            <a:schemeClr val="bg1"/>
                          </a:solidFill>
                          <a:latin typeface="Gill Sans MT"/>
                        </a:rPr>
                        <a:t>Debt</a:t>
                      </a:r>
                    </a:p>
                  </a:txBody>
                  <a:tcPr marL="90712" marR="90712" marT="45356" marB="45356">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spcAft>
                          <a:spcPts val="400"/>
                        </a:spcAft>
                      </a:pPr>
                      <a:r>
                        <a:rPr lang="en-US" sz="1600" dirty="0">
                          <a:solidFill>
                            <a:schemeClr val="bg1"/>
                          </a:solidFill>
                          <a:latin typeface="Gill Sans MT"/>
                        </a:rPr>
                        <a:t>10.94%</a:t>
                      </a:r>
                    </a:p>
                    <a:p>
                      <a:pPr marL="0" marR="0" lvl="0" indent="0" algn="ctr" defTabSz="457200" rtl="0" eaLnBrk="1" fontAlgn="auto" latinLnBrk="0" hangingPunct="1">
                        <a:lnSpc>
                          <a:spcPct val="100000"/>
                        </a:lnSpc>
                        <a:spcBef>
                          <a:spcPts val="0"/>
                        </a:spcBef>
                        <a:spcAft>
                          <a:spcPts val="400"/>
                        </a:spcAft>
                        <a:buClrTx/>
                        <a:buSzTx/>
                        <a:buFontTx/>
                        <a:buNone/>
                        <a:tabLst/>
                        <a:defRPr/>
                      </a:pPr>
                      <a:r>
                        <a:rPr lang="en-US" sz="900" b="0" dirty="0">
                          <a:solidFill>
                            <a:schemeClr val="accent6">
                              <a:lumMod val="20000"/>
                              <a:lumOff val="80000"/>
                            </a:schemeClr>
                          </a:solidFill>
                          <a:latin typeface="Gill Sans MT"/>
                        </a:rPr>
                        <a:t>USD4,625,000</a:t>
                      </a:r>
                    </a:p>
                    <a:p>
                      <a:pPr algn="ctr">
                        <a:spcAft>
                          <a:spcPts val="0"/>
                        </a:spcAft>
                      </a:pPr>
                      <a:r>
                        <a:rPr lang="en-US" sz="900" b="1" dirty="0">
                          <a:solidFill>
                            <a:schemeClr val="bg1"/>
                          </a:solidFill>
                          <a:latin typeface="Gill Sans MT"/>
                        </a:rPr>
                        <a:t>Non-debt (Equity &amp; Grants)</a:t>
                      </a:r>
                    </a:p>
                  </a:txBody>
                  <a:tcPr marL="90712" marR="90712" marT="45356" marB="45356">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52921225"/>
                  </a:ext>
                </a:extLst>
              </a:tr>
            </a:tbl>
          </a:graphicData>
        </a:graphic>
      </p:graphicFrame>
      <p:sp>
        <p:nvSpPr>
          <p:cNvPr id="33" name="TextBox 32">
            <a:extLst>
              <a:ext uri="{FF2B5EF4-FFF2-40B4-BE49-F238E27FC236}">
                <a16:creationId xmlns:a16="http://schemas.microsoft.com/office/drawing/2014/main" id="{9BBAF18A-43BC-213F-5EA4-2A133B77F4D2}"/>
              </a:ext>
            </a:extLst>
          </p:cNvPr>
          <p:cNvSpPr txBox="1"/>
          <p:nvPr/>
        </p:nvSpPr>
        <p:spPr>
          <a:xfrm>
            <a:off x="347618" y="3597910"/>
            <a:ext cx="1764595" cy="415498"/>
          </a:xfrm>
          <a:prstGeom prst="rect">
            <a:avLst/>
          </a:prstGeom>
          <a:noFill/>
        </p:spPr>
        <p:txBody>
          <a:bodyPr wrap="square" rtlCol="0">
            <a:spAutoFit/>
          </a:bodyPr>
          <a:lstStyle/>
          <a:p>
            <a:r>
              <a:rPr lang="en-US" sz="1050" b="1" dirty="0">
                <a:latin typeface="Gill Sans MT" panose="020B0502020104020203" pitchFamily="34" charset="77"/>
              </a:rPr>
              <a:t>Disaggregated by Financing Type</a:t>
            </a:r>
          </a:p>
        </p:txBody>
      </p:sp>
      <p:sp>
        <p:nvSpPr>
          <p:cNvPr id="34" name="TextBox 33">
            <a:extLst>
              <a:ext uri="{FF2B5EF4-FFF2-40B4-BE49-F238E27FC236}">
                <a16:creationId xmlns:a16="http://schemas.microsoft.com/office/drawing/2014/main" id="{7B875659-C4D4-E256-61FA-B85AFD4B44AC}"/>
              </a:ext>
            </a:extLst>
          </p:cNvPr>
          <p:cNvSpPr txBox="1"/>
          <p:nvPr/>
        </p:nvSpPr>
        <p:spPr>
          <a:xfrm>
            <a:off x="6447206" y="2760602"/>
            <a:ext cx="2434647" cy="253916"/>
          </a:xfrm>
          <a:prstGeom prst="rect">
            <a:avLst/>
          </a:prstGeom>
          <a:noFill/>
        </p:spPr>
        <p:txBody>
          <a:bodyPr wrap="square" rtlCol="0">
            <a:spAutoFit/>
          </a:bodyPr>
          <a:lstStyle/>
          <a:p>
            <a:pPr algn="r"/>
            <a:r>
              <a:rPr lang="en-US" sz="1050" b="1" dirty="0">
                <a:latin typeface="Gill Sans MT" panose="020B0502020104020203" pitchFamily="34" charset="77"/>
              </a:rPr>
              <a:t>Disaggregated by Firm Owner's Sex</a:t>
            </a:r>
          </a:p>
        </p:txBody>
      </p:sp>
      <p:sp>
        <p:nvSpPr>
          <p:cNvPr id="35" name="Rectangle 34">
            <a:extLst>
              <a:ext uri="{FF2B5EF4-FFF2-40B4-BE49-F238E27FC236}">
                <a16:creationId xmlns:a16="http://schemas.microsoft.com/office/drawing/2014/main" id="{5DAF3E75-D4DA-ABD7-F980-3B64B8993545}"/>
              </a:ext>
            </a:extLst>
          </p:cNvPr>
          <p:cNvSpPr/>
          <p:nvPr/>
        </p:nvSpPr>
        <p:spPr>
          <a:xfrm>
            <a:off x="436573" y="2059351"/>
            <a:ext cx="3241654" cy="1495800"/>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highlight>
                <a:srgbClr val="FFFF00"/>
              </a:highlight>
              <a:latin typeface="Gill Sans MT" panose="020B0502020104020203" pitchFamily="34" charset="77"/>
            </a:endParaRPr>
          </a:p>
        </p:txBody>
      </p:sp>
      <p:sp>
        <p:nvSpPr>
          <p:cNvPr id="36" name="TextBox 35">
            <a:extLst>
              <a:ext uri="{FF2B5EF4-FFF2-40B4-BE49-F238E27FC236}">
                <a16:creationId xmlns:a16="http://schemas.microsoft.com/office/drawing/2014/main" id="{3B5E63CF-4D9F-084A-FF40-B726C516D61E}"/>
              </a:ext>
            </a:extLst>
          </p:cNvPr>
          <p:cNvSpPr txBox="1"/>
          <p:nvPr/>
        </p:nvSpPr>
        <p:spPr>
          <a:xfrm>
            <a:off x="506885" y="2169015"/>
            <a:ext cx="1187527" cy="415498"/>
          </a:xfrm>
          <a:prstGeom prst="rect">
            <a:avLst/>
          </a:prstGeom>
          <a:noFill/>
        </p:spPr>
        <p:txBody>
          <a:bodyPr wrap="square" rtlCol="0">
            <a:spAutoFit/>
          </a:bodyPr>
          <a:lstStyle/>
          <a:p>
            <a:r>
              <a:rPr lang="en-US" sz="1050" b="1" dirty="0">
                <a:latin typeface="Gill Sans MT" panose="020B0502020104020203" pitchFamily="34" charset="77"/>
              </a:rPr>
              <a:t>Disaggregated by Firm Size</a:t>
            </a:r>
          </a:p>
        </p:txBody>
      </p:sp>
      <p:graphicFrame>
        <p:nvGraphicFramePr>
          <p:cNvPr id="37" name="Table 36">
            <a:extLst>
              <a:ext uri="{FF2B5EF4-FFF2-40B4-BE49-F238E27FC236}">
                <a16:creationId xmlns:a16="http://schemas.microsoft.com/office/drawing/2014/main" id="{7C9EB4B9-4A7F-14AB-833D-0FF6015BCAFC}"/>
              </a:ext>
            </a:extLst>
          </p:cNvPr>
          <p:cNvGraphicFramePr>
            <a:graphicFrameLocks noGrp="1"/>
          </p:cNvGraphicFramePr>
          <p:nvPr>
            <p:extLst>
              <p:ext uri="{D42A27DB-BD31-4B8C-83A1-F6EECF244321}">
                <p14:modId xmlns:p14="http://schemas.microsoft.com/office/powerpoint/2010/main" val="4128601576"/>
              </p:ext>
            </p:extLst>
          </p:nvPr>
        </p:nvGraphicFramePr>
        <p:xfrm>
          <a:off x="2530548" y="4023987"/>
          <a:ext cx="6251144" cy="839488"/>
        </p:xfrm>
        <a:graphic>
          <a:graphicData uri="http://schemas.openxmlformats.org/drawingml/2006/table">
            <a:tbl>
              <a:tblPr firstRow="1" bandRow="1">
                <a:tableStyleId>{09BC3AFD-933C-45F6-9677-3918EA53FDC7}</a:tableStyleId>
              </a:tblPr>
              <a:tblGrid>
                <a:gridCol w="930450">
                  <a:extLst>
                    <a:ext uri="{9D8B030D-6E8A-4147-A177-3AD203B41FA5}">
                      <a16:colId xmlns:a16="http://schemas.microsoft.com/office/drawing/2014/main" val="251690629"/>
                    </a:ext>
                  </a:extLst>
                </a:gridCol>
                <a:gridCol w="1050111">
                  <a:extLst>
                    <a:ext uri="{9D8B030D-6E8A-4147-A177-3AD203B41FA5}">
                      <a16:colId xmlns:a16="http://schemas.microsoft.com/office/drawing/2014/main" val="2158885600"/>
                    </a:ext>
                  </a:extLst>
                </a:gridCol>
                <a:gridCol w="866495">
                  <a:extLst>
                    <a:ext uri="{9D8B030D-6E8A-4147-A177-3AD203B41FA5}">
                      <a16:colId xmlns:a16="http://schemas.microsoft.com/office/drawing/2014/main" val="695064821"/>
                    </a:ext>
                  </a:extLst>
                </a:gridCol>
                <a:gridCol w="761939">
                  <a:extLst>
                    <a:ext uri="{9D8B030D-6E8A-4147-A177-3AD203B41FA5}">
                      <a16:colId xmlns:a16="http://schemas.microsoft.com/office/drawing/2014/main" val="1629129241"/>
                    </a:ext>
                  </a:extLst>
                </a:gridCol>
                <a:gridCol w="925286">
                  <a:extLst>
                    <a:ext uri="{9D8B030D-6E8A-4147-A177-3AD203B41FA5}">
                      <a16:colId xmlns:a16="http://schemas.microsoft.com/office/drawing/2014/main" val="4197196554"/>
                    </a:ext>
                  </a:extLst>
                </a:gridCol>
                <a:gridCol w="859971">
                  <a:extLst>
                    <a:ext uri="{9D8B030D-6E8A-4147-A177-3AD203B41FA5}">
                      <a16:colId xmlns:a16="http://schemas.microsoft.com/office/drawing/2014/main" val="1865500816"/>
                    </a:ext>
                  </a:extLst>
                </a:gridCol>
                <a:gridCol w="856892">
                  <a:extLst>
                    <a:ext uri="{9D8B030D-6E8A-4147-A177-3AD203B41FA5}">
                      <a16:colId xmlns:a16="http://schemas.microsoft.com/office/drawing/2014/main" val="1463609238"/>
                    </a:ext>
                  </a:extLst>
                </a:gridCol>
              </a:tblGrid>
              <a:tr h="839488">
                <a:tc>
                  <a:txBody>
                    <a:bodyPr/>
                    <a:lstStyle/>
                    <a:p>
                      <a:pPr marL="0" marR="0" algn="ctr">
                        <a:lnSpc>
                          <a:spcPct val="110000"/>
                        </a:lnSpc>
                        <a:spcBef>
                          <a:spcPts val="0"/>
                        </a:spcBef>
                        <a:spcAft>
                          <a:spcPts val="0"/>
                        </a:spcAft>
                      </a:pPr>
                      <a:r>
                        <a:rPr lang="en-US" sz="1600" b="1" dirty="0">
                          <a:solidFill>
                            <a:schemeClr val="tx2"/>
                          </a:solidFill>
                          <a:effectLst/>
                          <a:latin typeface="Gill Sans MT" panose="020B0502020104020203" pitchFamily="34" charset="77"/>
                        </a:rPr>
                        <a:t>37.10%</a:t>
                      </a:r>
                    </a:p>
                    <a:p>
                      <a:pPr marL="0" marR="0" algn="ctr">
                        <a:lnSpc>
                          <a:spcPct val="110000"/>
                        </a:lnSpc>
                        <a:spcBef>
                          <a:spcPts val="0"/>
                        </a:spcBef>
                        <a:spcAft>
                          <a:spcPts val="0"/>
                        </a:spcAft>
                      </a:pPr>
                      <a:r>
                        <a:rPr lang="en-US" sz="900" b="1" dirty="0">
                          <a:solidFill>
                            <a:schemeClr val="tx1"/>
                          </a:solidFill>
                          <a:effectLst/>
                          <a:latin typeface="Gill Sans MT" panose="020B0502020104020203" pitchFamily="34" charset="77"/>
                        </a:rPr>
                        <a:t>Agriculture</a:t>
                      </a:r>
                      <a:br>
                        <a:rPr lang="en-US" sz="900" dirty="0">
                          <a:solidFill>
                            <a:schemeClr val="tx1"/>
                          </a:solidFill>
                          <a:effectLst/>
                          <a:latin typeface="Gill Sans MT" panose="020B0502020104020203" pitchFamily="34" charset="77"/>
                        </a:rPr>
                      </a:br>
                      <a:r>
                        <a:rPr lang="en-US" sz="900" dirty="0">
                          <a:solidFill>
                            <a:schemeClr val="tx1"/>
                          </a:solidFill>
                          <a:effectLst/>
                          <a:latin typeface="Gill Sans MT" panose="020B0502020104020203" pitchFamily="34" charset="77"/>
                        </a:rPr>
                        <a:t>USD 15,680,202</a:t>
                      </a:r>
                      <a:endParaRPr lang="en-US" sz="10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endParaRPr>
                    </a:p>
                  </a:txBody>
                  <a:tcPr marL="90712" marR="90712" marT="45356" marB="45356" anchor="ctr">
                    <a:solidFill>
                      <a:srgbClr val="F2F2F2"/>
                    </a:solidFill>
                  </a:tcPr>
                </a:tc>
                <a:tc>
                  <a:txBody>
                    <a:bodyPr/>
                    <a:lstStyle/>
                    <a:p>
                      <a:pPr marL="0" marR="0" algn="ctr" rtl="0">
                        <a:lnSpc>
                          <a:spcPct val="110000"/>
                        </a:lnSpc>
                        <a:spcBef>
                          <a:spcPts val="0"/>
                        </a:spcBef>
                        <a:spcAft>
                          <a:spcPts val="0"/>
                        </a:spcAft>
                        <a:buClr>
                          <a:srgbClr val="000000"/>
                        </a:buClr>
                        <a:buFont typeface="Arial"/>
                      </a:pPr>
                      <a:r>
                        <a:rPr lang="en-US" sz="1600" b="1" i="0" u="none" strike="noStrike" cap="none" dirty="0">
                          <a:solidFill>
                            <a:schemeClr val="tx2"/>
                          </a:solidFill>
                          <a:effectLst/>
                          <a:latin typeface="Gill Sans MT" panose="020B0502020104020203" pitchFamily="34" charset="77"/>
                          <a:cs typeface="Arial"/>
                          <a:sym typeface="Arial"/>
                        </a:rPr>
                        <a:t>34.64%</a:t>
                      </a:r>
                    </a:p>
                    <a:p>
                      <a:pPr marL="0" marR="0" algn="ctr">
                        <a:lnSpc>
                          <a:spcPct val="110000"/>
                        </a:lnSpc>
                        <a:spcBef>
                          <a:spcPts val="0"/>
                        </a:spcBef>
                        <a:spcAft>
                          <a:spcPts val="0"/>
                        </a:spcAft>
                      </a:pPr>
                      <a:r>
                        <a:rPr lang="en-US" sz="900" b="1" dirty="0">
                          <a:solidFill>
                            <a:schemeClr val="tx1"/>
                          </a:solidFill>
                          <a:effectLst/>
                          <a:latin typeface="Gill Sans MT" panose="020B0502020104020203" pitchFamily="34" charset="77"/>
                        </a:rPr>
                        <a:t>Manufacturing</a:t>
                      </a:r>
                      <a:br>
                        <a:rPr lang="en-US" sz="900" dirty="0">
                          <a:solidFill>
                            <a:schemeClr val="tx1"/>
                          </a:solidFill>
                          <a:effectLst/>
                          <a:latin typeface="Gill Sans MT" panose="020B0502020104020203" pitchFamily="34" charset="77"/>
                        </a:rPr>
                      </a:br>
                      <a:r>
                        <a:rPr lang="en-US" sz="900" dirty="0">
                          <a:solidFill>
                            <a:schemeClr val="tx1"/>
                          </a:solidFill>
                          <a:effectLst/>
                          <a:latin typeface="Gill Sans MT" panose="020B0502020104020203" pitchFamily="34" charset="77"/>
                        </a:rPr>
                        <a:t>USD </a:t>
                      </a:r>
                    </a:p>
                    <a:p>
                      <a:pPr marL="0" marR="0" algn="ctr">
                        <a:lnSpc>
                          <a:spcPct val="110000"/>
                        </a:lnSpc>
                        <a:spcBef>
                          <a:spcPts val="0"/>
                        </a:spcBef>
                        <a:spcAft>
                          <a:spcPts val="0"/>
                        </a:spcAft>
                      </a:pPr>
                      <a:r>
                        <a:rPr lang="en-US" sz="900" dirty="0">
                          <a:solidFill>
                            <a:schemeClr val="tx1"/>
                          </a:solidFill>
                          <a:effectLst/>
                          <a:latin typeface="Gill Sans MT" panose="020B0502020104020203" pitchFamily="34" charset="77"/>
                        </a:rPr>
                        <a:t>14,641,486</a:t>
                      </a:r>
                      <a:endParaRPr lang="en-US" sz="9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endParaRPr>
                    </a:p>
                  </a:txBody>
                  <a:tcPr marL="90712" marR="90712" marT="45356" marB="45356" anchor="ctr">
                    <a:solidFill>
                      <a:srgbClr val="F2F2F2"/>
                    </a:solidFill>
                  </a:tcPr>
                </a:tc>
                <a:tc>
                  <a:txBody>
                    <a:bodyPr/>
                    <a:lstStyle/>
                    <a:p>
                      <a:pPr marL="0" marR="0" algn="ctr" rtl="0">
                        <a:lnSpc>
                          <a:spcPct val="110000"/>
                        </a:lnSpc>
                        <a:spcBef>
                          <a:spcPts val="0"/>
                        </a:spcBef>
                        <a:spcAft>
                          <a:spcPts val="0"/>
                        </a:spcAft>
                        <a:buClr>
                          <a:srgbClr val="000000"/>
                        </a:buClr>
                        <a:buFont typeface="Arial"/>
                      </a:pPr>
                      <a:r>
                        <a:rPr lang="en-US" sz="1600" b="1" i="0" u="none" strike="noStrike" cap="none" dirty="0">
                          <a:solidFill>
                            <a:schemeClr val="tx2"/>
                          </a:solidFill>
                          <a:effectLst/>
                          <a:latin typeface="Gill Sans MT" panose="020B0502020104020203" pitchFamily="34" charset="77"/>
                          <a:cs typeface="Arial"/>
                          <a:sym typeface="Arial"/>
                        </a:rPr>
                        <a:t>15.98%</a:t>
                      </a:r>
                    </a:p>
                    <a:p>
                      <a:pPr marL="0" marR="0" algn="ctr">
                        <a:lnSpc>
                          <a:spcPct val="110000"/>
                        </a:lnSpc>
                        <a:spcBef>
                          <a:spcPts val="0"/>
                        </a:spcBef>
                        <a:spcAft>
                          <a:spcPts val="0"/>
                        </a:spcAft>
                      </a:pPr>
                      <a:r>
                        <a:rPr lang="en-US" sz="900" b="1" dirty="0">
                          <a:solidFill>
                            <a:schemeClr val="tx1"/>
                          </a:solidFill>
                          <a:effectLst/>
                          <a:latin typeface="Gill Sans MT" panose="020B0502020104020203" pitchFamily="34" charset="77"/>
                        </a:rPr>
                        <a:t>Commerce</a:t>
                      </a:r>
                      <a:br>
                        <a:rPr lang="en-US" sz="900" dirty="0">
                          <a:solidFill>
                            <a:schemeClr val="tx1"/>
                          </a:solidFill>
                          <a:effectLst/>
                          <a:latin typeface="Gill Sans MT" panose="020B0502020104020203" pitchFamily="34" charset="77"/>
                        </a:rPr>
                      </a:br>
                      <a:r>
                        <a:rPr lang="en-US" sz="900" dirty="0">
                          <a:solidFill>
                            <a:schemeClr val="tx1"/>
                          </a:solidFill>
                          <a:effectLst/>
                          <a:latin typeface="Gill Sans MT" panose="020B0502020104020203" pitchFamily="34" charset="77"/>
                        </a:rPr>
                        <a:t>USD 6,754,040</a:t>
                      </a:r>
                      <a:endParaRPr lang="en-US" sz="9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endParaRPr>
                    </a:p>
                  </a:txBody>
                  <a:tcPr marL="90712" marR="90712" marT="45356" marB="45356" anchor="ctr">
                    <a:solidFill>
                      <a:srgbClr val="F2F2F2"/>
                    </a:solidFill>
                  </a:tcPr>
                </a:tc>
                <a:tc>
                  <a:txBody>
                    <a:bodyPr/>
                    <a:lstStyle/>
                    <a:p>
                      <a:pPr marL="0" marR="0" algn="ctr" rtl="0">
                        <a:lnSpc>
                          <a:spcPct val="110000"/>
                        </a:lnSpc>
                        <a:spcBef>
                          <a:spcPts val="0"/>
                        </a:spcBef>
                        <a:spcAft>
                          <a:spcPts val="0"/>
                        </a:spcAft>
                        <a:buClr>
                          <a:srgbClr val="000000"/>
                        </a:buClr>
                        <a:buFont typeface="Arial"/>
                      </a:pPr>
                      <a:r>
                        <a:rPr lang="en-US" sz="1600" b="1" i="0" u="none" strike="noStrike" cap="none" dirty="0">
                          <a:solidFill>
                            <a:schemeClr val="tx2"/>
                          </a:solidFill>
                          <a:effectLst/>
                          <a:latin typeface="Gill Sans MT" panose="020B0502020104020203" pitchFamily="34" charset="77"/>
                          <a:ea typeface="Arial" panose="020B0604020202020204" pitchFamily="34" charset="0"/>
                          <a:cs typeface="Arial"/>
                          <a:sym typeface="Arial"/>
                        </a:rPr>
                        <a:t>5.09%</a:t>
                      </a:r>
                    </a:p>
                    <a:p>
                      <a:pPr marL="0" marR="0" algn="ctr">
                        <a:lnSpc>
                          <a:spcPct val="110000"/>
                        </a:lnSpc>
                        <a:spcBef>
                          <a:spcPts val="0"/>
                        </a:spcBef>
                        <a:spcAft>
                          <a:spcPts val="0"/>
                        </a:spcAft>
                      </a:pPr>
                      <a:r>
                        <a:rPr lang="en-US" sz="900" b="1" i="0" u="none" strike="noStrike" cap="none" dirty="0">
                          <a:solidFill>
                            <a:schemeClr val="tx1"/>
                          </a:solidFill>
                          <a:effectLst/>
                          <a:latin typeface="Gill Sans MT" panose="020B0502020104020203" pitchFamily="34" charset="77"/>
                          <a:ea typeface="+mn-ea"/>
                          <a:cs typeface="+mn-cs"/>
                          <a:sym typeface="Arial"/>
                        </a:rPr>
                        <a:t>Tourism </a:t>
                      </a:r>
                      <a:endParaRPr lang="en-US" sz="9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endParaRPr>
                    </a:p>
                    <a:p>
                      <a:pPr marL="0" marR="0" algn="ctr">
                        <a:lnSpc>
                          <a:spcPct val="110000"/>
                        </a:lnSpc>
                        <a:spcBef>
                          <a:spcPts val="0"/>
                        </a:spcBef>
                        <a:spcAft>
                          <a:spcPts val="0"/>
                        </a:spcAft>
                      </a:pPr>
                      <a:r>
                        <a:rPr lang="en-US" sz="9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rPr>
                        <a:t>USD 2,150,171</a:t>
                      </a:r>
                    </a:p>
                  </a:txBody>
                  <a:tcPr marL="90712" marR="90712" marT="45356" marB="45356" anchor="ctr">
                    <a:solidFill>
                      <a:srgbClr val="F2F2F2"/>
                    </a:solidFill>
                  </a:tcPr>
                </a:tc>
                <a:tc>
                  <a:txBody>
                    <a:bodyPr/>
                    <a:lstStyle/>
                    <a:p>
                      <a:pPr marL="0" marR="0" algn="ctr" rtl="0">
                        <a:lnSpc>
                          <a:spcPct val="110000"/>
                        </a:lnSpc>
                        <a:spcBef>
                          <a:spcPts val="0"/>
                        </a:spcBef>
                        <a:spcAft>
                          <a:spcPts val="0"/>
                        </a:spcAft>
                        <a:buClr>
                          <a:srgbClr val="000000"/>
                        </a:buClr>
                        <a:buFont typeface="Arial"/>
                      </a:pPr>
                      <a:r>
                        <a:rPr lang="en-US" sz="1600" b="1" i="0" u="none" strike="noStrike" cap="none" dirty="0">
                          <a:solidFill>
                            <a:schemeClr val="tx2"/>
                          </a:solidFill>
                          <a:effectLst/>
                          <a:latin typeface="Gill Sans MT" panose="020B0502020104020203" pitchFamily="34" charset="77"/>
                          <a:cs typeface="Arial"/>
                          <a:sym typeface="Arial"/>
                        </a:rPr>
                        <a:t>1.66%</a:t>
                      </a:r>
                    </a:p>
                    <a:p>
                      <a:pPr marL="0" marR="0" algn="ctr">
                        <a:lnSpc>
                          <a:spcPct val="110000"/>
                        </a:lnSpc>
                        <a:spcBef>
                          <a:spcPts val="0"/>
                        </a:spcBef>
                        <a:spcAft>
                          <a:spcPts val="0"/>
                        </a:spcAft>
                      </a:pPr>
                      <a:r>
                        <a:rPr lang="en-US" sz="900" b="1" dirty="0">
                          <a:solidFill>
                            <a:schemeClr val="tx1"/>
                          </a:solidFill>
                          <a:effectLst/>
                          <a:latin typeface="Gill Sans MT" panose="020B0502020104020203" pitchFamily="34" charset="77"/>
                        </a:rPr>
                        <a:t>Construction</a:t>
                      </a:r>
                      <a:br>
                        <a:rPr lang="en-US" sz="900" dirty="0">
                          <a:solidFill>
                            <a:schemeClr val="tx1"/>
                          </a:solidFill>
                          <a:effectLst/>
                          <a:latin typeface="Gill Sans MT" panose="020B0502020104020203" pitchFamily="34" charset="77"/>
                        </a:rPr>
                      </a:br>
                      <a:r>
                        <a:rPr lang="en-US" sz="900" dirty="0">
                          <a:solidFill>
                            <a:schemeClr val="tx1"/>
                          </a:solidFill>
                          <a:effectLst/>
                          <a:latin typeface="Gill Sans MT" panose="020B0502020104020203" pitchFamily="34" charset="77"/>
                        </a:rPr>
                        <a:t>USD </a:t>
                      </a:r>
                    </a:p>
                    <a:p>
                      <a:pPr marL="0" marR="0" algn="ctr">
                        <a:lnSpc>
                          <a:spcPct val="110000"/>
                        </a:lnSpc>
                        <a:spcBef>
                          <a:spcPts val="0"/>
                        </a:spcBef>
                        <a:spcAft>
                          <a:spcPts val="0"/>
                        </a:spcAft>
                      </a:pPr>
                      <a:r>
                        <a:rPr lang="en-US" sz="900" dirty="0">
                          <a:solidFill>
                            <a:schemeClr val="tx1"/>
                          </a:solidFill>
                          <a:effectLst/>
                          <a:latin typeface="Gill Sans MT" panose="020B0502020104020203" pitchFamily="34" charset="77"/>
                        </a:rPr>
                        <a:t>699,952</a:t>
                      </a:r>
                      <a:endParaRPr lang="en-US" sz="9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endParaRPr>
                    </a:p>
                  </a:txBody>
                  <a:tcPr marL="90712" marR="90712" marT="45356" marB="45356" anchor="ctr">
                    <a:solidFill>
                      <a:srgbClr val="F2F2F2"/>
                    </a:solidFill>
                  </a:tcPr>
                </a:tc>
                <a:tc>
                  <a:txBody>
                    <a:bodyPr/>
                    <a:lstStyle/>
                    <a:p>
                      <a:pPr marL="0" marR="0" algn="ctr" rtl="0">
                        <a:lnSpc>
                          <a:spcPct val="110000"/>
                        </a:lnSpc>
                        <a:spcBef>
                          <a:spcPts val="0"/>
                        </a:spcBef>
                        <a:spcAft>
                          <a:spcPts val="0"/>
                        </a:spcAft>
                        <a:buClr>
                          <a:srgbClr val="000000"/>
                        </a:buClr>
                        <a:buFont typeface="Arial"/>
                      </a:pPr>
                      <a:r>
                        <a:rPr lang="en-US" sz="1600" b="1" i="0" u="none" strike="noStrike" cap="none" dirty="0">
                          <a:solidFill>
                            <a:schemeClr val="tx2"/>
                          </a:solidFill>
                          <a:effectLst/>
                          <a:latin typeface="Gill Sans MT" panose="020B0502020104020203" pitchFamily="34" charset="77"/>
                          <a:cs typeface="Arial"/>
                          <a:sym typeface="Arial"/>
                        </a:rPr>
                        <a:t>1.54%</a:t>
                      </a:r>
                    </a:p>
                    <a:p>
                      <a:pPr marL="0" marR="0" algn="ctr">
                        <a:lnSpc>
                          <a:spcPct val="110000"/>
                        </a:lnSpc>
                        <a:spcBef>
                          <a:spcPts val="0"/>
                        </a:spcBef>
                        <a:spcAft>
                          <a:spcPts val="0"/>
                        </a:spcAft>
                      </a:pPr>
                      <a:r>
                        <a:rPr lang="en-US" sz="900" b="1" dirty="0">
                          <a:solidFill>
                            <a:schemeClr val="tx1"/>
                          </a:solidFill>
                          <a:effectLst/>
                          <a:latin typeface="Gill Sans MT" panose="020B0502020104020203" pitchFamily="34" charset="77"/>
                        </a:rPr>
                        <a:t>Education</a:t>
                      </a:r>
                      <a:br>
                        <a:rPr lang="en-US" sz="900" dirty="0">
                          <a:solidFill>
                            <a:schemeClr val="tx1"/>
                          </a:solidFill>
                          <a:effectLst/>
                          <a:latin typeface="Gill Sans MT" panose="020B0502020104020203" pitchFamily="34" charset="77"/>
                        </a:rPr>
                      </a:br>
                      <a:r>
                        <a:rPr lang="en-US" sz="900" dirty="0">
                          <a:solidFill>
                            <a:schemeClr val="tx1"/>
                          </a:solidFill>
                          <a:effectLst/>
                          <a:latin typeface="Gill Sans MT" panose="020B0502020104020203" pitchFamily="34" charset="77"/>
                        </a:rPr>
                        <a:t>USD 651,703</a:t>
                      </a:r>
                      <a:endParaRPr lang="en-US" sz="9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endParaRPr>
                    </a:p>
                  </a:txBody>
                  <a:tcPr marL="90712" marR="90712" marT="45356" marB="45356" anchor="ctr">
                    <a:solidFill>
                      <a:srgbClr val="F2F2F2"/>
                    </a:solidFill>
                  </a:tcPr>
                </a:tc>
                <a:tc>
                  <a:txBody>
                    <a:bodyPr/>
                    <a:lstStyle/>
                    <a:p>
                      <a:pPr marL="0" marR="0" algn="ctr" rtl="0">
                        <a:lnSpc>
                          <a:spcPct val="110000"/>
                        </a:lnSpc>
                        <a:spcBef>
                          <a:spcPts val="0"/>
                        </a:spcBef>
                        <a:spcAft>
                          <a:spcPts val="0"/>
                        </a:spcAft>
                        <a:buClr>
                          <a:srgbClr val="000000"/>
                        </a:buClr>
                        <a:buFont typeface="Arial"/>
                      </a:pPr>
                      <a:r>
                        <a:rPr lang="en-US" sz="1600" b="1" i="0" u="none" strike="noStrike" cap="none" dirty="0">
                          <a:solidFill>
                            <a:schemeClr val="tx2"/>
                          </a:solidFill>
                          <a:effectLst/>
                          <a:latin typeface="Gill Sans MT" panose="020B0502020104020203" pitchFamily="34" charset="77"/>
                          <a:cs typeface="Arial"/>
                          <a:sym typeface="Arial"/>
                        </a:rPr>
                        <a:t>0.06%</a:t>
                      </a:r>
                    </a:p>
                    <a:p>
                      <a:pPr marL="0" marR="0" algn="ctr">
                        <a:lnSpc>
                          <a:spcPct val="110000"/>
                        </a:lnSpc>
                        <a:spcBef>
                          <a:spcPts val="0"/>
                        </a:spcBef>
                        <a:spcAft>
                          <a:spcPts val="0"/>
                        </a:spcAft>
                      </a:pPr>
                      <a:r>
                        <a:rPr lang="en-US" sz="900" b="1" dirty="0">
                          <a:solidFill>
                            <a:schemeClr val="tx1"/>
                          </a:solidFill>
                          <a:effectLst/>
                          <a:latin typeface="Gill Sans MT" panose="020B0502020104020203" pitchFamily="34" charset="77"/>
                        </a:rPr>
                        <a:t>Health</a:t>
                      </a:r>
                      <a:br>
                        <a:rPr lang="en-US" sz="900" dirty="0">
                          <a:solidFill>
                            <a:schemeClr val="tx1"/>
                          </a:solidFill>
                          <a:effectLst/>
                          <a:latin typeface="Gill Sans MT" panose="020B0502020104020203" pitchFamily="34" charset="77"/>
                        </a:rPr>
                      </a:br>
                      <a:r>
                        <a:rPr lang="en-US" sz="900" dirty="0">
                          <a:solidFill>
                            <a:schemeClr val="tx1"/>
                          </a:solidFill>
                          <a:effectLst/>
                          <a:latin typeface="Gill Sans MT" panose="020B0502020104020203" pitchFamily="34" charset="77"/>
                        </a:rPr>
                        <a:t>USD 27,249</a:t>
                      </a:r>
                      <a:endParaRPr lang="en-US" sz="900" dirty="0">
                        <a:solidFill>
                          <a:schemeClr val="tx1"/>
                        </a:solidFill>
                        <a:effectLst/>
                        <a:latin typeface="Gill Sans MT" panose="020B0502020104020203" pitchFamily="34" charset="77"/>
                        <a:ea typeface="Arial" panose="020B0604020202020204" pitchFamily="34" charset="0"/>
                        <a:cs typeface="Times New Roman" panose="02020603050405020304" pitchFamily="18" charset="0"/>
                      </a:endParaRPr>
                    </a:p>
                  </a:txBody>
                  <a:tcPr marL="0" marR="0" marT="0" marB="0" anchor="ctr">
                    <a:solidFill>
                      <a:srgbClr val="F2F2F2"/>
                    </a:solidFill>
                  </a:tcPr>
                </a:tc>
                <a:extLst>
                  <a:ext uri="{0D108BD9-81ED-4DB2-BD59-A6C34878D82A}">
                    <a16:rowId xmlns:a16="http://schemas.microsoft.com/office/drawing/2014/main" val="4267365591"/>
                  </a:ext>
                </a:extLst>
              </a:tr>
            </a:tbl>
          </a:graphicData>
        </a:graphic>
      </p:graphicFrame>
      <p:graphicFrame>
        <p:nvGraphicFramePr>
          <p:cNvPr id="38" name="Table 37">
            <a:extLst>
              <a:ext uri="{FF2B5EF4-FFF2-40B4-BE49-F238E27FC236}">
                <a16:creationId xmlns:a16="http://schemas.microsoft.com/office/drawing/2014/main" id="{8424887A-0476-81E1-128B-69470FA896FA}"/>
              </a:ext>
            </a:extLst>
          </p:cNvPr>
          <p:cNvGraphicFramePr>
            <a:graphicFrameLocks noGrp="1"/>
          </p:cNvGraphicFramePr>
          <p:nvPr>
            <p:extLst>
              <p:ext uri="{D42A27DB-BD31-4B8C-83A1-F6EECF244321}">
                <p14:modId xmlns:p14="http://schemas.microsoft.com/office/powerpoint/2010/main" val="1937623387"/>
              </p:ext>
            </p:extLst>
          </p:nvPr>
        </p:nvGraphicFramePr>
        <p:xfrm>
          <a:off x="5036452" y="3039965"/>
          <a:ext cx="3745242" cy="778490"/>
        </p:xfrm>
        <a:graphic>
          <a:graphicData uri="http://schemas.openxmlformats.org/drawingml/2006/table">
            <a:tbl>
              <a:tblPr firstRow="1" bandRow="1">
                <a:effectLst/>
                <a:tableStyleId>{09BC3AFD-933C-45F6-9677-3918EA53FDC7}</a:tableStyleId>
              </a:tblPr>
              <a:tblGrid>
                <a:gridCol w="977233">
                  <a:extLst>
                    <a:ext uri="{9D8B030D-6E8A-4147-A177-3AD203B41FA5}">
                      <a16:colId xmlns:a16="http://schemas.microsoft.com/office/drawing/2014/main" val="3630129398"/>
                    </a:ext>
                  </a:extLst>
                </a:gridCol>
                <a:gridCol w="1067939">
                  <a:extLst>
                    <a:ext uri="{9D8B030D-6E8A-4147-A177-3AD203B41FA5}">
                      <a16:colId xmlns:a16="http://schemas.microsoft.com/office/drawing/2014/main" val="3335847797"/>
                    </a:ext>
                  </a:extLst>
                </a:gridCol>
                <a:gridCol w="957312">
                  <a:extLst>
                    <a:ext uri="{9D8B030D-6E8A-4147-A177-3AD203B41FA5}">
                      <a16:colId xmlns:a16="http://schemas.microsoft.com/office/drawing/2014/main" val="394796098"/>
                    </a:ext>
                  </a:extLst>
                </a:gridCol>
                <a:gridCol w="742758">
                  <a:extLst>
                    <a:ext uri="{9D8B030D-6E8A-4147-A177-3AD203B41FA5}">
                      <a16:colId xmlns:a16="http://schemas.microsoft.com/office/drawing/2014/main" val="3908675383"/>
                    </a:ext>
                  </a:extLst>
                </a:gridCol>
              </a:tblGrid>
              <a:tr h="778490">
                <a:tc>
                  <a:txBody>
                    <a:bodyPr/>
                    <a:lstStyle/>
                    <a:p>
                      <a:pPr marL="0" marR="0" algn="ctr">
                        <a:lnSpc>
                          <a:spcPct val="120000"/>
                        </a:lnSpc>
                        <a:spcBef>
                          <a:spcPts val="1000"/>
                        </a:spcBef>
                        <a:spcAft>
                          <a:spcPts val="1000"/>
                        </a:spcAft>
                      </a:pPr>
                      <a:r>
                        <a:rPr lang="en-US" sz="1400" b="1" baseline="0" dirty="0">
                          <a:solidFill>
                            <a:schemeClr val="bg1"/>
                          </a:solidFill>
                          <a:effectLst/>
                          <a:latin typeface="Gill Sans MT" panose="020B0502020104020203" pitchFamily="34" charset="0"/>
                        </a:rPr>
                        <a:t>76.70%</a:t>
                      </a:r>
                      <a:br>
                        <a:rPr lang="en-US" sz="900" baseline="0" dirty="0">
                          <a:solidFill>
                            <a:schemeClr val="bg1"/>
                          </a:solidFill>
                          <a:effectLst/>
                          <a:latin typeface="Gill Sans MT" panose="020B0502020104020203" pitchFamily="34" charset="0"/>
                        </a:rPr>
                      </a:br>
                      <a:r>
                        <a:rPr lang="en-US" sz="900" baseline="0" dirty="0">
                          <a:solidFill>
                            <a:schemeClr val="tx2">
                              <a:lumMod val="20000"/>
                              <a:lumOff val="80000"/>
                            </a:schemeClr>
                          </a:solidFill>
                          <a:effectLst/>
                          <a:latin typeface="Gill Sans MT" panose="020B0502020104020203" pitchFamily="34" charset="0"/>
                        </a:rPr>
                        <a:t>USD32,415,849</a:t>
                      </a:r>
                      <a:br>
                        <a:rPr lang="en-US" sz="900" baseline="0" dirty="0">
                          <a:solidFill>
                            <a:schemeClr val="bg1"/>
                          </a:solidFill>
                          <a:effectLst/>
                          <a:latin typeface="Gill Sans MT" panose="020B0502020104020203" pitchFamily="34" charset="0"/>
                        </a:rPr>
                      </a:br>
                      <a:r>
                        <a:rPr lang="en-US" sz="900" b="1" baseline="0" dirty="0">
                          <a:solidFill>
                            <a:schemeClr val="bg1"/>
                          </a:solidFill>
                          <a:effectLst/>
                          <a:latin typeface="Gill Sans MT" panose="020B0502020104020203" pitchFamily="34" charset="0"/>
                        </a:rPr>
                        <a:t>Male Owned</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marL="90712" marR="90712" marT="45356" marB="45356" anchor="ctr">
                    <a:solidFill>
                      <a:schemeClr val="tx2"/>
                    </a:solidFill>
                  </a:tcPr>
                </a:tc>
                <a:tc>
                  <a:txBody>
                    <a:bodyPr/>
                    <a:lstStyle/>
                    <a:p>
                      <a:pPr marL="0" marR="0" algn="ctr">
                        <a:lnSpc>
                          <a:spcPct val="120000"/>
                        </a:lnSpc>
                        <a:spcBef>
                          <a:spcPts val="1000"/>
                        </a:spcBef>
                        <a:spcAft>
                          <a:spcPts val="1000"/>
                        </a:spcAft>
                      </a:pPr>
                      <a:r>
                        <a:rPr lang="en-US" sz="1400" b="1" baseline="0" dirty="0">
                          <a:solidFill>
                            <a:schemeClr val="bg1"/>
                          </a:solidFill>
                          <a:effectLst/>
                          <a:latin typeface="Gill Sans MT" panose="020B0502020104020203" pitchFamily="34" charset="0"/>
                        </a:rPr>
                        <a:t>13.14%</a:t>
                      </a:r>
                      <a:br>
                        <a:rPr lang="en-US" sz="900" baseline="0" dirty="0">
                          <a:solidFill>
                            <a:schemeClr val="bg1"/>
                          </a:solidFill>
                          <a:effectLst/>
                          <a:latin typeface="Gill Sans MT" panose="020B0502020104020203" pitchFamily="34" charset="0"/>
                        </a:rPr>
                      </a:br>
                      <a:r>
                        <a:rPr lang="en-US" sz="900" baseline="0" dirty="0">
                          <a:solidFill>
                            <a:schemeClr val="tx2">
                              <a:lumMod val="20000"/>
                              <a:lumOff val="80000"/>
                            </a:schemeClr>
                          </a:solidFill>
                          <a:effectLst/>
                          <a:latin typeface="Gill Sans MT" panose="020B0502020104020203" pitchFamily="34" charset="0"/>
                        </a:rPr>
                        <a:t>USD5,552,279</a:t>
                      </a:r>
                      <a:br>
                        <a:rPr lang="en-US" sz="900" baseline="0" dirty="0">
                          <a:solidFill>
                            <a:schemeClr val="bg1"/>
                          </a:solidFill>
                          <a:effectLst/>
                          <a:latin typeface="Gill Sans MT" panose="020B0502020104020203" pitchFamily="34" charset="0"/>
                        </a:rPr>
                      </a:br>
                      <a:r>
                        <a:rPr lang="en-US" sz="900" b="1" baseline="0" dirty="0">
                          <a:solidFill>
                            <a:schemeClr val="bg1"/>
                          </a:solidFill>
                          <a:effectLst/>
                          <a:latin typeface="Gill Sans MT" panose="020B0502020104020203" pitchFamily="34" charset="0"/>
                        </a:rPr>
                        <a:t>Female Owned</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marL="90712" marR="90712" marT="45356" marB="45356" anchor="ctr">
                    <a:solidFill>
                      <a:schemeClr val="tx2"/>
                    </a:solidFill>
                  </a:tcPr>
                </a:tc>
                <a:tc>
                  <a:txBody>
                    <a:bodyPr/>
                    <a:lstStyle/>
                    <a:p>
                      <a:pPr marL="0" marR="0" algn="ctr">
                        <a:lnSpc>
                          <a:spcPct val="120000"/>
                        </a:lnSpc>
                        <a:spcBef>
                          <a:spcPts val="1000"/>
                        </a:spcBef>
                        <a:spcAft>
                          <a:spcPts val="1000"/>
                        </a:spcAft>
                      </a:pPr>
                      <a:r>
                        <a:rPr lang="en-US" sz="1400" b="1" baseline="0" dirty="0">
                          <a:solidFill>
                            <a:schemeClr val="bg1"/>
                          </a:solidFill>
                          <a:effectLst/>
                          <a:latin typeface="Gill Sans MT" panose="020B0502020104020203" pitchFamily="34" charset="0"/>
                        </a:rPr>
                        <a:t>10.10%</a:t>
                      </a:r>
                      <a:br>
                        <a:rPr lang="en-US" sz="900" baseline="0" dirty="0">
                          <a:solidFill>
                            <a:schemeClr val="bg1"/>
                          </a:solidFill>
                          <a:effectLst/>
                          <a:latin typeface="Gill Sans MT" panose="020B0502020104020203" pitchFamily="34" charset="0"/>
                        </a:rPr>
                      </a:br>
                      <a:r>
                        <a:rPr lang="en-US" sz="900" baseline="0" dirty="0">
                          <a:solidFill>
                            <a:schemeClr val="tx2">
                              <a:lumMod val="20000"/>
                              <a:lumOff val="80000"/>
                            </a:schemeClr>
                          </a:solidFill>
                          <a:effectLst/>
                          <a:latin typeface="Gill Sans MT" panose="020B0502020104020203" pitchFamily="34" charset="0"/>
                        </a:rPr>
                        <a:t>USD4,268,985</a:t>
                      </a:r>
                      <a:br>
                        <a:rPr lang="en-US" sz="900" baseline="0" dirty="0">
                          <a:solidFill>
                            <a:schemeClr val="bg1"/>
                          </a:solidFill>
                          <a:effectLst/>
                          <a:latin typeface="Gill Sans MT" panose="020B0502020104020203" pitchFamily="34" charset="0"/>
                        </a:rPr>
                      </a:br>
                      <a:r>
                        <a:rPr lang="en-US" sz="900" b="1" baseline="0" dirty="0">
                          <a:solidFill>
                            <a:schemeClr val="bg1"/>
                          </a:solidFill>
                          <a:effectLst/>
                          <a:latin typeface="Gill Sans MT" panose="020B0502020104020203" pitchFamily="34" charset="0"/>
                        </a:rPr>
                        <a:t>Jointly Owned</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marL="90712" marR="90712" marT="45356" marB="45356" anchor="ctr">
                    <a:solidFill>
                      <a:schemeClr val="tx2"/>
                    </a:solidFill>
                  </a:tcPr>
                </a:tc>
                <a:tc>
                  <a:txBody>
                    <a:bodyPr/>
                    <a:lstStyle/>
                    <a:p>
                      <a:pPr marL="0" marR="0" algn="ctr">
                        <a:lnSpc>
                          <a:spcPct val="120000"/>
                        </a:lnSpc>
                        <a:spcBef>
                          <a:spcPts val="1000"/>
                        </a:spcBef>
                        <a:spcAft>
                          <a:spcPts val="1000"/>
                        </a:spcAft>
                      </a:pPr>
                      <a:r>
                        <a:rPr lang="en-US" sz="1400" b="1" baseline="0" dirty="0">
                          <a:solidFill>
                            <a:schemeClr val="bg1"/>
                          </a:solidFill>
                          <a:effectLst/>
                          <a:latin typeface="Gill Sans MT" panose="020B0502020104020203" pitchFamily="34" charset="0"/>
                        </a:rPr>
                        <a:t>.06%          </a:t>
                      </a:r>
                      <a:r>
                        <a:rPr lang="en-US" sz="900" baseline="0" dirty="0">
                          <a:solidFill>
                            <a:schemeClr val="tx2">
                              <a:lumMod val="20000"/>
                              <a:lumOff val="80000"/>
                            </a:schemeClr>
                          </a:solidFill>
                          <a:effectLst/>
                          <a:latin typeface="Gill Sans MT" panose="020B0502020104020203" pitchFamily="34" charset="0"/>
                        </a:rPr>
                        <a:t>USD26,703</a:t>
                      </a:r>
                      <a:br>
                        <a:rPr lang="en-US" sz="900" baseline="0" dirty="0">
                          <a:solidFill>
                            <a:schemeClr val="bg1"/>
                          </a:solidFill>
                          <a:effectLst/>
                          <a:latin typeface="Gill Sans MT" panose="020B0502020104020203" pitchFamily="34" charset="0"/>
                        </a:rPr>
                      </a:br>
                      <a:r>
                        <a:rPr lang="en-US" sz="900" b="1" baseline="0" dirty="0">
                          <a:solidFill>
                            <a:schemeClr val="bg1"/>
                          </a:solidFill>
                          <a:effectLst/>
                          <a:latin typeface="Gill Sans MT" panose="020B0502020104020203" pitchFamily="34" charset="0"/>
                        </a:rPr>
                        <a:t>Unknown</a:t>
                      </a:r>
                      <a:endParaRPr lang="en-US" sz="900" b="1" baseline="0" dirty="0">
                        <a:solidFill>
                          <a:schemeClr val="bg1"/>
                        </a:solidFill>
                        <a:effectLst/>
                        <a:latin typeface="Gill Sans MT" panose="020B0502020104020203" pitchFamily="34" charset="0"/>
                        <a:ea typeface="Arial" panose="020B0604020202020204" pitchFamily="34" charset="0"/>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850730687"/>
                  </a:ext>
                </a:extLst>
              </a:tr>
            </a:tbl>
          </a:graphicData>
        </a:graphic>
      </p:graphicFrame>
      <p:pic>
        <p:nvPicPr>
          <p:cNvPr id="39" name="Graphic 38">
            <a:extLst>
              <a:ext uri="{FF2B5EF4-FFF2-40B4-BE49-F238E27FC236}">
                <a16:creationId xmlns:a16="http://schemas.microsoft.com/office/drawing/2014/main" id="{1F12B52B-962C-6E88-0A8F-A847A191D5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39192" y="458742"/>
            <a:ext cx="454824" cy="454824"/>
          </a:xfrm>
          <a:prstGeom prst="rect">
            <a:avLst/>
          </a:prstGeom>
        </p:spPr>
      </p:pic>
      <p:pic>
        <p:nvPicPr>
          <p:cNvPr id="40" name="Graphic 16" descr="Hill scene outline">
            <a:extLst>
              <a:ext uri="{FF2B5EF4-FFF2-40B4-BE49-F238E27FC236}">
                <a16:creationId xmlns:a16="http://schemas.microsoft.com/office/drawing/2014/main" id="{14B1E606-CE60-8ED5-7419-28219D39EE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2990" y="939111"/>
            <a:ext cx="489399" cy="489562"/>
          </a:xfrm>
          <a:prstGeom prst="rect">
            <a:avLst/>
          </a:prstGeom>
        </p:spPr>
      </p:pic>
      <p:sp>
        <p:nvSpPr>
          <p:cNvPr id="42" name="TextBox 41">
            <a:extLst>
              <a:ext uri="{FF2B5EF4-FFF2-40B4-BE49-F238E27FC236}">
                <a16:creationId xmlns:a16="http://schemas.microsoft.com/office/drawing/2014/main" id="{3FD2C9B7-DBCA-1DEA-87AD-69DF530C24C3}"/>
              </a:ext>
            </a:extLst>
          </p:cNvPr>
          <p:cNvSpPr txBox="1"/>
          <p:nvPr/>
        </p:nvSpPr>
        <p:spPr>
          <a:xfrm>
            <a:off x="5054223" y="352942"/>
            <a:ext cx="1203793" cy="415498"/>
          </a:xfrm>
          <a:prstGeom prst="rect">
            <a:avLst/>
          </a:prstGeom>
          <a:noFill/>
        </p:spPr>
        <p:txBody>
          <a:bodyPr wrap="square" rtlCol="0">
            <a:spAutoFit/>
          </a:bodyPr>
          <a:lstStyle/>
          <a:p>
            <a:r>
              <a:rPr lang="en-US" sz="1050" b="1" dirty="0">
                <a:latin typeface="Gill Sans MT" panose="020B0502020104020203" pitchFamily="34" charset="77"/>
              </a:rPr>
              <a:t>Disaggregated by Activity</a:t>
            </a:r>
          </a:p>
        </p:txBody>
      </p:sp>
      <p:pic>
        <p:nvPicPr>
          <p:cNvPr id="43" name="Google Shape;1000;p5">
            <a:extLst>
              <a:ext uri="{FF2B5EF4-FFF2-40B4-BE49-F238E27FC236}">
                <a16:creationId xmlns:a16="http://schemas.microsoft.com/office/drawing/2014/main" id="{86AEA9B5-AAE3-3DF3-6F52-377C677EA996}"/>
              </a:ext>
            </a:extLst>
          </p:cNvPr>
          <p:cNvPicPr preferRelativeResize="0"/>
          <p:nvPr/>
        </p:nvPicPr>
        <p:blipFill rotWithShape="1">
          <a:blip r:embed="rId7">
            <a:alphaModFix/>
            <a:duotone>
              <a:schemeClr val="accent2">
                <a:shade val="45000"/>
                <a:satMod val="135000"/>
              </a:schemeClr>
              <a:prstClr val="white"/>
            </a:duotone>
          </a:blip>
          <a:srcRect/>
          <a:stretch/>
        </p:blipFill>
        <p:spPr>
          <a:xfrm>
            <a:off x="7995468" y="1435455"/>
            <a:ext cx="387010" cy="387010"/>
          </a:xfrm>
          <a:prstGeom prst="rect">
            <a:avLst/>
          </a:prstGeom>
          <a:noFill/>
          <a:ln>
            <a:noFill/>
          </a:ln>
        </p:spPr>
      </p:pic>
      <p:pic>
        <p:nvPicPr>
          <p:cNvPr id="44" name="Google Shape;1002;p5">
            <a:extLst>
              <a:ext uri="{FF2B5EF4-FFF2-40B4-BE49-F238E27FC236}">
                <a16:creationId xmlns:a16="http://schemas.microsoft.com/office/drawing/2014/main" id="{DCCEAC06-E3FC-C03A-467D-BB5802E6247F}"/>
              </a:ext>
            </a:extLst>
          </p:cNvPr>
          <p:cNvPicPr preferRelativeResize="0"/>
          <p:nvPr/>
        </p:nvPicPr>
        <p:blipFill rotWithShape="1">
          <a:blip r:embed="rId8">
            <a:alphaModFix/>
            <a:duotone>
              <a:schemeClr val="accent2">
                <a:shade val="45000"/>
                <a:satMod val="135000"/>
              </a:schemeClr>
              <a:prstClr val="white"/>
            </a:duotone>
          </a:blip>
          <a:srcRect/>
          <a:stretch/>
        </p:blipFill>
        <p:spPr>
          <a:xfrm>
            <a:off x="7116112" y="397401"/>
            <a:ext cx="456843" cy="321218"/>
          </a:xfrm>
          <a:prstGeom prst="rect">
            <a:avLst/>
          </a:prstGeom>
          <a:noFill/>
          <a:ln>
            <a:noFill/>
          </a:ln>
        </p:spPr>
      </p:pic>
      <p:pic>
        <p:nvPicPr>
          <p:cNvPr id="45" name="Google Shape;1006;p5">
            <a:extLst>
              <a:ext uri="{FF2B5EF4-FFF2-40B4-BE49-F238E27FC236}">
                <a16:creationId xmlns:a16="http://schemas.microsoft.com/office/drawing/2014/main" id="{C083104E-70DA-DC33-828A-7D5DB9B56F38}"/>
              </a:ext>
            </a:extLst>
          </p:cNvPr>
          <p:cNvPicPr preferRelativeResize="0"/>
          <p:nvPr/>
        </p:nvPicPr>
        <p:blipFill rotWithShape="1">
          <a:blip r:embed="rId9">
            <a:alphaModFix/>
            <a:duotone>
              <a:schemeClr val="accent2">
                <a:shade val="45000"/>
                <a:satMod val="135000"/>
              </a:schemeClr>
              <a:prstClr val="white"/>
            </a:duotone>
          </a:blip>
          <a:srcRect/>
          <a:stretch/>
        </p:blipFill>
        <p:spPr>
          <a:xfrm>
            <a:off x="5799204" y="1768166"/>
            <a:ext cx="356961" cy="356958"/>
          </a:xfrm>
          <a:prstGeom prst="rect">
            <a:avLst/>
          </a:prstGeom>
          <a:noFill/>
          <a:ln>
            <a:noFill/>
          </a:ln>
        </p:spPr>
      </p:pic>
      <p:sp>
        <p:nvSpPr>
          <p:cNvPr id="46" name="Google Shape;1077;g1109f72e8ae_0_26">
            <a:extLst>
              <a:ext uri="{FF2B5EF4-FFF2-40B4-BE49-F238E27FC236}">
                <a16:creationId xmlns:a16="http://schemas.microsoft.com/office/drawing/2014/main" id="{FCBC8AC3-1618-A670-17B4-3955338DBA44}"/>
              </a:ext>
            </a:extLst>
          </p:cNvPr>
          <p:cNvSpPr txBox="1">
            <a:spLocks/>
          </p:cNvSpPr>
          <p:nvPr/>
        </p:nvSpPr>
        <p:spPr>
          <a:xfrm>
            <a:off x="304426" y="1171368"/>
            <a:ext cx="4450808" cy="768100"/>
          </a:xfrm>
          <a:prstGeom prst="rect">
            <a:avLst/>
          </a:prstGeom>
          <a:noFill/>
          <a:ln>
            <a:noFill/>
          </a:ln>
        </p:spPr>
        <p:txBody>
          <a:bodyPr spcFirstLastPara="1" vert="horz" wrap="square" lIns="90698" tIns="45336" rIns="90698" bIns="45336"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1pPr>
            <a:lvl2pPr marL="914400" marR="0" lvl="1" indent="-342900" algn="l" rtl="0">
              <a:lnSpc>
                <a:spcPct val="100000"/>
              </a:lnSpc>
              <a:spcBef>
                <a:spcPts val="80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60"/>
              </a:spcBef>
              <a:spcAft>
                <a:spcPts val="0"/>
              </a:spcAft>
              <a:buClr>
                <a:srgbClr val="6C6463"/>
              </a:buClr>
              <a:buSzPts val="1800"/>
              <a:buFont typeface="Arial"/>
              <a:buChar char="–"/>
              <a:defRPr sz="16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60"/>
              </a:spcBef>
              <a:spcAft>
                <a:spcPts val="0"/>
              </a:spcAft>
              <a:buClr>
                <a:srgbClr val="6C6463"/>
              </a:buClr>
              <a:buSzPts val="1800"/>
              <a:buFont typeface="Arial"/>
              <a:buChar char="»"/>
              <a:defRPr sz="14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Gill Sans"/>
                <a:ea typeface="Gill Sans"/>
                <a:cs typeface="Gill Sans"/>
                <a:sym typeface="Gill Sans"/>
              </a:defRPr>
            </a:lvl9pPr>
          </a:lstStyle>
          <a:p>
            <a:pPr marL="61104" indent="0">
              <a:buFont typeface="Arial"/>
              <a:buNone/>
            </a:pPr>
            <a:r>
              <a:rPr lang="en-US" sz="1100" dirty="0">
                <a:solidFill>
                  <a:schemeClr val="tx1"/>
                </a:solidFill>
                <a:latin typeface="Gill Sans MT" panose="020B0502020104020203" pitchFamily="34" charset="0"/>
              </a:rPr>
              <a:t>To date, the majority of capital mobilized was in the form of debt with most of the capital mobilized for small- and medium-sized enterprises. This slide shows the breakup of USD42 million in financing disaggregated by firm owner’s sex, financing type, sector, firm size, and activity. </a:t>
            </a:r>
          </a:p>
        </p:txBody>
      </p:sp>
      <p:sp>
        <p:nvSpPr>
          <p:cNvPr id="47" name="Google Shape;1258;p27">
            <a:extLst>
              <a:ext uri="{FF2B5EF4-FFF2-40B4-BE49-F238E27FC236}">
                <a16:creationId xmlns:a16="http://schemas.microsoft.com/office/drawing/2014/main" id="{A8407B51-CC3B-32AC-7205-397BDC4FEE10}"/>
              </a:ext>
            </a:extLst>
          </p:cNvPr>
          <p:cNvSpPr txBox="1"/>
          <p:nvPr/>
        </p:nvSpPr>
        <p:spPr>
          <a:xfrm>
            <a:off x="340712" y="338704"/>
            <a:ext cx="4568864" cy="712781"/>
          </a:xfrm>
          <a:prstGeom prst="rect">
            <a:avLst/>
          </a:prstGeom>
          <a:noFill/>
          <a:ln>
            <a:noFill/>
          </a:ln>
        </p:spPr>
        <p:txBody>
          <a:bodyPr spcFirstLastPara="1" wrap="square" lIns="90698" tIns="45336" rIns="90698" bIns="45336" anchor="t" anchorCtr="0">
            <a:noAutofit/>
          </a:bodyPr>
          <a:lstStyle/>
          <a:p>
            <a:r>
              <a:rPr lang="en-US" sz="2000" b="1" dirty="0">
                <a:solidFill>
                  <a:srgbClr val="012E6D"/>
                </a:solidFill>
                <a:latin typeface="Gill Sans MT" panose="020B0502020104020203" pitchFamily="34" charset="0"/>
                <a:ea typeface="Gill Sans"/>
                <a:cs typeface="Gill Sans"/>
                <a:sym typeface="Gill Sans"/>
              </a:rPr>
              <a:t>PRIVATE CAPITAL MOBILIZED </a:t>
            </a:r>
            <a:r>
              <a:rPr lang="en-US" sz="2000" dirty="0">
                <a:solidFill>
                  <a:srgbClr val="6C6463"/>
                </a:solidFill>
                <a:latin typeface="Gill Sans MT" panose="020B0502020104020203" pitchFamily="34" charset="0"/>
                <a:ea typeface="Gill Sans"/>
                <a:cs typeface="Gill Sans"/>
                <a:sym typeface="Gill Sans"/>
              </a:rPr>
              <a:t>(</a:t>
            </a:r>
            <a:r>
              <a:rPr lang="en-US" sz="2000" dirty="0">
                <a:solidFill>
                  <a:schemeClr val="accent3"/>
                </a:solidFill>
                <a:latin typeface="Gill Sans MT" panose="020B0502020104020203" pitchFamily="34" charset="0"/>
                <a:ea typeface="Gill Sans"/>
                <a:cs typeface="Gill Sans"/>
                <a:sym typeface="Gill Sans"/>
              </a:rPr>
              <a:t>Cumulative)</a:t>
            </a:r>
          </a:p>
        </p:txBody>
      </p:sp>
      <p:graphicFrame>
        <p:nvGraphicFramePr>
          <p:cNvPr id="49" name="Chart 48">
            <a:extLst>
              <a:ext uri="{FF2B5EF4-FFF2-40B4-BE49-F238E27FC236}">
                <a16:creationId xmlns:a16="http://schemas.microsoft.com/office/drawing/2014/main" id="{1CBCFFF1-D96C-B284-8975-E6EF715D38CB}"/>
              </a:ext>
            </a:extLst>
          </p:cNvPr>
          <p:cNvGraphicFramePr>
            <a:graphicFrameLocks/>
          </p:cNvGraphicFramePr>
          <p:nvPr>
            <p:extLst>
              <p:ext uri="{D42A27DB-BD31-4B8C-83A1-F6EECF244321}">
                <p14:modId xmlns:p14="http://schemas.microsoft.com/office/powerpoint/2010/main" val="3748255661"/>
              </p:ext>
            </p:extLst>
          </p:nvPr>
        </p:nvGraphicFramePr>
        <p:xfrm>
          <a:off x="1171894" y="1931989"/>
          <a:ext cx="2623576" cy="188646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0" name="Chart 49">
            <a:extLst>
              <a:ext uri="{FF2B5EF4-FFF2-40B4-BE49-F238E27FC236}">
                <a16:creationId xmlns:a16="http://schemas.microsoft.com/office/drawing/2014/main" id="{29906C45-96F3-42AE-7810-9C38D73E0B96}"/>
              </a:ext>
            </a:extLst>
          </p:cNvPr>
          <p:cNvGraphicFramePr>
            <a:graphicFrameLocks/>
          </p:cNvGraphicFramePr>
          <p:nvPr>
            <p:extLst>
              <p:ext uri="{D42A27DB-BD31-4B8C-83A1-F6EECF244321}">
                <p14:modId xmlns:p14="http://schemas.microsoft.com/office/powerpoint/2010/main" val="4179259038"/>
              </p:ext>
            </p:extLst>
          </p:nvPr>
        </p:nvGraphicFramePr>
        <p:xfrm>
          <a:off x="5261508" y="436202"/>
          <a:ext cx="3583909" cy="2252855"/>
        </p:xfrm>
        <a:graphic>
          <a:graphicData uri="http://schemas.openxmlformats.org/drawingml/2006/chart">
            <c:chart xmlns:c="http://schemas.openxmlformats.org/drawingml/2006/chart" xmlns:r="http://schemas.openxmlformats.org/officeDocument/2006/relationships" r:id="rId11"/>
          </a:graphicData>
        </a:graphic>
      </p:graphicFrame>
      <p:pic>
        <p:nvPicPr>
          <p:cNvPr id="51" name="Google Shape;1002;p5">
            <a:extLst>
              <a:ext uri="{FF2B5EF4-FFF2-40B4-BE49-F238E27FC236}">
                <a16:creationId xmlns:a16="http://schemas.microsoft.com/office/drawing/2014/main" id="{3ECB1D61-9EAA-39B0-49E9-CAF730E0FC30}"/>
              </a:ext>
            </a:extLst>
          </p:cNvPr>
          <p:cNvPicPr preferRelativeResize="0"/>
          <p:nvPr/>
        </p:nvPicPr>
        <p:blipFill rotWithShape="1">
          <a:blip r:embed="rId8">
            <a:alphaModFix/>
            <a:duotone>
              <a:schemeClr val="accent2">
                <a:shade val="45000"/>
                <a:satMod val="135000"/>
              </a:schemeClr>
              <a:prstClr val="white"/>
            </a:duotone>
          </a:blip>
          <a:srcRect/>
          <a:stretch/>
        </p:blipFill>
        <p:spPr>
          <a:xfrm>
            <a:off x="8061877" y="397401"/>
            <a:ext cx="456843" cy="321218"/>
          </a:xfrm>
          <a:prstGeom prst="rect">
            <a:avLst/>
          </a:prstGeom>
          <a:noFill/>
          <a:ln>
            <a:noFill/>
          </a:ln>
        </p:spPr>
      </p:pic>
    </p:spTree>
    <p:extLst>
      <p:ext uri="{BB962C8B-B14F-4D97-AF65-F5344CB8AC3E}">
        <p14:creationId xmlns:p14="http://schemas.microsoft.com/office/powerpoint/2010/main" val="3423550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5" name="Rectangle 14">
            <a:extLst>
              <a:ext uri="{FF2B5EF4-FFF2-40B4-BE49-F238E27FC236}">
                <a16:creationId xmlns:a16="http://schemas.microsoft.com/office/drawing/2014/main" id="{712F204D-7B18-0746-FFBF-D9F12DA43EC9}"/>
              </a:ext>
            </a:extLst>
          </p:cNvPr>
          <p:cNvSpPr/>
          <p:nvPr/>
        </p:nvSpPr>
        <p:spPr>
          <a:xfrm>
            <a:off x="435451" y="2449524"/>
            <a:ext cx="2850865" cy="2307098"/>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6" name="Rectangle 15">
            <a:extLst>
              <a:ext uri="{FF2B5EF4-FFF2-40B4-BE49-F238E27FC236}">
                <a16:creationId xmlns:a16="http://schemas.microsoft.com/office/drawing/2014/main" id="{0DDC3E1F-03C5-1C3B-ED68-C670FDBD557E}"/>
              </a:ext>
            </a:extLst>
          </p:cNvPr>
          <p:cNvSpPr/>
          <p:nvPr/>
        </p:nvSpPr>
        <p:spPr>
          <a:xfrm>
            <a:off x="3550495" y="2423288"/>
            <a:ext cx="2984701" cy="2377043"/>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Gill Sans MT" panose="020B0502020104020203" pitchFamily="34" charset="77"/>
            </a:endParaRPr>
          </a:p>
        </p:txBody>
      </p:sp>
      <p:sp>
        <p:nvSpPr>
          <p:cNvPr id="18" name="Rectangle 17">
            <a:extLst>
              <a:ext uri="{FF2B5EF4-FFF2-40B4-BE49-F238E27FC236}">
                <a16:creationId xmlns:a16="http://schemas.microsoft.com/office/drawing/2014/main" id="{EE37843A-3DA2-EEE4-84ED-B9AB03867B8A}"/>
              </a:ext>
            </a:extLst>
          </p:cNvPr>
          <p:cNvSpPr/>
          <p:nvPr/>
        </p:nvSpPr>
        <p:spPr>
          <a:xfrm>
            <a:off x="470732" y="1355949"/>
            <a:ext cx="1345601" cy="91451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pPr>
            <a:r>
              <a:rPr lang="en-US" sz="1800" b="1" dirty="0">
                <a:solidFill>
                  <a:schemeClr val="bg1"/>
                </a:solidFill>
                <a:latin typeface="Gill Sans MT" panose="020B0502020104020203" pitchFamily="34" charset="77"/>
              </a:rPr>
              <a:t>749</a:t>
            </a:r>
          </a:p>
          <a:p>
            <a:pPr>
              <a:lnSpc>
                <a:spcPct val="85000"/>
              </a:lnSpc>
            </a:pPr>
            <a:r>
              <a:rPr lang="en-US" sz="1200" dirty="0">
                <a:solidFill>
                  <a:schemeClr val="bg1"/>
                </a:solidFill>
                <a:latin typeface="Gill Sans MT" panose="020B0502020104020203" pitchFamily="34" charset="77"/>
              </a:rPr>
              <a:t>Firms and </a:t>
            </a:r>
          </a:p>
          <a:p>
            <a:pPr>
              <a:lnSpc>
                <a:spcPct val="85000"/>
              </a:lnSpc>
            </a:pPr>
            <a:r>
              <a:rPr lang="en-US" sz="1200" dirty="0">
                <a:solidFill>
                  <a:schemeClr val="bg1"/>
                </a:solidFill>
                <a:latin typeface="Gill Sans MT" panose="020B0502020104020203" pitchFamily="34" charset="77"/>
              </a:rPr>
              <a:t>Schools Received Financing</a:t>
            </a:r>
          </a:p>
        </p:txBody>
      </p:sp>
      <p:sp>
        <p:nvSpPr>
          <p:cNvPr id="1082" name="Google Shape;1082;p10"/>
          <p:cNvSpPr txBox="1">
            <a:spLocks noGrp="1"/>
          </p:cNvSpPr>
          <p:nvPr>
            <p:ph type="sldNum" idx="12"/>
          </p:nvPr>
        </p:nvSpPr>
        <p:spPr>
          <a:xfrm>
            <a:off x="6839802" y="4827433"/>
            <a:ext cx="2116615" cy="183218"/>
          </a:xfrm>
          <a:prstGeom prst="rect">
            <a:avLst/>
          </a:prstGeom>
          <a:noFill/>
          <a:ln>
            <a:noFill/>
          </a:ln>
        </p:spPr>
        <p:txBody>
          <a:bodyPr spcFirstLastPara="1" vert="horz" wrap="square" lIns="90698" tIns="45336" rIns="90698" bIns="45336" rtlCol="0" anchor="ctr" anchorCtr="0">
            <a:spAutoFit/>
          </a:bodyPr>
          <a:lstStyle/>
          <a:p>
            <a:fld id="{00000000-1234-1234-1234-123412341234}" type="slidenum">
              <a:rPr lang="en-US"/>
              <a:pPr/>
              <a:t>17</a:t>
            </a:fld>
            <a:endParaRPr/>
          </a:p>
        </p:txBody>
      </p:sp>
      <p:sp>
        <p:nvSpPr>
          <p:cNvPr id="26" name="Rectangle 25">
            <a:extLst>
              <a:ext uri="{FF2B5EF4-FFF2-40B4-BE49-F238E27FC236}">
                <a16:creationId xmlns:a16="http://schemas.microsoft.com/office/drawing/2014/main" id="{0EADFE56-4D86-164E-9DE0-3C577865BC31}"/>
              </a:ext>
            </a:extLst>
          </p:cNvPr>
          <p:cNvSpPr/>
          <p:nvPr/>
        </p:nvSpPr>
        <p:spPr>
          <a:xfrm>
            <a:off x="1959416" y="1354220"/>
            <a:ext cx="3959470" cy="763064"/>
          </a:xfrm>
          <a:prstGeom prst="rect">
            <a:avLst/>
          </a:prstGeom>
        </p:spPr>
        <p:txBody>
          <a:bodyPr wrap="square" lIns="90712" tIns="45356" rIns="90712" bIns="45356" anchor="t">
            <a:spAutoFit/>
          </a:bodyPr>
          <a:lstStyle/>
          <a:p>
            <a:r>
              <a:rPr lang="en-US" sz="1091" dirty="0">
                <a:latin typeface="Gill Sans MT" panose="020B0502020104020203" pitchFamily="34" charset="0"/>
              </a:rPr>
              <a:t>A total of 749 private businesses (of which 40.72% are women-owned firms) benefited </a:t>
            </a:r>
            <a:r>
              <a:rPr lang="en-US" sz="1091">
                <a:latin typeface="Gill Sans MT" panose="020B0502020104020203" pitchFamily="34" charset="0"/>
              </a:rPr>
              <a:t>from financing support </a:t>
            </a:r>
            <a:r>
              <a:rPr lang="en-US" sz="1091" dirty="0">
                <a:latin typeface="Gill Sans MT" panose="020B0502020104020203" pitchFamily="34" charset="0"/>
              </a:rPr>
              <a:t>during the reporting period. These 749 private businesses includes 717 firms and 8 schools (24 are unknown, pending verification).</a:t>
            </a:r>
          </a:p>
        </p:txBody>
      </p:sp>
      <p:graphicFrame>
        <p:nvGraphicFramePr>
          <p:cNvPr id="28" name="Table 11">
            <a:extLst>
              <a:ext uri="{FF2B5EF4-FFF2-40B4-BE49-F238E27FC236}">
                <a16:creationId xmlns:a16="http://schemas.microsoft.com/office/drawing/2014/main" id="{8C07C754-4BFA-2C49-A663-F2E8B7963EC1}"/>
              </a:ext>
            </a:extLst>
          </p:cNvPr>
          <p:cNvGraphicFramePr>
            <a:graphicFrameLocks noGrp="1"/>
          </p:cNvGraphicFramePr>
          <p:nvPr>
            <p:extLst>
              <p:ext uri="{D42A27DB-BD31-4B8C-83A1-F6EECF244321}">
                <p14:modId xmlns:p14="http://schemas.microsoft.com/office/powerpoint/2010/main" val="3428979147"/>
              </p:ext>
            </p:extLst>
          </p:nvPr>
        </p:nvGraphicFramePr>
        <p:xfrm>
          <a:off x="6749551" y="1354219"/>
          <a:ext cx="2116615" cy="3467776"/>
        </p:xfrm>
        <a:graphic>
          <a:graphicData uri="http://schemas.openxmlformats.org/drawingml/2006/table">
            <a:tbl>
              <a:tblPr firstRow="1" bandRow="1">
                <a:tableStyleId>{5C22544A-7EE6-4342-B048-85BDC9FD1C3A}</a:tableStyleId>
              </a:tblPr>
              <a:tblGrid>
                <a:gridCol w="1061643">
                  <a:extLst>
                    <a:ext uri="{9D8B030D-6E8A-4147-A177-3AD203B41FA5}">
                      <a16:colId xmlns:a16="http://schemas.microsoft.com/office/drawing/2014/main" val="198578298"/>
                    </a:ext>
                  </a:extLst>
                </a:gridCol>
                <a:gridCol w="1054972">
                  <a:extLst>
                    <a:ext uri="{9D8B030D-6E8A-4147-A177-3AD203B41FA5}">
                      <a16:colId xmlns:a16="http://schemas.microsoft.com/office/drawing/2014/main" val="2195064635"/>
                    </a:ext>
                  </a:extLst>
                </a:gridCol>
              </a:tblGrid>
              <a:tr h="861528">
                <a:tc>
                  <a:txBody>
                    <a:bodyPr/>
                    <a:lstStyle/>
                    <a:p>
                      <a:pPr algn="l"/>
                      <a:r>
                        <a:rPr lang="en-US" sz="1600" dirty="0">
                          <a:solidFill>
                            <a:schemeClr val="accent6"/>
                          </a:solidFill>
                          <a:latin typeface="Gill Sans MT"/>
                        </a:rPr>
                        <a:t>574</a:t>
                      </a:r>
                    </a:p>
                    <a:p>
                      <a:pPr algn="l"/>
                      <a:r>
                        <a:rPr lang="en-US" sz="900" dirty="0">
                          <a:solidFill>
                            <a:schemeClr val="tx1"/>
                          </a:solidFill>
                          <a:latin typeface="Gill Sans MT"/>
                        </a:rPr>
                        <a:t>CATALYZE Peru</a:t>
                      </a:r>
                      <a:endParaRPr lang="en-US" sz="900" b="0" dirty="0">
                        <a:solidFill>
                          <a:schemeClr val="tx1"/>
                        </a:solidFill>
                        <a:latin typeface="Gill Sans M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74.64%</a:t>
                      </a: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rgbClr val="E6E8E4"/>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6"/>
                          </a:solidFill>
                          <a:latin typeface="Gill Sans MT"/>
                        </a:rPr>
                        <a:t>110</a:t>
                      </a:r>
                    </a:p>
                    <a:p>
                      <a:pPr algn="l"/>
                      <a:r>
                        <a:rPr lang="en-US" sz="900" b="1" dirty="0">
                          <a:solidFill>
                            <a:schemeClr val="tx1"/>
                          </a:solidFill>
                          <a:latin typeface="Gill Sans MT"/>
                        </a:rPr>
                        <a:t>F4R - Sahel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14.69%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dirty="0">
                        <a:solidFill>
                          <a:schemeClr val="tx1"/>
                        </a:solidFill>
                        <a:highlight>
                          <a:srgbClr val="FFFF00"/>
                        </a:highlight>
                        <a:latin typeface="Gill Sans MT" panose="020B0502020104020203" pitchFamily="34" charset="77"/>
                      </a:endParaRPr>
                    </a:p>
                  </a:txBody>
                  <a:tcPr marL="90712" marR="90712" marT="45356" marB="45356" anchor="ctr">
                    <a:lnL w="19050" cap="flat" cmpd="sng" algn="ctr">
                      <a:solidFill>
                        <a:srgbClr val="E6E8E4"/>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9050" cap="flat" cmpd="sng" algn="ctr">
                      <a:solidFill>
                        <a:srgbClr val="E6E8E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2921225"/>
                  </a:ext>
                </a:extLst>
              </a:tr>
              <a:tr h="861528">
                <a:tc>
                  <a:txBody>
                    <a:bodyPr/>
                    <a:lstStyle/>
                    <a:p>
                      <a:pPr algn="l"/>
                      <a:r>
                        <a:rPr lang="en-US" sz="1600" b="1" i="0" u="none" strike="noStrike" cap="none" dirty="0">
                          <a:solidFill>
                            <a:schemeClr val="accent6"/>
                          </a:solidFill>
                          <a:latin typeface="Gill Sans MT"/>
                          <a:ea typeface="+mn-ea"/>
                          <a:cs typeface="+mn-cs"/>
                          <a:sym typeface="Arial"/>
                        </a:rPr>
                        <a:t>8</a:t>
                      </a:r>
                      <a:r>
                        <a:rPr lang="en-US" sz="1600" b="1" i="0" u="none" strike="noStrike" cap="none" dirty="0">
                          <a:solidFill>
                            <a:srgbClr val="012E6D"/>
                          </a:solidFill>
                          <a:latin typeface="Gill Sans MT"/>
                          <a:ea typeface="+mn-ea"/>
                          <a:cs typeface="+mn-cs"/>
                        </a:rPr>
                        <a:t> </a:t>
                      </a:r>
                      <a:endParaRPr lang="en-US" sz="1600" b="1" i="0" u="none" strike="noStrike" cap="none" dirty="0">
                        <a:solidFill>
                          <a:srgbClr val="012E6D"/>
                        </a:solidFill>
                        <a:latin typeface="Gill Sans MT" panose="020B0502020104020203" pitchFamily="34" charset="77"/>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a:solidFill>
                            <a:schemeClr val="tx1"/>
                          </a:solidFill>
                          <a:latin typeface="Gill Sans MT"/>
                        </a:rPr>
                        <a:t>EduFinance – South Africa </a:t>
                      </a:r>
                      <a:r>
                        <a:rPr lang="en-US" sz="900" b="0" dirty="0">
                          <a:solidFill>
                            <a:schemeClr val="tx1"/>
                          </a:solidFill>
                          <a:latin typeface="Gill Sans MT"/>
                        </a:rPr>
                        <a:t>1.07%</a:t>
                      </a: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600" b="1" dirty="0">
                          <a:solidFill>
                            <a:schemeClr val="accent6"/>
                          </a:solidFill>
                          <a:latin typeface="Gill Sans MT"/>
                        </a:rPr>
                        <a:t>1</a:t>
                      </a:r>
                      <a:r>
                        <a:rPr lang="en-US" sz="900" b="0" dirty="0">
                          <a:solidFill>
                            <a:schemeClr val="accent6"/>
                          </a:solidFill>
                          <a:latin typeface="Gill Sans MT"/>
                        </a:rPr>
                        <a:t> </a:t>
                      </a:r>
                      <a:endParaRPr lang="en-US" sz="900" b="0" dirty="0">
                        <a:solidFill>
                          <a:schemeClr val="accent6"/>
                        </a:solidFill>
                        <a:latin typeface="Gill Sans MT" panose="020B0502020104020203" pitchFamily="34" charset="77"/>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lang="en-US" sz="900" b="1" dirty="0">
                          <a:solidFill>
                            <a:schemeClr val="tx1"/>
                          </a:solidFill>
                          <a:latin typeface="Gill Sans MT"/>
                        </a:rPr>
                        <a:t>EduFinance – Zambia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0.13%</a:t>
                      </a:r>
                    </a:p>
                  </a:txBody>
                  <a:tcPr marL="90712" marR="90712" marT="45356" marB="45356" anchor="ctr">
                    <a:lnL w="19050" cap="flat" cmpd="sng" algn="ctr">
                      <a:solidFill>
                        <a:srgbClr val="E6E8E4"/>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873495"/>
                  </a:ext>
                </a:extLst>
              </a:tr>
              <a:tr h="86152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chemeClr val="accent6"/>
                          </a:solidFill>
                          <a:latin typeface="Gill Sans MT"/>
                          <a:ea typeface="+mn-ea"/>
                          <a:cs typeface="+mn-cs"/>
                          <a:sym typeface="Arial"/>
                        </a:rPr>
                        <a:t>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u="none" strike="noStrike" cap="none" dirty="0">
                          <a:solidFill>
                            <a:schemeClr val="tx1"/>
                          </a:solidFill>
                          <a:latin typeface="Gill Sans MT"/>
                          <a:ea typeface="+mn-ea"/>
                          <a:cs typeface="+mn-cs"/>
                          <a:sym typeface="Arial"/>
                        </a:rPr>
                        <a:t>MS4G </a:t>
                      </a:r>
                      <a:r>
                        <a:rPr lang="en-US" sz="900" b="1" dirty="0">
                          <a:solidFill>
                            <a:schemeClr val="tx1"/>
                          </a:solidFill>
                          <a:latin typeface="Gill Sans MT"/>
                        </a:rPr>
                        <a:t>–</a:t>
                      </a:r>
                      <a:endParaRPr lang="en-US" sz="900" b="1" i="0" u="none" strike="noStrike" cap="none" dirty="0">
                        <a:solidFill>
                          <a:schemeClr val="tx1"/>
                        </a:solidFill>
                        <a:latin typeface="Gill Sans MT"/>
                        <a:ea typeface="+mn-ea"/>
                        <a:cs typeface="+mn-cs"/>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i="0" u="none" strike="noStrike" cap="none" dirty="0">
                          <a:solidFill>
                            <a:schemeClr val="tx1"/>
                          </a:solidFill>
                          <a:latin typeface="Gill Sans MT"/>
                          <a:ea typeface="+mn-ea"/>
                          <a:cs typeface="+mn-cs"/>
                          <a:sym typeface="Arial"/>
                        </a:rPr>
                        <a:t>Ethiopia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Gill Sans MT"/>
                        </a:rPr>
                        <a:t>0.80%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latin typeface="Gill Sans MT"/>
                      </a:endParaRP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6"/>
                          </a:solidFill>
                          <a:latin typeface="Gill Sans MT"/>
                        </a:rPr>
                        <a:t>50</a:t>
                      </a:r>
                    </a:p>
                    <a:p>
                      <a:pPr algn="l"/>
                      <a:r>
                        <a:rPr lang="en-US" sz="900" b="1" dirty="0">
                          <a:solidFill>
                            <a:schemeClr val="tx1"/>
                          </a:solidFill>
                          <a:latin typeface="Gill Sans MT"/>
                        </a:rPr>
                        <a:t>EOG  –</a:t>
                      </a:r>
                    </a:p>
                    <a:p>
                      <a:pPr algn="l"/>
                      <a:r>
                        <a:rPr lang="en-US" sz="900" b="1" dirty="0">
                          <a:solidFill>
                            <a:schemeClr val="tx1"/>
                          </a:solidFill>
                          <a:latin typeface="Gill Sans MT"/>
                        </a:rPr>
                        <a:t>Western Balkans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6.68%</a:t>
                      </a:r>
                    </a:p>
                  </a:txBody>
                  <a:tcPr marL="90712" marR="90712" marT="45356" marB="45356" anchor="ctr">
                    <a:lnL w="19050" cap="flat" cmpd="sng" algn="ctr">
                      <a:solidFill>
                        <a:srgbClr val="E6E8E4"/>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539434"/>
                  </a:ext>
                </a:extLst>
              </a:tr>
              <a:tr h="86152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chemeClr val="accent6"/>
                          </a:solidFill>
                          <a:latin typeface="Gill Sans MT"/>
                          <a:ea typeface="+mn-ea"/>
                          <a:cs typeface="+mn-cs"/>
                          <a:sym typeface="Arial"/>
                        </a:rPr>
                        <a:t>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i="0" u="none" strike="noStrike" cap="none" dirty="0">
                          <a:solidFill>
                            <a:schemeClr val="tx1"/>
                          </a:solidFill>
                          <a:latin typeface="Gill Sans MT"/>
                          <a:ea typeface="+mn-ea"/>
                          <a:cs typeface="+mn-cs"/>
                          <a:sym typeface="Arial"/>
                        </a:rPr>
                        <a:t>EduFinance – DRC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0%</a:t>
                      </a: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9050" cap="flat" cmpd="sng" algn="ctr">
                      <a:solidFill>
                        <a:srgbClr val="E6E8E4"/>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600" b="1" dirty="0">
                          <a:solidFill>
                            <a:schemeClr val="accent6"/>
                          </a:solidFill>
                          <a:latin typeface="Gill Sans MT"/>
                        </a:rPr>
                        <a:t>0</a:t>
                      </a:r>
                      <a:r>
                        <a:rPr lang="en-US" sz="900" b="0" dirty="0">
                          <a:solidFill>
                            <a:schemeClr val="accent6"/>
                          </a:solidFill>
                          <a:latin typeface="Gill Sans MT"/>
                        </a:rPr>
                        <a:t> </a:t>
                      </a:r>
                      <a:endParaRPr lang="en-US" sz="900" b="0" dirty="0">
                        <a:solidFill>
                          <a:schemeClr val="accent6"/>
                        </a:solidFill>
                        <a:latin typeface="Gill Sans MT" panose="020B0502020104020203" pitchFamily="34" charset="77"/>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lang="en-US" sz="900" b="1" dirty="0">
                          <a:solidFill>
                            <a:schemeClr val="tx1"/>
                          </a:solidFill>
                          <a:latin typeface="Gill Sans MT"/>
                        </a:rPr>
                        <a:t>Sri Lanka – PSD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0%</a:t>
                      </a:r>
                    </a:p>
                  </a:txBody>
                  <a:tcPr marL="90712" marR="90712" marT="45356" marB="45356" anchor="ctr">
                    <a:lnL w="19050" cap="flat" cmpd="sng" algn="ctr">
                      <a:solidFill>
                        <a:srgbClr val="E6E8E4"/>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rgbClr val="E6E8E4"/>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9010071"/>
                  </a:ext>
                </a:extLst>
              </a:tr>
            </a:tbl>
          </a:graphicData>
        </a:graphic>
      </p:graphicFrame>
      <p:sp>
        <p:nvSpPr>
          <p:cNvPr id="30" name="TextBox 29">
            <a:extLst>
              <a:ext uri="{FF2B5EF4-FFF2-40B4-BE49-F238E27FC236}">
                <a16:creationId xmlns:a16="http://schemas.microsoft.com/office/drawing/2014/main" id="{5773604E-6A15-1943-A076-0ADC833C627A}"/>
              </a:ext>
            </a:extLst>
          </p:cNvPr>
          <p:cNvSpPr txBox="1"/>
          <p:nvPr/>
        </p:nvSpPr>
        <p:spPr>
          <a:xfrm>
            <a:off x="3550495" y="2479073"/>
            <a:ext cx="3831389" cy="252698"/>
          </a:xfrm>
          <a:prstGeom prst="rect">
            <a:avLst/>
          </a:prstGeom>
          <a:noFill/>
        </p:spPr>
        <p:txBody>
          <a:bodyPr wrap="square" rtlCol="0">
            <a:spAutoFit/>
          </a:bodyPr>
          <a:lstStyle/>
          <a:p>
            <a:pPr>
              <a:spcAft>
                <a:spcPts val="596"/>
              </a:spcAft>
            </a:pPr>
            <a:r>
              <a:rPr lang="en-US" sz="1042" b="1" dirty="0">
                <a:latin typeface="Gill Sans MT" panose="020B0502020104020203" pitchFamily="34" charset="77"/>
              </a:rPr>
              <a:t>By Firm Size (Cumulative)	</a:t>
            </a:r>
          </a:p>
        </p:txBody>
      </p:sp>
      <p:sp>
        <p:nvSpPr>
          <p:cNvPr id="31" name="Rectangle 30">
            <a:extLst>
              <a:ext uri="{FF2B5EF4-FFF2-40B4-BE49-F238E27FC236}">
                <a16:creationId xmlns:a16="http://schemas.microsoft.com/office/drawing/2014/main" id="{49BA87BB-AD95-0147-BBC1-737A7F2E0E28}"/>
              </a:ext>
            </a:extLst>
          </p:cNvPr>
          <p:cNvSpPr/>
          <p:nvPr/>
        </p:nvSpPr>
        <p:spPr>
          <a:xfrm>
            <a:off x="6684894" y="1054131"/>
            <a:ext cx="1958997" cy="252698"/>
          </a:xfrm>
          <a:prstGeom prst="rect">
            <a:avLst/>
          </a:prstGeom>
        </p:spPr>
        <p:txBody>
          <a:bodyPr wrap="square">
            <a:spAutoFit/>
          </a:bodyPr>
          <a:lstStyle/>
          <a:p>
            <a:r>
              <a:rPr lang="en-US" sz="1042" b="1" dirty="0">
                <a:latin typeface="Gill Sans MT" panose="020B0502020104020203" pitchFamily="34" charset="77"/>
              </a:rPr>
              <a:t>By Activity (Cumulative)</a:t>
            </a:r>
            <a:endParaRPr lang="en-US" sz="1042" dirty="0">
              <a:latin typeface="Gill Sans MT" panose="020B0502020104020203" pitchFamily="34" charset="77"/>
            </a:endParaRPr>
          </a:p>
        </p:txBody>
      </p:sp>
      <p:sp>
        <p:nvSpPr>
          <p:cNvPr id="2" name="Rectangle 1">
            <a:extLst>
              <a:ext uri="{FF2B5EF4-FFF2-40B4-BE49-F238E27FC236}">
                <a16:creationId xmlns:a16="http://schemas.microsoft.com/office/drawing/2014/main" id="{30F529D8-2F62-C246-B449-5AE79BEC8407}"/>
              </a:ext>
            </a:extLst>
          </p:cNvPr>
          <p:cNvSpPr/>
          <p:nvPr/>
        </p:nvSpPr>
        <p:spPr>
          <a:xfrm>
            <a:off x="470657" y="2483120"/>
            <a:ext cx="2387290" cy="252698"/>
          </a:xfrm>
          <a:prstGeom prst="rect">
            <a:avLst/>
          </a:prstGeom>
        </p:spPr>
        <p:txBody>
          <a:bodyPr wrap="square">
            <a:spAutoFit/>
          </a:bodyPr>
          <a:lstStyle/>
          <a:p>
            <a:pPr>
              <a:spcAft>
                <a:spcPts val="596"/>
              </a:spcAft>
            </a:pPr>
            <a:r>
              <a:rPr lang="en-US" sz="1042" b="1" dirty="0">
                <a:latin typeface="Gill Sans MT" panose="020B0502020104020203" pitchFamily="34" charset="77"/>
              </a:rPr>
              <a:t>By Owner’s Sex (Cumulative)</a:t>
            </a:r>
          </a:p>
        </p:txBody>
      </p:sp>
      <p:sp>
        <p:nvSpPr>
          <p:cNvPr id="14" name="Google Shape;1258;p27">
            <a:extLst>
              <a:ext uri="{FF2B5EF4-FFF2-40B4-BE49-F238E27FC236}">
                <a16:creationId xmlns:a16="http://schemas.microsoft.com/office/drawing/2014/main" id="{2D2D3DE7-4163-2BFE-297E-64F91D1E18ED}"/>
              </a:ext>
            </a:extLst>
          </p:cNvPr>
          <p:cNvSpPr txBox="1"/>
          <p:nvPr/>
        </p:nvSpPr>
        <p:spPr>
          <a:xfrm>
            <a:off x="380558" y="361259"/>
            <a:ext cx="6048887"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PRIVATE CAPITAL MOBILIZED </a:t>
            </a:r>
            <a:r>
              <a:rPr lang="en-US" sz="2000" dirty="0">
                <a:solidFill>
                  <a:srgbClr val="6C6463"/>
                </a:solidFill>
                <a:latin typeface="Gill Sans MT" panose="020B0502020104020203" pitchFamily="34" charset="0"/>
                <a:ea typeface="Gill Sans"/>
                <a:cs typeface="Gill Sans"/>
                <a:sym typeface="Gill Sans"/>
              </a:rPr>
              <a:t>(Cumulative)</a:t>
            </a:r>
          </a:p>
          <a:p>
            <a:pPr marL="0" marR="0" lvl="0" indent="0" algn="l" rtl="0">
              <a:spcBef>
                <a:spcPts val="0"/>
              </a:spcBef>
              <a:spcAft>
                <a:spcPts val="0"/>
              </a:spcAft>
              <a:buNone/>
            </a:pPr>
            <a:r>
              <a:rPr lang="en-US" sz="1800" dirty="0">
                <a:solidFill>
                  <a:srgbClr val="012E6D"/>
                </a:solidFill>
                <a:latin typeface="Gill Sans MT" panose="020B0502020104020203" pitchFamily="34" charset="0"/>
                <a:ea typeface="Gill Sans"/>
                <a:cs typeface="Gill Sans"/>
                <a:sym typeface="Gill Sans"/>
              </a:rPr>
              <a:t>Number of Firms</a:t>
            </a:r>
            <a:endParaRPr sz="1800" dirty="0">
              <a:solidFill>
                <a:srgbClr val="012E6D"/>
              </a:solidFill>
              <a:latin typeface="Gill Sans MT" panose="020B0502020104020203" pitchFamily="34" charset="0"/>
              <a:ea typeface="Gill Sans"/>
              <a:cs typeface="Gill Sans"/>
              <a:sym typeface="Gill Sans"/>
            </a:endParaRPr>
          </a:p>
        </p:txBody>
      </p:sp>
      <p:graphicFrame>
        <p:nvGraphicFramePr>
          <p:cNvPr id="19" name="Chart 18">
            <a:extLst>
              <a:ext uri="{FF2B5EF4-FFF2-40B4-BE49-F238E27FC236}">
                <a16:creationId xmlns:a16="http://schemas.microsoft.com/office/drawing/2014/main" id="{0EC93B9C-0063-FDE2-18F9-F599AAE3269E}"/>
              </a:ext>
            </a:extLst>
          </p:cNvPr>
          <p:cNvGraphicFramePr>
            <a:graphicFrameLocks/>
          </p:cNvGraphicFramePr>
          <p:nvPr>
            <p:extLst>
              <p:ext uri="{D42A27DB-BD31-4B8C-83A1-F6EECF244321}">
                <p14:modId xmlns:p14="http://schemas.microsoft.com/office/powerpoint/2010/main" val="3655161136"/>
              </p:ext>
            </p:extLst>
          </p:nvPr>
        </p:nvGraphicFramePr>
        <p:xfrm>
          <a:off x="470657" y="2677341"/>
          <a:ext cx="2780679" cy="19872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9168C326-0378-B92E-AE4E-14F1D4A7499B}"/>
              </a:ext>
            </a:extLst>
          </p:cNvPr>
          <p:cNvGraphicFramePr>
            <a:graphicFrameLocks/>
          </p:cNvGraphicFramePr>
          <p:nvPr>
            <p:extLst>
              <p:ext uri="{D42A27DB-BD31-4B8C-83A1-F6EECF244321}">
                <p14:modId xmlns:p14="http://schemas.microsoft.com/office/powerpoint/2010/main" val="124239269"/>
              </p:ext>
            </p:extLst>
          </p:nvPr>
        </p:nvGraphicFramePr>
        <p:xfrm>
          <a:off x="3664033" y="2764577"/>
          <a:ext cx="3135342" cy="21840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99624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6" name="Rectangle 15">
            <a:extLst>
              <a:ext uri="{FF2B5EF4-FFF2-40B4-BE49-F238E27FC236}">
                <a16:creationId xmlns:a16="http://schemas.microsoft.com/office/drawing/2014/main" id="{337B42DF-3E14-54EE-7526-CC61C5AA9438}"/>
              </a:ext>
            </a:extLst>
          </p:cNvPr>
          <p:cNvSpPr/>
          <p:nvPr/>
        </p:nvSpPr>
        <p:spPr>
          <a:xfrm>
            <a:off x="435451" y="2526775"/>
            <a:ext cx="2850865" cy="2229848"/>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7" name="Rectangle 16">
            <a:extLst>
              <a:ext uri="{FF2B5EF4-FFF2-40B4-BE49-F238E27FC236}">
                <a16:creationId xmlns:a16="http://schemas.microsoft.com/office/drawing/2014/main" id="{8B753A9B-1FA3-30F1-06C5-667FCA6998BD}"/>
              </a:ext>
            </a:extLst>
          </p:cNvPr>
          <p:cNvSpPr/>
          <p:nvPr/>
        </p:nvSpPr>
        <p:spPr>
          <a:xfrm>
            <a:off x="3550495" y="2514840"/>
            <a:ext cx="2984701" cy="2285492"/>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latin typeface="Gill Sans MT" panose="020B0502020104020203" pitchFamily="34" charset="77"/>
            </a:endParaRPr>
          </a:p>
        </p:txBody>
      </p:sp>
      <p:sp>
        <p:nvSpPr>
          <p:cNvPr id="19" name="Rectangle 18">
            <a:extLst>
              <a:ext uri="{FF2B5EF4-FFF2-40B4-BE49-F238E27FC236}">
                <a16:creationId xmlns:a16="http://schemas.microsoft.com/office/drawing/2014/main" id="{E85C8779-309D-A606-1B5F-5A4B1747AD93}"/>
              </a:ext>
            </a:extLst>
          </p:cNvPr>
          <p:cNvSpPr/>
          <p:nvPr/>
        </p:nvSpPr>
        <p:spPr>
          <a:xfrm>
            <a:off x="470732" y="1355949"/>
            <a:ext cx="1345601" cy="91451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pPr>
            <a:r>
              <a:rPr lang="en-US" sz="1800" b="1" dirty="0">
                <a:solidFill>
                  <a:schemeClr val="bg1"/>
                </a:solidFill>
                <a:latin typeface="Gill Sans MT" panose="020B0502020104020203" pitchFamily="34" charset="77"/>
              </a:rPr>
              <a:t>1,162</a:t>
            </a:r>
          </a:p>
          <a:p>
            <a:pPr>
              <a:lnSpc>
                <a:spcPct val="85000"/>
              </a:lnSpc>
            </a:pPr>
            <a:r>
              <a:rPr lang="en-US" sz="1200" dirty="0">
                <a:solidFill>
                  <a:schemeClr val="bg1"/>
                </a:solidFill>
                <a:latin typeface="Gill Sans MT" panose="020B0502020104020203" pitchFamily="34" charset="77"/>
              </a:rPr>
              <a:t>Firms and </a:t>
            </a:r>
          </a:p>
          <a:p>
            <a:pPr>
              <a:lnSpc>
                <a:spcPct val="85000"/>
              </a:lnSpc>
            </a:pPr>
            <a:r>
              <a:rPr lang="en-US" sz="1200" dirty="0">
                <a:solidFill>
                  <a:schemeClr val="bg1"/>
                </a:solidFill>
                <a:latin typeface="Gill Sans MT" panose="020B0502020104020203" pitchFamily="34" charset="77"/>
              </a:rPr>
              <a:t>Schools Assisted</a:t>
            </a:r>
          </a:p>
        </p:txBody>
      </p:sp>
      <p:sp>
        <p:nvSpPr>
          <p:cNvPr id="1082" name="Google Shape;1082;p10"/>
          <p:cNvSpPr txBox="1">
            <a:spLocks noGrp="1"/>
          </p:cNvSpPr>
          <p:nvPr>
            <p:ph type="sldNum" idx="12"/>
          </p:nvPr>
        </p:nvSpPr>
        <p:spPr>
          <a:xfrm>
            <a:off x="6839802" y="4827433"/>
            <a:ext cx="2116615" cy="183218"/>
          </a:xfrm>
          <a:prstGeom prst="rect">
            <a:avLst/>
          </a:prstGeom>
          <a:noFill/>
          <a:ln>
            <a:noFill/>
          </a:ln>
        </p:spPr>
        <p:txBody>
          <a:bodyPr spcFirstLastPara="1" vert="horz" wrap="square" lIns="90698" tIns="45336" rIns="90698" bIns="45336" rtlCol="0" anchor="ctr" anchorCtr="0">
            <a:spAutoFit/>
          </a:bodyPr>
          <a:lstStyle/>
          <a:p>
            <a:fld id="{00000000-1234-1234-1234-123412341234}" type="slidenum">
              <a:rPr lang="en-US"/>
              <a:pPr/>
              <a:t>18</a:t>
            </a:fld>
            <a:endParaRPr/>
          </a:p>
        </p:txBody>
      </p:sp>
      <p:sp>
        <p:nvSpPr>
          <p:cNvPr id="26" name="Rectangle 25">
            <a:extLst>
              <a:ext uri="{FF2B5EF4-FFF2-40B4-BE49-F238E27FC236}">
                <a16:creationId xmlns:a16="http://schemas.microsoft.com/office/drawing/2014/main" id="{0EADFE56-4D86-164E-9DE0-3C577865BC31}"/>
              </a:ext>
            </a:extLst>
          </p:cNvPr>
          <p:cNvSpPr/>
          <p:nvPr/>
        </p:nvSpPr>
        <p:spPr>
          <a:xfrm>
            <a:off x="1968394" y="1324158"/>
            <a:ext cx="3625124" cy="937983"/>
          </a:xfrm>
          <a:prstGeom prst="rect">
            <a:avLst/>
          </a:prstGeom>
        </p:spPr>
        <p:txBody>
          <a:bodyPr wrap="square" lIns="90712" tIns="45356" rIns="90712" bIns="45356" anchor="t">
            <a:spAutoFit/>
          </a:bodyPr>
          <a:lstStyle/>
          <a:p>
            <a:r>
              <a:rPr lang="en-US" sz="1100" dirty="0">
                <a:latin typeface="Gill Sans MT" panose="020B0502020104020203" pitchFamily="34" charset="0"/>
              </a:rPr>
              <a:t>A total of 1,162 private businesses (of which 33.13% are women-owned firms) benefited from the technical assistance and/or financial services support during the reporting period. This includes 859 firms, 210 schools, and one association. (92 </a:t>
            </a:r>
            <a:r>
              <a:rPr lang="en-US" sz="1100">
                <a:latin typeface="Gill Sans MT" panose="020B0502020104020203" pitchFamily="34" charset="0"/>
              </a:rPr>
              <a:t>unknown, pending verification</a:t>
            </a:r>
            <a:r>
              <a:rPr lang="en-US" sz="1100" dirty="0">
                <a:latin typeface="Gill Sans MT" panose="020B0502020104020203" pitchFamily="34" charset="0"/>
              </a:rPr>
              <a:t>)</a:t>
            </a:r>
          </a:p>
        </p:txBody>
      </p:sp>
      <p:sp>
        <p:nvSpPr>
          <p:cNvPr id="30" name="TextBox 29">
            <a:extLst>
              <a:ext uri="{FF2B5EF4-FFF2-40B4-BE49-F238E27FC236}">
                <a16:creationId xmlns:a16="http://schemas.microsoft.com/office/drawing/2014/main" id="{5773604E-6A15-1943-A076-0ADC833C627A}"/>
              </a:ext>
            </a:extLst>
          </p:cNvPr>
          <p:cNvSpPr txBox="1"/>
          <p:nvPr/>
        </p:nvSpPr>
        <p:spPr>
          <a:xfrm>
            <a:off x="3584785" y="2541711"/>
            <a:ext cx="2360865" cy="252698"/>
          </a:xfrm>
          <a:prstGeom prst="rect">
            <a:avLst/>
          </a:prstGeom>
          <a:noFill/>
        </p:spPr>
        <p:txBody>
          <a:bodyPr wrap="square" rtlCol="0">
            <a:spAutoFit/>
          </a:bodyPr>
          <a:lstStyle/>
          <a:p>
            <a:pPr>
              <a:spcAft>
                <a:spcPts val="596"/>
              </a:spcAft>
            </a:pPr>
            <a:r>
              <a:rPr lang="en-US" sz="1042" b="1" dirty="0">
                <a:latin typeface="Gill Sans MT" panose="020B0502020104020203" pitchFamily="34" charset="77"/>
              </a:rPr>
              <a:t>By Firm Size (Cumulative)	</a:t>
            </a:r>
          </a:p>
        </p:txBody>
      </p:sp>
      <p:graphicFrame>
        <p:nvGraphicFramePr>
          <p:cNvPr id="18" name="Table 11">
            <a:extLst>
              <a:ext uri="{FF2B5EF4-FFF2-40B4-BE49-F238E27FC236}">
                <a16:creationId xmlns:a16="http://schemas.microsoft.com/office/drawing/2014/main" id="{2E1F3BD6-9B40-44A2-8218-9BEBE5C2C4F0}"/>
              </a:ext>
            </a:extLst>
          </p:cNvPr>
          <p:cNvGraphicFramePr>
            <a:graphicFrameLocks noGrp="1"/>
          </p:cNvGraphicFramePr>
          <p:nvPr>
            <p:extLst>
              <p:ext uri="{D42A27DB-BD31-4B8C-83A1-F6EECF244321}">
                <p14:modId xmlns:p14="http://schemas.microsoft.com/office/powerpoint/2010/main" val="1288541582"/>
              </p:ext>
            </p:extLst>
          </p:nvPr>
        </p:nvGraphicFramePr>
        <p:xfrm>
          <a:off x="6769804" y="1385110"/>
          <a:ext cx="1970096" cy="3371512"/>
        </p:xfrm>
        <a:graphic>
          <a:graphicData uri="http://schemas.openxmlformats.org/drawingml/2006/table">
            <a:tbl>
              <a:tblPr firstRow="1" bandRow="1">
                <a:tableStyleId>{5C22544A-7EE6-4342-B048-85BDC9FD1C3A}</a:tableStyleId>
              </a:tblPr>
              <a:tblGrid>
                <a:gridCol w="985048">
                  <a:extLst>
                    <a:ext uri="{9D8B030D-6E8A-4147-A177-3AD203B41FA5}">
                      <a16:colId xmlns:a16="http://schemas.microsoft.com/office/drawing/2014/main" val="198578298"/>
                    </a:ext>
                  </a:extLst>
                </a:gridCol>
                <a:gridCol w="985048">
                  <a:extLst>
                    <a:ext uri="{9D8B030D-6E8A-4147-A177-3AD203B41FA5}">
                      <a16:colId xmlns:a16="http://schemas.microsoft.com/office/drawing/2014/main" val="2195064635"/>
                    </a:ext>
                  </a:extLst>
                </a:gridCol>
              </a:tblGrid>
              <a:tr h="883486">
                <a:tc>
                  <a:txBody>
                    <a:bodyPr/>
                    <a:lstStyle/>
                    <a:p>
                      <a:pPr algn="l"/>
                      <a:r>
                        <a:rPr lang="en-US" sz="1600" dirty="0">
                          <a:solidFill>
                            <a:schemeClr val="accent6"/>
                          </a:solidFill>
                          <a:latin typeface="Gill Sans MT"/>
                        </a:rPr>
                        <a:t>574</a:t>
                      </a:r>
                    </a:p>
                    <a:p>
                      <a:pPr algn="l"/>
                      <a:r>
                        <a:rPr lang="en-US" sz="900" dirty="0">
                          <a:solidFill>
                            <a:schemeClr val="tx1"/>
                          </a:solidFill>
                          <a:latin typeface="Gill Sans MT"/>
                        </a:rPr>
                        <a:t>CATALYZE Peru</a:t>
                      </a:r>
                      <a:endParaRPr lang="en-US" sz="900" b="0" dirty="0">
                        <a:solidFill>
                          <a:schemeClr val="tx1"/>
                        </a:solidFill>
                        <a:latin typeface="Gill Sans M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49.40%</a:t>
                      </a: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E6E8E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6"/>
                          </a:solidFill>
                          <a:latin typeface="Gill Sans MT"/>
                        </a:rPr>
                        <a:t>110</a:t>
                      </a:r>
                    </a:p>
                    <a:p>
                      <a:pPr algn="l"/>
                      <a:r>
                        <a:rPr lang="en-US" sz="900" b="1" dirty="0">
                          <a:solidFill>
                            <a:schemeClr val="tx1"/>
                          </a:solidFill>
                          <a:latin typeface="Gill Sans MT"/>
                        </a:rPr>
                        <a:t>F4R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9.47%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dirty="0">
                        <a:solidFill>
                          <a:schemeClr val="tx1"/>
                        </a:solidFill>
                        <a:highlight>
                          <a:srgbClr val="FFFF00"/>
                        </a:highlight>
                        <a:latin typeface="Gill Sans MT" panose="020B0502020104020203" pitchFamily="34" charset="77"/>
                      </a:endParaRPr>
                    </a:p>
                  </a:txBody>
                  <a:tcPr marL="90712" marR="90712" marT="45356" marB="45356" anchor="ctr">
                    <a:lnL w="19050" cap="flat" cmpd="sng" algn="ctr">
                      <a:solidFill>
                        <a:srgbClr val="E6E8E4"/>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E6E8E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2921225"/>
                  </a:ext>
                </a:extLst>
              </a:tr>
              <a:tr h="883486">
                <a:tc>
                  <a:txBody>
                    <a:bodyPr/>
                    <a:lstStyle/>
                    <a:p>
                      <a:pPr algn="l"/>
                      <a:r>
                        <a:rPr lang="en-US" sz="1600" b="1" i="0" u="none" strike="noStrike" cap="none" dirty="0">
                          <a:solidFill>
                            <a:schemeClr val="accent6"/>
                          </a:solidFill>
                          <a:latin typeface="Gill Sans MT"/>
                          <a:ea typeface="+mn-ea"/>
                          <a:cs typeface="+mn-cs"/>
                          <a:sym typeface="Arial"/>
                        </a:rPr>
                        <a:t>8</a:t>
                      </a:r>
                      <a:r>
                        <a:rPr lang="en-US" sz="1600" b="1" i="0" u="none" strike="noStrike" cap="none" dirty="0">
                          <a:solidFill>
                            <a:schemeClr val="accent6"/>
                          </a:solidFill>
                          <a:latin typeface="Gill Sans MT"/>
                          <a:ea typeface="+mn-ea"/>
                          <a:cs typeface="+mn-cs"/>
                        </a:rPr>
                        <a:t> </a:t>
                      </a:r>
                      <a:endParaRPr lang="en-US" sz="1600" b="1" i="0" u="none" strike="noStrike" cap="none" dirty="0">
                        <a:solidFill>
                          <a:schemeClr val="accent6"/>
                        </a:solidFill>
                        <a:latin typeface="Gill Sans MT" panose="020B0502020104020203" pitchFamily="34" charset="77"/>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a:solidFill>
                            <a:schemeClr val="tx1"/>
                          </a:solidFill>
                          <a:latin typeface="Gill Sans MT"/>
                        </a:rPr>
                        <a:t>EduFinance – South Africa </a:t>
                      </a:r>
                      <a:r>
                        <a:rPr lang="en-US" sz="900" b="0" dirty="0">
                          <a:solidFill>
                            <a:schemeClr val="tx1"/>
                          </a:solidFill>
                          <a:latin typeface="Gill Sans MT"/>
                        </a:rPr>
                        <a:t>0.69%</a:t>
                      </a: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chemeClr val="accent6"/>
                          </a:solidFill>
                          <a:latin typeface="Gill Sans MT"/>
                        </a:rPr>
                        <a:t>202</a:t>
                      </a:r>
                      <a:endParaRPr lang="en-US" sz="900" b="0" dirty="0">
                        <a:solidFill>
                          <a:schemeClr val="accent6"/>
                        </a:solidFill>
                        <a:latin typeface="Gill Sans MT"/>
                      </a:endParaRPr>
                    </a:p>
                    <a:p>
                      <a:pPr marL="0" marR="0" lvl="0" indent="0" algn="l" rtl="0" eaLnBrk="1" fontAlgn="auto" latinLnBrk="0" hangingPunct="1">
                        <a:lnSpc>
                          <a:spcPct val="100000"/>
                        </a:lnSpc>
                        <a:spcBef>
                          <a:spcPts val="0"/>
                        </a:spcBef>
                        <a:spcAft>
                          <a:spcPts val="0"/>
                        </a:spcAft>
                        <a:buClr>
                          <a:srgbClr val="000000"/>
                        </a:buClr>
                        <a:buSzTx/>
                        <a:buFont typeface="Arial"/>
                        <a:buNone/>
                      </a:pPr>
                      <a:r>
                        <a:rPr lang="en-US" sz="900" b="1" dirty="0">
                          <a:solidFill>
                            <a:schemeClr val="tx1"/>
                          </a:solidFill>
                          <a:latin typeface="Gill Sans MT"/>
                        </a:rPr>
                        <a:t>EduFinance – Zambia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17.38%</a:t>
                      </a:r>
                    </a:p>
                  </a:txBody>
                  <a:tcPr marL="90712" marR="90712" marT="45356" marB="45356" anchor="ctr">
                    <a:lnL w="19050" cap="flat" cmpd="sng" algn="ctr">
                      <a:solidFill>
                        <a:srgbClr val="E6E8E4"/>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0873495"/>
                  </a:ext>
                </a:extLst>
              </a:tr>
              <a:tr h="72105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chemeClr val="accent6"/>
                          </a:solidFill>
                          <a:latin typeface="Gill Sans MT"/>
                          <a:ea typeface="+mn-ea"/>
                          <a:cs typeface="+mn-cs"/>
                          <a:sym typeface="Arial"/>
                        </a:rPr>
                        <a:t>194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i="0" u="none" strike="noStrike" cap="none" dirty="0">
                          <a:solidFill>
                            <a:schemeClr val="tx1"/>
                          </a:solidFill>
                          <a:latin typeface="Gill Sans MT"/>
                          <a:ea typeface="+mn-ea"/>
                          <a:cs typeface="+mn-cs"/>
                          <a:sym typeface="Arial"/>
                        </a:rPr>
                        <a:t> MS4G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dirty="0">
                          <a:solidFill>
                            <a:schemeClr val="tx1"/>
                          </a:solidFill>
                          <a:latin typeface="Gill Sans MT"/>
                        </a:rPr>
                        <a:t>16.70%</a:t>
                      </a: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6"/>
                          </a:solidFill>
                          <a:latin typeface="Gill Sans MT"/>
                        </a:rPr>
                        <a:t>38</a:t>
                      </a:r>
                    </a:p>
                    <a:p>
                      <a:pPr algn="l"/>
                      <a:r>
                        <a:rPr lang="en-US" sz="900" b="1" dirty="0">
                          <a:solidFill>
                            <a:schemeClr val="tx1"/>
                          </a:solidFill>
                          <a:latin typeface="Gill Sans MT"/>
                        </a:rPr>
                        <a:t>EOG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3.27%</a:t>
                      </a:r>
                    </a:p>
                  </a:txBody>
                  <a:tcPr marL="90712" marR="90712" marT="45356" marB="45356" anchor="ctr">
                    <a:lnL w="19050" cap="flat" cmpd="sng" algn="ctr">
                      <a:solidFill>
                        <a:srgbClr val="E6E8E4"/>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solidFill>
                        <a:srgbClr val="E6E8E4"/>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7539434"/>
                  </a:ext>
                </a:extLst>
              </a:tr>
              <a:tr h="8834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chemeClr val="accent6"/>
                          </a:solidFill>
                          <a:latin typeface="Gill Sans MT"/>
                          <a:ea typeface="+mn-ea"/>
                          <a:cs typeface="+mn-cs"/>
                          <a:sym typeface="Arial"/>
                        </a:rPr>
                        <a:t>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i="0" u="none" strike="noStrike" cap="none" dirty="0">
                          <a:solidFill>
                            <a:schemeClr val="tx1"/>
                          </a:solidFill>
                          <a:latin typeface="Gill Sans MT"/>
                          <a:ea typeface="+mn-ea"/>
                          <a:cs typeface="+mn-cs"/>
                          <a:sym typeface="Arial"/>
                        </a:rPr>
                        <a:t>EduFinance – DRC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0%</a:t>
                      </a:r>
                    </a:p>
                  </a:txBody>
                  <a:tcPr marL="90712" marR="90712" marT="45356" marB="45356" anchor="ctr">
                    <a:lnL w="19050" cap="flat" cmpd="sng" algn="ctr">
                      <a:noFill/>
                      <a:prstDash val="solid"/>
                      <a:round/>
                      <a:headEnd type="none" w="med" len="med"/>
                      <a:tailEnd type="none" w="med" len="med"/>
                    </a:lnL>
                    <a:lnR w="19050" cap="flat" cmpd="sng" algn="ctr">
                      <a:solidFill>
                        <a:srgbClr val="E6E8E4"/>
                      </a:solid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600" b="1" dirty="0">
                          <a:solidFill>
                            <a:schemeClr val="accent6"/>
                          </a:solidFill>
                          <a:latin typeface="Gill Sans MT"/>
                        </a:rPr>
                        <a:t>36</a:t>
                      </a:r>
                      <a:r>
                        <a:rPr lang="en-US" sz="900" b="0" dirty="0">
                          <a:solidFill>
                            <a:srgbClr val="012E6D"/>
                          </a:solidFill>
                          <a:latin typeface="Gill Sans MT"/>
                        </a:rPr>
                        <a:t> </a:t>
                      </a:r>
                    </a:p>
                    <a:p>
                      <a:pPr marL="0" marR="0" lvl="0" indent="0" algn="l" rtl="0" eaLnBrk="1" fontAlgn="auto" latinLnBrk="0" hangingPunct="1">
                        <a:lnSpc>
                          <a:spcPct val="100000"/>
                        </a:lnSpc>
                        <a:spcBef>
                          <a:spcPts val="0"/>
                        </a:spcBef>
                        <a:spcAft>
                          <a:spcPts val="0"/>
                        </a:spcAft>
                        <a:buClr>
                          <a:srgbClr val="000000"/>
                        </a:buClr>
                        <a:buSzTx/>
                        <a:buFont typeface="Arial"/>
                        <a:buNone/>
                      </a:pPr>
                      <a:r>
                        <a:rPr lang="en-US" sz="900" b="1" dirty="0">
                          <a:solidFill>
                            <a:schemeClr val="tx1"/>
                          </a:solidFill>
                          <a:latin typeface="Gill Sans MT"/>
                        </a:rPr>
                        <a:t>PSD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dirty="0">
                          <a:solidFill>
                            <a:schemeClr val="tx1"/>
                          </a:solidFill>
                          <a:latin typeface="Gill Sans MT"/>
                        </a:rPr>
                        <a:t>3.10%</a:t>
                      </a:r>
                    </a:p>
                  </a:txBody>
                  <a:tcPr marL="90712" marR="90712" marT="45356" marB="45356" anchor="ctr">
                    <a:lnL w="19050" cap="flat" cmpd="sng" algn="ctr">
                      <a:solidFill>
                        <a:srgbClr val="E6E8E4"/>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E6E8E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99010071"/>
                  </a:ext>
                </a:extLst>
              </a:tr>
            </a:tbl>
          </a:graphicData>
        </a:graphic>
      </p:graphicFrame>
      <p:sp>
        <p:nvSpPr>
          <p:cNvPr id="2" name="Rectangle 1">
            <a:extLst>
              <a:ext uri="{FF2B5EF4-FFF2-40B4-BE49-F238E27FC236}">
                <a16:creationId xmlns:a16="http://schemas.microsoft.com/office/drawing/2014/main" id="{30F529D8-2F62-C246-B449-5AE79BEC8407}"/>
              </a:ext>
            </a:extLst>
          </p:cNvPr>
          <p:cNvSpPr/>
          <p:nvPr/>
        </p:nvSpPr>
        <p:spPr>
          <a:xfrm>
            <a:off x="469019" y="2584465"/>
            <a:ext cx="2040943" cy="252698"/>
          </a:xfrm>
          <a:prstGeom prst="rect">
            <a:avLst/>
          </a:prstGeom>
        </p:spPr>
        <p:txBody>
          <a:bodyPr wrap="none">
            <a:spAutoFit/>
          </a:bodyPr>
          <a:lstStyle/>
          <a:p>
            <a:pPr>
              <a:spcAft>
                <a:spcPts val="596"/>
              </a:spcAft>
            </a:pPr>
            <a:r>
              <a:rPr lang="en-US" sz="1042" b="1" dirty="0">
                <a:latin typeface="Gill Sans MT" panose="020B0502020104020203" pitchFamily="34" charset="77"/>
              </a:rPr>
              <a:t>By Owner’s Sex (Cumulative)</a:t>
            </a:r>
          </a:p>
        </p:txBody>
      </p:sp>
      <p:sp>
        <p:nvSpPr>
          <p:cNvPr id="14" name="Google Shape;1258;p27">
            <a:extLst>
              <a:ext uri="{FF2B5EF4-FFF2-40B4-BE49-F238E27FC236}">
                <a16:creationId xmlns:a16="http://schemas.microsoft.com/office/drawing/2014/main" id="{D2DE2182-290D-77D5-5AA5-26928155B01F}"/>
              </a:ext>
            </a:extLst>
          </p:cNvPr>
          <p:cNvSpPr txBox="1"/>
          <p:nvPr/>
        </p:nvSpPr>
        <p:spPr>
          <a:xfrm>
            <a:off x="340711" y="338704"/>
            <a:ext cx="5636289" cy="712781"/>
          </a:xfrm>
          <a:prstGeom prst="rect">
            <a:avLst/>
          </a:prstGeom>
          <a:noFill/>
          <a:ln>
            <a:noFill/>
          </a:ln>
        </p:spPr>
        <p:txBody>
          <a:bodyPr spcFirstLastPara="1" wrap="square" lIns="90698" tIns="45336" rIns="90698" bIns="45336" anchor="t" anchorCtr="0">
            <a:noAutofit/>
          </a:bodyPr>
          <a:lstStyle/>
          <a:p>
            <a:r>
              <a:rPr lang="en-US" sz="2000" b="1" dirty="0">
                <a:solidFill>
                  <a:srgbClr val="012E6D"/>
                </a:solidFill>
                <a:latin typeface="Gill Sans MT" panose="020B0502020104020203" pitchFamily="34" charset="0"/>
                <a:ea typeface="Gill Sans"/>
                <a:cs typeface="Gill Sans"/>
                <a:sym typeface="Gill Sans"/>
              </a:rPr>
              <a:t>NUMBER OF FIRMS ASSISTED </a:t>
            </a:r>
            <a:r>
              <a:rPr lang="en-US" sz="2000" dirty="0">
                <a:solidFill>
                  <a:srgbClr val="6C6463"/>
                </a:solidFill>
                <a:latin typeface="Gill Sans MT" panose="020B0502020104020203" pitchFamily="34" charset="0"/>
                <a:ea typeface="Gill Sans"/>
                <a:cs typeface="Gill Sans"/>
                <a:sym typeface="Gill Sans"/>
              </a:rPr>
              <a:t>(</a:t>
            </a:r>
            <a:r>
              <a:rPr lang="en-US" sz="2000" dirty="0">
                <a:solidFill>
                  <a:schemeClr val="accent3"/>
                </a:solidFill>
                <a:latin typeface="Gill Sans MT" panose="020B0502020104020203" pitchFamily="34" charset="0"/>
                <a:ea typeface="Gill Sans"/>
                <a:cs typeface="Gill Sans"/>
                <a:sym typeface="Gill Sans"/>
              </a:rPr>
              <a:t>Cumulative)</a:t>
            </a:r>
          </a:p>
        </p:txBody>
      </p:sp>
      <p:sp>
        <p:nvSpPr>
          <p:cNvPr id="15" name="Rectangle 14">
            <a:extLst>
              <a:ext uri="{FF2B5EF4-FFF2-40B4-BE49-F238E27FC236}">
                <a16:creationId xmlns:a16="http://schemas.microsoft.com/office/drawing/2014/main" id="{0EC90A7B-3962-8E55-F9D4-E82D431FDA4B}"/>
              </a:ext>
            </a:extLst>
          </p:cNvPr>
          <p:cNvSpPr/>
          <p:nvPr/>
        </p:nvSpPr>
        <p:spPr>
          <a:xfrm>
            <a:off x="6684894" y="1054131"/>
            <a:ext cx="2055006" cy="252698"/>
          </a:xfrm>
          <a:prstGeom prst="rect">
            <a:avLst/>
          </a:prstGeom>
        </p:spPr>
        <p:txBody>
          <a:bodyPr wrap="square">
            <a:spAutoFit/>
          </a:bodyPr>
          <a:lstStyle/>
          <a:p>
            <a:r>
              <a:rPr lang="en-US" sz="1042" b="1" dirty="0">
                <a:latin typeface="Gill Sans MT" panose="020B0502020104020203" pitchFamily="34" charset="77"/>
              </a:rPr>
              <a:t>By Activity (Cumulative)</a:t>
            </a:r>
            <a:endParaRPr lang="en-US" sz="1042" dirty="0">
              <a:latin typeface="Gill Sans MT" panose="020B0502020104020203" pitchFamily="34" charset="77"/>
            </a:endParaRPr>
          </a:p>
        </p:txBody>
      </p:sp>
      <p:graphicFrame>
        <p:nvGraphicFramePr>
          <p:cNvPr id="20" name="Chart 19">
            <a:extLst>
              <a:ext uri="{FF2B5EF4-FFF2-40B4-BE49-F238E27FC236}">
                <a16:creationId xmlns:a16="http://schemas.microsoft.com/office/drawing/2014/main" id="{06E69C87-E20B-43E3-D898-F062D6753344}"/>
              </a:ext>
            </a:extLst>
          </p:cNvPr>
          <p:cNvGraphicFramePr>
            <a:graphicFrameLocks/>
          </p:cNvGraphicFramePr>
          <p:nvPr>
            <p:extLst>
              <p:ext uri="{D42A27DB-BD31-4B8C-83A1-F6EECF244321}">
                <p14:modId xmlns:p14="http://schemas.microsoft.com/office/powerpoint/2010/main" val="1473360266"/>
              </p:ext>
            </p:extLst>
          </p:nvPr>
        </p:nvGraphicFramePr>
        <p:xfrm>
          <a:off x="469019" y="2804751"/>
          <a:ext cx="2745781" cy="20478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007BD3F9-4BF5-B598-CD37-5D84B749A2D9}"/>
              </a:ext>
            </a:extLst>
          </p:cNvPr>
          <p:cNvGraphicFramePr>
            <a:graphicFrameLocks/>
          </p:cNvGraphicFramePr>
          <p:nvPr>
            <p:extLst>
              <p:ext uri="{D42A27DB-BD31-4B8C-83A1-F6EECF244321}">
                <p14:modId xmlns:p14="http://schemas.microsoft.com/office/powerpoint/2010/main" val="2673737373"/>
              </p:ext>
            </p:extLst>
          </p:nvPr>
        </p:nvGraphicFramePr>
        <p:xfrm>
          <a:off x="3622011" y="2797144"/>
          <a:ext cx="3085788" cy="21642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363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1"/>
          <p:cNvSpPr/>
          <p:nvPr/>
        </p:nvSpPr>
        <p:spPr>
          <a:xfrm>
            <a:off x="326530" y="3756201"/>
            <a:ext cx="3798903" cy="1107955"/>
          </a:xfrm>
          <a:prstGeom prst="rect">
            <a:avLst/>
          </a:prstGeom>
          <a:noFill/>
          <a:ln w="19050" cap="flat" cmpd="sng">
            <a:solidFill>
              <a:srgbClr val="012E6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txBox="1">
            <a:spLocks noGrp="1"/>
          </p:cNvSpPr>
          <p:nvPr>
            <p:ph type="body" idx="1"/>
          </p:nvPr>
        </p:nvSpPr>
        <p:spPr>
          <a:xfrm>
            <a:off x="296365" y="1019111"/>
            <a:ext cx="4109380" cy="264012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C6463"/>
              </a:buClr>
              <a:buSzPts val="1200"/>
              <a:buNone/>
            </a:pPr>
            <a:endParaRPr lang="en-US" sz="1200" b="1" dirty="0"/>
          </a:p>
          <a:p>
            <a:pPr marL="0" indent="0">
              <a:spcAft>
                <a:spcPts val="600"/>
              </a:spcAft>
              <a:buClr>
                <a:srgbClr val="000000"/>
              </a:buClr>
              <a:buSzPts val="1000"/>
              <a:buNone/>
            </a:pPr>
            <a:r>
              <a:rPr lang="en-US" sz="1400" b="1" dirty="0">
                <a:solidFill>
                  <a:srgbClr val="BA0C2F"/>
                </a:solidFill>
                <a:latin typeface="Gill Sans MT" panose="020B0502020104020203" pitchFamily="34" charset="0"/>
                <a:sym typeface="Arial"/>
              </a:rPr>
              <a:t>Procurement at a Glance</a:t>
            </a:r>
            <a:endParaRPr lang="en-US" sz="1400" b="1" dirty="0">
              <a:solidFill>
                <a:srgbClr val="BA0C2F"/>
              </a:solidFill>
              <a:latin typeface="Gill Sans MT" panose="020B0502020104020203" pitchFamily="34" charset="0"/>
            </a:endParaRPr>
          </a:p>
          <a:p>
            <a:pPr marL="0" lvl="0" indent="0" algn="l" rtl="0">
              <a:spcAft>
                <a:spcPts val="600"/>
              </a:spcAft>
              <a:buClr>
                <a:schemeClr val="tx2"/>
              </a:buClr>
              <a:buSzPct val="110000"/>
              <a:buNone/>
            </a:pPr>
            <a:r>
              <a:rPr lang="en-US" sz="1100" dirty="0">
                <a:solidFill>
                  <a:schemeClr val="tx1"/>
                </a:solidFill>
                <a:latin typeface="Gill Sans MT" panose="020B0502020104020203" pitchFamily="34" charset="0"/>
                <a:ea typeface="Gill Sans"/>
                <a:cs typeface="Gill Sans"/>
                <a:sym typeface="Gill Sans"/>
              </a:rPr>
              <a:t>CATALYZE uses a range of procurement tools</a:t>
            </a:r>
            <a:r>
              <a:rPr lang="en-US" sz="1100" dirty="0">
                <a:solidFill>
                  <a:schemeClr val="tx1"/>
                </a:solidFill>
                <a:latin typeface="Gill Sans MT" panose="020B0502020104020203" pitchFamily="34" charset="0"/>
              </a:rPr>
              <a:t> to support capital mobilization and blended finance objectives across all activities. These include the following:</a:t>
            </a: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rPr>
              <a:t>I</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ndefinite Delivery Indefinite Quantity (IDIQ) Contracts</a:t>
            </a:r>
            <a:endPar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endParaRP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Cost Plus Fixed Fee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C</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ontracts</a:t>
            </a:r>
            <a:endPar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endParaRP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Blanke</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t</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 Purchase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Agreements</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 (BP</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A</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a:t>
            </a:r>
            <a:endPar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endParaRP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F</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irm Fixed Price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Contracts</a:t>
            </a:r>
            <a:endPar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endParaRP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Consulting Agreements (CA)</a:t>
            </a:r>
            <a:endPar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endParaRP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rPr>
              <a:t>T</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ask Orders (TO)</a:t>
            </a:r>
            <a:endPar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endParaRP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P</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urchase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O</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rPr>
              <a:t>rders (PO)</a:t>
            </a:r>
            <a:endParaRPr lang="en-US" sz="1100" dirty="0">
              <a:solidFill>
                <a:schemeClr val="tx1"/>
              </a:solidFill>
              <a:latin typeface="Gill Sans MT" panose="020B0502020104020203" pitchFamily="34" charset="0"/>
            </a:endParaRPr>
          </a:p>
          <a:p>
            <a:pPr marL="226695" indent="-179070">
              <a:buClr>
                <a:srgbClr val="012E6D"/>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Fixed-Price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T</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ask Orders</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 </a:t>
            </a:r>
            <a:endParaRPr lang="en-US" sz="1100" dirty="0">
              <a:solidFill>
                <a:schemeClr val="tx1"/>
              </a:solidFill>
              <a:latin typeface="Gill Sans MT" panose="020B0502020104020203" pitchFamily="34" charset="0"/>
            </a:endParaRPr>
          </a:p>
        </p:txBody>
      </p:sp>
      <p:grpSp>
        <p:nvGrpSpPr>
          <p:cNvPr id="1100" name="Google Shape;1100;p11"/>
          <p:cNvGrpSpPr/>
          <p:nvPr/>
        </p:nvGrpSpPr>
        <p:grpSpPr>
          <a:xfrm>
            <a:off x="372279" y="3853170"/>
            <a:ext cx="4001545" cy="1154122"/>
            <a:chOff x="228947" y="5052479"/>
            <a:chExt cx="5335394" cy="1538830"/>
          </a:xfrm>
        </p:grpSpPr>
        <p:sp>
          <p:nvSpPr>
            <p:cNvPr id="1101" name="Google Shape;1101;p11"/>
            <p:cNvSpPr txBox="1"/>
            <p:nvPr/>
          </p:nvSpPr>
          <p:spPr>
            <a:xfrm>
              <a:off x="3020242" y="5052479"/>
              <a:ext cx="2544099" cy="1251571"/>
            </a:xfrm>
            <a:prstGeom prst="rect">
              <a:avLst/>
            </a:prstGeom>
            <a:noFill/>
            <a:ln>
              <a:noFill/>
            </a:ln>
          </p:spPr>
          <p:txBody>
            <a:bodyPr spcFirstLastPara="1" wrap="square" lIns="91425" tIns="45700" rIns="91425" bIns="45700" anchor="t" anchorCtr="0">
              <a:spAutoFit/>
            </a:bodyPr>
            <a:lstStyle/>
            <a:p>
              <a:pPr marL="401638" marR="0" lvl="0" indent="-401638" algn="l" rtl="0">
                <a:lnSpc>
                  <a:spcPct val="100000"/>
                </a:lnSpc>
                <a:spcBef>
                  <a:spcPts val="0"/>
                </a:spcBef>
                <a:spcAft>
                  <a:spcPts val="300"/>
                </a:spcAft>
                <a:buNone/>
              </a:pPr>
              <a:r>
                <a:rPr lang="en-US" sz="900" b="1" dirty="0">
                  <a:solidFill>
                    <a:srgbClr val="012E6D"/>
                  </a:solidFill>
                  <a:latin typeface="Gill Sans MT" panose="020B0502020104020203" pitchFamily="34" charset="77"/>
                  <a:ea typeface="Gill Sans"/>
                  <a:cs typeface="Gill Sans"/>
                  <a:sym typeface="Gill Sans"/>
                </a:rPr>
                <a:t>IDIQ</a:t>
              </a:r>
              <a:r>
                <a:rPr lang="en-US" sz="900" dirty="0">
                  <a:solidFill>
                    <a:schemeClr val="dk1"/>
                  </a:solidFill>
                  <a:latin typeface="Gill Sans MT" panose="020B0502020104020203" pitchFamily="34" charset="77"/>
                  <a:ea typeface="Gill Sans"/>
                  <a:cs typeface="Gill Sans"/>
                  <a:sym typeface="Gill Sans"/>
                </a:rPr>
                <a:t>	Indefinite Deliverable Indefinite Quantity</a:t>
              </a:r>
              <a:endParaRPr lang="en-US" sz="900" dirty="0">
                <a:solidFill>
                  <a:srgbClr val="BA0C2F"/>
                </a:solidFill>
                <a:latin typeface="Gill Sans MT" panose="020B0502020104020203" pitchFamily="34" charset="77"/>
                <a:ea typeface="Gill Sans"/>
                <a:cs typeface="Gill Sans"/>
                <a:sym typeface="Gill Sans"/>
              </a:endParaRPr>
            </a:p>
            <a:p>
              <a:pPr marL="401638" indent="-401638">
                <a:spcAft>
                  <a:spcPts val="300"/>
                </a:spcAft>
              </a:pPr>
              <a:r>
                <a:rPr lang="en-US" sz="900" b="1" dirty="0">
                  <a:solidFill>
                    <a:srgbClr val="012E6D"/>
                  </a:solidFill>
                  <a:latin typeface="Gill Sans MT" panose="020B0502020104020203" pitchFamily="34" charset="77"/>
                  <a:ea typeface="Gill Sans"/>
                  <a:cs typeface="Gill Sans"/>
                  <a:sym typeface="Gill Sans"/>
                </a:rPr>
                <a:t>PO</a:t>
              </a:r>
              <a:r>
                <a:rPr lang="en-US" sz="900" b="1" dirty="0">
                  <a:solidFill>
                    <a:srgbClr val="5D0517"/>
                  </a:solidFill>
                  <a:latin typeface="Gill Sans MT" panose="020B0502020104020203" pitchFamily="34" charset="77"/>
                  <a:ea typeface="Gill Sans"/>
                  <a:cs typeface="Gill Sans"/>
                  <a:sym typeface="Gill Sans"/>
                </a:rPr>
                <a:t>	</a:t>
              </a:r>
              <a:r>
                <a:rPr lang="en-US" sz="900" dirty="0">
                  <a:solidFill>
                    <a:schemeClr val="dk1"/>
                  </a:solidFill>
                  <a:latin typeface="Gill Sans MT" panose="020B0502020104020203" pitchFamily="34" charset="77"/>
                  <a:ea typeface="Gill Sans"/>
                  <a:cs typeface="Gill Sans"/>
                  <a:sym typeface="Gill Sans"/>
                </a:rPr>
                <a:t>Purchase Order</a:t>
              </a:r>
              <a:endParaRPr lang="en-US" sz="900" dirty="0">
                <a:solidFill>
                  <a:schemeClr val="dk1"/>
                </a:solidFill>
                <a:latin typeface="Gill Sans MT" panose="020B0502020104020203" pitchFamily="34" charset="77"/>
              </a:endParaRPr>
            </a:p>
            <a:p>
              <a:pPr marL="401638" indent="-401638">
                <a:spcAft>
                  <a:spcPts val="300"/>
                </a:spcAft>
              </a:pPr>
              <a:r>
                <a:rPr lang="en-US" sz="900" b="1" dirty="0">
                  <a:solidFill>
                    <a:srgbClr val="012E6D"/>
                  </a:solidFill>
                  <a:latin typeface="Gill Sans MT" panose="020B0502020104020203" pitchFamily="34" charset="77"/>
                  <a:ea typeface="Gill Sans"/>
                  <a:cs typeface="Gill Sans"/>
                  <a:sym typeface="Gill Sans"/>
                </a:rPr>
                <a:t>TM</a:t>
              </a:r>
              <a:r>
                <a:rPr lang="en-US" sz="900" dirty="0">
                  <a:solidFill>
                    <a:schemeClr val="dk1"/>
                  </a:solidFill>
                  <a:latin typeface="Gill Sans MT" panose="020B0502020104020203" pitchFamily="34" charset="77"/>
                  <a:ea typeface="Gill Sans"/>
                  <a:cs typeface="Gill Sans"/>
                  <a:sym typeface="Gill Sans"/>
                </a:rPr>
                <a:t>	Time and Material</a:t>
              </a:r>
              <a:endParaRPr sz="900" dirty="0">
                <a:solidFill>
                  <a:schemeClr val="dk1"/>
                </a:solidFill>
                <a:latin typeface="Gill Sans MT" panose="020B0502020104020203" pitchFamily="34" charset="77"/>
              </a:endParaRPr>
            </a:p>
            <a:p>
              <a:pPr marL="401638" marR="0" lvl="0" indent="-401638" algn="l" rtl="0">
                <a:lnSpc>
                  <a:spcPct val="100000"/>
                </a:lnSpc>
                <a:spcBef>
                  <a:spcPts val="0"/>
                </a:spcBef>
                <a:spcAft>
                  <a:spcPts val="300"/>
                </a:spcAft>
                <a:buNone/>
              </a:pPr>
              <a:r>
                <a:rPr lang="en-US" sz="900" b="1" dirty="0">
                  <a:solidFill>
                    <a:srgbClr val="012E6D"/>
                  </a:solidFill>
                  <a:latin typeface="Gill Sans MT" panose="020B0502020104020203" pitchFamily="34" charset="77"/>
                  <a:ea typeface="Gill Sans"/>
                  <a:cs typeface="Gill Sans"/>
                  <a:sym typeface="Gill Sans"/>
                </a:rPr>
                <a:t>TO</a:t>
              </a:r>
              <a:r>
                <a:rPr lang="en-US" sz="900" dirty="0">
                  <a:solidFill>
                    <a:schemeClr val="dk1"/>
                  </a:solidFill>
                  <a:latin typeface="Gill Sans MT" panose="020B0502020104020203" pitchFamily="34" charset="77"/>
                  <a:ea typeface="Gill Sans"/>
                  <a:cs typeface="Gill Sans"/>
                  <a:sym typeface="Gill Sans"/>
                </a:rPr>
                <a:t>	Task Order</a:t>
              </a:r>
              <a:endParaRPr sz="900" dirty="0">
                <a:solidFill>
                  <a:schemeClr val="dk1"/>
                </a:solidFill>
                <a:latin typeface="Gill Sans MT" panose="020B0502020104020203" pitchFamily="34" charset="77"/>
              </a:endParaRPr>
            </a:p>
          </p:txBody>
        </p:sp>
        <p:sp>
          <p:nvSpPr>
            <p:cNvPr id="1102" name="Google Shape;1102;p11"/>
            <p:cNvSpPr txBox="1"/>
            <p:nvPr/>
          </p:nvSpPr>
          <p:spPr>
            <a:xfrm>
              <a:off x="228947" y="5052479"/>
              <a:ext cx="2920225" cy="1538830"/>
            </a:xfrm>
            <a:prstGeom prst="rect">
              <a:avLst/>
            </a:prstGeom>
            <a:noFill/>
            <a:ln>
              <a:noFill/>
            </a:ln>
          </p:spPr>
          <p:txBody>
            <a:bodyPr spcFirstLastPara="1" wrap="square" lIns="91425" tIns="45700" rIns="91425" bIns="45700" anchor="t" anchorCtr="0">
              <a:spAutoFit/>
            </a:bodyPr>
            <a:lstStyle/>
            <a:p>
              <a:pPr marL="401638" indent="-401638">
                <a:spcAft>
                  <a:spcPts val="300"/>
                </a:spcAft>
              </a:pPr>
              <a:r>
                <a:rPr lang="en-US" sz="900" b="1" dirty="0">
                  <a:solidFill>
                    <a:srgbClr val="012E6D"/>
                  </a:solidFill>
                  <a:latin typeface="Gill Sans MT" panose="020B0502020104020203" pitchFamily="34" charset="77"/>
                  <a:ea typeface="Gill Sans"/>
                  <a:cs typeface="Gill Sans"/>
                  <a:sym typeface="Gill Sans"/>
                </a:rPr>
                <a:t>BPA</a:t>
              </a:r>
              <a:r>
                <a:rPr lang="en-US" sz="900" dirty="0">
                  <a:solidFill>
                    <a:schemeClr val="dk1"/>
                  </a:solidFill>
                  <a:latin typeface="Gill Sans MT" panose="020B0502020104020203" pitchFamily="34" charset="77"/>
                  <a:ea typeface="Gill Sans"/>
                  <a:cs typeface="Gill Sans"/>
                  <a:sym typeface="Gill Sans"/>
                </a:rPr>
                <a:t>	Blanket Purchase Agreement</a:t>
              </a:r>
            </a:p>
            <a:p>
              <a:pPr marL="401638" indent="-401638">
                <a:spcAft>
                  <a:spcPts val="300"/>
                </a:spcAft>
              </a:pPr>
              <a:r>
                <a:rPr lang="en-US" sz="900" b="1" dirty="0">
                  <a:solidFill>
                    <a:srgbClr val="012E6D"/>
                  </a:solidFill>
                  <a:latin typeface="Gill Sans MT" panose="020B0502020104020203" pitchFamily="34" charset="77"/>
                  <a:ea typeface="Gill Sans"/>
                  <a:cs typeface="Gill Sans"/>
                  <a:sym typeface="Gill Sans"/>
                </a:rPr>
                <a:t>CA</a:t>
              </a:r>
              <a:r>
                <a:rPr lang="en-US" sz="900" dirty="0">
                  <a:solidFill>
                    <a:schemeClr val="dk1"/>
                  </a:solidFill>
                  <a:latin typeface="Gill Sans MT" panose="020B0502020104020203" pitchFamily="34" charset="77"/>
                  <a:ea typeface="Gill Sans"/>
                  <a:cs typeface="Gill Sans"/>
                  <a:sym typeface="Gill Sans"/>
                </a:rPr>
                <a:t>	Cooperative Agreement</a:t>
              </a:r>
              <a:endParaRPr lang="en-US" sz="900" dirty="0">
                <a:solidFill>
                  <a:schemeClr val="dk1"/>
                </a:solidFill>
                <a:latin typeface="Gill Sans MT" panose="020B0502020104020203" pitchFamily="34" charset="77"/>
              </a:endParaRPr>
            </a:p>
            <a:p>
              <a:pPr marL="401638" indent="-401638">
                <a:spcAft>
                  <a:spcPts val="300"/>
                </a:spcAft>
              </a:pPr>
              <a:r>
                <a:rPr lang="en-US" sz="900" b="1" dirty="0">
                  <a:solidFill>
                    <a:srgbClr val="012E6D"/>
                  </a:solidFill>
                  <a:latin typeface="Gill Sans MT" panose="020B0502020104020203" pitchFamily="34" charset="77"/>
                  <a:ea typeface="Gill Sans"/>
                  <a:cs typeface="Gill Sans"/>
                  <a:sym typeface="Gill Sans"/>
                </a:rPr>
                <a:t>CPFF</a:t>
              </a:r>
              <a:r>
                <a:rPr lang="en-US" sz="900" dirty="0">
                  <a:solidFill>
                    <a:schemeClr val="dk1"/>
                  </a:solidFill>
                  <a:latin typeface="Gill Sans MT" panose="020B0502020104020203" pitchFamily="34" charset="77"/>
                  <a:ea typeface="Gill Sans"/>
                  <a:cs typeface="Gill Sans"/>
                  <a:sym typeface="Gill Sans"/>
                </a:rPr>
                <a:t>	Cost Plus Fixed Fee</a:t>
              </a:r>
              <a:endParaRPr lang="en-US" sz="900" dirty="0">
                <a:solidFill>
                  <a:schemeClr val="dk1"/>
                </a:solidFill>
                <a:latin typeface="Gill Sans MT" panose="020B0502020104020203" pitchFamily="34" charset="77"/>
              </a:endParaRPr>
            </a:p>
            <a:p>
              <a:pPr marL="401638" marR="0" lvl="0" indent="-401638" algn="l" rtl="0">
                <a:lnSpc>
                  <a:spcPct val="100000"/>
                </a:lnSpc>
                <a:spcBef>
                  <a:spcPts val="0"/>
                </a:spcBef>
                <a:spcAft>
                  <a:spcPts val="300"/>
                </a:spcAft>
                <a:buNone/>
              </a:pPr>
              <a:r>
                <a:rPr lang="en-US" sz="900" b="1" dirty="0">
                  <a:solidFill>
                    <a:srgbClr val="012E6D"/>
                  </a:solidFill>
                  <a:latin typeface="Gill Sans MT" panose="020B0502020104020203" pitchFamily="34" charset="77"/>
                  <a:ea typeface="Gill Sans"/>
                  <a:cs typeface="Gill Sans"/>
                  <a:sym typeface="Gill Sans"/>
                </a:rPr>
                <a:t>FFP</a:t>
              </a:r>
              <a:r>
                <a:rPr lang="en-US" sz="900" dirty="0">
                  <a:solidFill>
                    <a:schemeClr val="dk1"/>
                  </a:solidFill>
                  <a:latin typeface="Gill Sans MT" panose="020B0502020104020203" pitchFamily="34" charset="77"/>
                  <a:ea typeface="Gill Sans"/>
                  <a:cs typeface="Gill Sans"/>
                  <a:sym typeface="Gill Sans"/>
                </a:rPr>
                <a:t>	Firm Fixed Price</a:t>
              </a:r>
              <a:endParaRPr sz="900" dirty="0">
                <a:solidFill>
                  <a:schemeClr val="dk1"/>
                </a:solidFill>
                <a:latin typeface="Gill Sans MT" panose="020B0502020104020203" pitchFamily="34" charset="77"/>
              </a:endParaRPr>
            </a:p>
            <a:p>
              <a:pPr marL="401638" marR="0" lvl="0" indent="-401638" algn="l" rtl="0">
                <a:lnSpc>
                  <a:spcPct val="100000"/>
                </a:lnSpc>
                <a:spcBef>
                  <a:spcPts val="0"/>
                </a:spcBef>
                <a:spcAft>
                  <a:spcPts val="300"/>
                </a:spcAft>
                <a:buNone/>
              </a:pPr>
              <a:r>
                <a:rPr lang="en-US" sz="900" b="1" dirty="0">
                  <a:solidFill>
                    <a:srgbClr val="012E6D"/>
                  </a:solidFill>
                  <a:latin typeface="Gill Sans MT" panose="020B0502020104020203" pitchFamily="34" charset="77"/>
                  <a:ea typeface="Gill Sans"/>
                  <a:cs typeface="Gill Sans"/>
                  <a:sym typeface="Gill Sans"/>
                </a:rPr>
                <a:t>ICA</a:t>
              </a:r>
              <a:r>
                <a:rPr lang="en-US" sz="900" dirty="0">
                  <a:solidFill>
                    <a:srgbClr val="012E6D"/>
                  </a:solidFill>
                  <a:latin typeface="Gill Sans MT" panose="020B0502020104020203" pitchFamily="34" charset="77"/>
                  <a:ea typeface="Gill Sans"/>
                  <a:cs typeface="Gill Sans"/>
                  <a:sym typeface="Gill Sans"/>
                </a:rPr>
                <a:t>	</a:t>
              </a:r>
              <a:r>
                <a:rPr lang="en-US" sz="900" dirty="0">
                  <a:solidFill>
                    <a:schemeClr val="dk1"/>
                  </a:solidFill>
                  <a:latin typeface="Gill Sans MT" panose="020B0502020104020203" pitchFamily="34" charset="77"/>
                  <a:ea typeface="Gill Sans"/>
                  <a:cs typeface="Gill Sans"/>
                  <a:sym typeface="Gill Sans"/>
                </a:rPr>
                <a:t>Individual Consultant Agreement</a:t>
              </a:r>
              <a:endParaRPr sz="900" dirty="0">
                <a:solidFill>
                  <a:schemeClr val="dk1"/>
                </a:solidFill>
                <a:latin typeface="Gill Sans MT" panose="020B0502020104020203" pitchFamily="34" charset="77"/>
              </a:endParaRPr>
            </a:p>
            <a:p>
              <a:pPr marL="0" marR="0" lvl="0" indent="0" algn="l" rtl="0">
                <a:lnSpc>
                  <a:spcPct val="100000"/>
                </a:lnSpc>
                <a:spcBef>
                  <a:spcPts val="0"/>
                </a:spcBef>
                <a:spcAft>
                  <a:spcPts val="300"/>
                </a:spcAft>
                <a:buNone/>
              </a:pPr>
              <a:endParaRPr sz="900" dirty="0">
                <a:solidFill>
                  <a:schemeClr val="dk1"/>
                </a:solidFill>
                <a:latin typeface="Gill Sans MT" panose="020B0502020104020203" pitchFamily="34" charset="77"/>
                <a:ea typeface="Gill Sans"/>
                <a:cs typeface="Gill Sans"/>
                <a:sym typeface="Gill Sans"/>
              </a:endParaRPr>
            </a:p>
          </p:txBody>
        </p:sp>
      </p:grpSp>
      <p:sp>
        <p:nvSpPr>
          <p:cNvPr id="12" name="Google Shape;1258;p27">
            <a:extLst>
              <a:ext uri="{FF2B5EF4-FFF2-40B4-BE49-F238E27FC236}">
                <a16:creationId xmlns:a16="http://schemas.microsoft.com/office/drawing/2014/main" id="{00477B57-B816-134C-86AE-636DAD70480D}"/>
              </a:ext>
            </a:extLst>
          </p:cNvPr>
          <p:cNvSpPr txBox="1"/>
          <p:nvPr/>
        </p:nvSpPr>
        <p:spPr>
          <a:xfrm>
            <a:off x="306758" y="320619"/>
            <a:ext cx="4067066"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CATALYZE CORE UPDATES </a:t>
            </a:r>
            <a:r>
              <a:rPr lang="en-US" sz="2000" dirty="0">
                <a:solidFill>
                  <a:schemeClr val="accent3"/>
                </a:solidFill>
                <a:latin typeface="Gill Sans MT" panose="020B0502020104020203" pitchFamily="34" charset="0"/>
                <a:ea typeface="Gill Sans"/>
                <a:cs typeface="Gill Sans"/>
                <a:sym typeface="Gill Sans"/>
              </a:rPr>
              <a:t>(Y3, Q2)</a:t>
            </a:r>
            <a:endParaRPr sz="2000" dirty="0">
              <a:solidFill>
                <a:schemeClr val="accent3"/>
              </a:solidFill>
              <a:latin typeface="Gill Sans MT" panose="020B0502020104020203" pitchFamily="34" charset="0"/>
              <a:ea typeface="Gill Sans"/>
              <a:cs typeface="Gill Sans"/>
              <a:sym typeface="Gill Sans"/>
            </a:endParaRPr>
          </a:p>
        </p:txBody>
      </p:sp>
      <p:graphicFrame>
        <p:nvGraphicFramePr>
          <p:cNvPr id="10" name="Chart 9">
            <a:extLst>
              <a:ext uri="{FF2B5EF4-FFF2-40B4-BE49-F238E27FC236}">
                <a16:creationId xmlns:a16="http://schemas.microsoft.com/office/drawing/2014/main" id="{A5021212-BB8E-4505-961F-AD7390501B41}"/>
              </a:ext>
              <a:ext uri="{147F2762-F138-4A5C-976F-8EAC2B608ADB}">
                <a16:predDERef xmlns:a16="http://schemas.microsoft.com/office/drawing/2014/main" pred="{0047BAF2-67B1-461F-AFAF-1FA6F840DDC5}"/>
              </a:ext>
            </a:extLst>
          </p:cNvPr>
          <p:cNvGraphicFramePr>
            <a:graphicFrameLocks/>
          </p:cNvGraphicFramePr>
          <p:nvPr>
            <p:extLst>
              <p:ext uri="{D42A27DB-BD31-4B8C-83A1-F6EECF244321}">
                <p14:modId xmlns:p14="http://schemas.microsoft.com/office/powerpoint/2010/main" val="1027922642"/>
              </p:ext>
            </p:extLst>
          </p:nvPr>
        </p:nvGraphicFramePr>
        <p:xfrm>
          <a:off x="4561609" y="310228"/>
          <a:ext cx="4265243"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047BAF2-67B1-461F-AFAF-1FA6F840DDC5}"/>
              </a:ext>
            </a:extLst>
          </p:cNvPr>
          <p:cNvGraphicFramePr>
            <a:graphicFrameLocks/>
          </p:cNvGraphicFramePr>
          <p:nvPr>
            <p:extLst>
              <p:ext uri="{D42A27DB-BD31-4B8C-83A1-F6EECF244321}">
                <p14:modId xmlns:p14="http://schemas.microsoft.com/office/powerpoint/2010/main" val="2725595022"/>
              </p:ext>
            </p:extLst>
          </p:nvPr>
        </p:nvGraphicFramePr>
        <p:xfrm>
          <a:off x="4561608" y="2680853"/>
          <a:ext cx="4265242" cy="21945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4" name="Picture 3">
            <a:extLst>
              <a:ext uri="{FF2B5EF4-FFF2-40B4-BE49-F238E27FC236}">
                <a16:creationId xmlns:a16="http://schemas.microsoft.com/office/drawing/2014/main" id="{9887CCF8-0945-A8C3-569C-5921EDCF05DB}"/>
              </a:ext>
            </a:extLst>
          </p:cNvPr>
          <p:cNvPicPr>
            <a:picLocks noChangeAspect="1"/>
          </p:cNvPicPr>
          <p:nvPr/>
        </p:nvPicPr>
        <p:blipFill>
          <a:blip r:embed="rId3">
            <a:duotone>
              <a:schemeClr val="accent5">
                <a:shade val="45000"/>
                <a:satMod val="135000"/>
              </a:schemeClr>
              <a:prstClr val="white"/>
            </a:duotone>
          </a:blip>
          <a:srcRect l="20851" r="20851"/>
          <a:stretch/>
        </p:blipFill>
        <p:spPr>
          <a:xfrm>
            <a:off x="4766518" y="171744"/>
            <a:ext cx="4225083" cy="4841285"/>
          </a:xfrm>
          <a:prstGeom prst="rect">
            <a:avLst/>
          </a:prstGeom>
        </p:spPr>
      </p:pic>
      <p:sp>
        <p:nvSpPr>
          <p:cNvPr id="979" name="Google Shape;979;p2"/>
          <p:cNvSpPr txBox="1">
            <a:spLocks noGrp="1"/>
          </p:cNvSpPr>
          <p:nvPr>
            <p:ph type="body" idx="1"/>
          </p:nvPr>
        </p:nvSpPr>
        <p:spPr>
          <a:xfrm>
            <a:off x="427240" y="1016698"/>
            <a:ext cx="4135333" cy="3762435"/>
          </a:xfrm>
          <a:prstGeom prst="rect">
            <a:avLst/>
          </a:prstGeom>
          <a:noFill/>
          <a:ln>
            <a:noFill/>
          </a:ln>
        </p:spPr>
        <p:txBody>
          <a:bodyPr spcFirstLastPara="1" wrap="square" lIns="91425" tIns="45700" rIns="91425" bIns="45700" anchor="t" anchorCtr="0">
            <a:noAutofit/>
          </a:bodyPr>
          <a:lstStyle/>
          <a:p>
            <a:pPr marL="0" lvl="0" indent="0">
              <a:lnSpc>
                <a:spcPct val="140000"/>
              </a:lnSpc>
              <a:buClr>
                <a:schemeClr val="accent3"/>
              </a:buClr>
              <a:buSzPts val="1200"/>
              <a:buNone/>
              <a:tabLst>
                <a:tab pos="3370263" algn="l"/>
              </a:tabLst>
            </a:pP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Acronyms</a:t>
            </a:r>
            <a:r>
              <a:rPr lang="en-US" sz="1100" b="1" u="dashHeavy" dirty="0">
                <a:solidFill>
                  <a:schemeClr val="tx1"/>
                </a:solidFill>
                <a:uFill>
                  <a:solidFill>
                    <a:schemeClr val="bg1">
                      <a:lumMod val="75000"/>
                    </a:schemeClr>
                  </a:solidFill>
                </a:u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3	</a:t>
            </a:r>
          </a:p>
          <a:p>
            <a:pPr marL="0" lvl="0" indent="0">
              <a:lnSpc>
                <a:spcPct val="140000"/>
              </a:lnSpc>
              <a:buClr>
                <a:schemeClr val="accent3"/>
              </a:buClr>
              <a:buSzPts val="1200"/>
              <a:buNone/>
              <a:tabLst>
                <a:tab pos="3370263" algn="l"/>
              </a:tabLst>
            </a:pP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Buy-In Summary</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4</a:t>
            </a:r>
          </a:p>
          <a:p>
            <a:pPr marL="0" lvl="0" indent="0">
              <a:lnSpc>
                <a:spcPct val="140000"/>
              </a:lnSpc>
              <a:buClr>
                <a:schemeClr val="accent3"/>
              </a:buClr>
              <a:buSzPts val="1200"/>
              <a:buNone/>
              <a:tabLst>
                <a:tab pos="3370263" algn="l"/>
              </a:tabLst>
            </a:pP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Introduction</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5</a:t>
            </a:r>
          </a:p>
          <a:p>
            <a:pPr marL="0" indent="0">
              <a:lnSpc>
                <a:spcPct val="140000"/>
              </a:lnSpc>
              <a:buClr>
                <a:schemeClr val="accent3"/>
              </a:buClr>
              <a:buSzPts val="1200"/>
              <a:buNone/>
              <a:tabLst>
                <a:tab pos="3370263" algn="l"/>
              </a:tabLst>
            </a:pP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CATALYZE</a:t>
            </a: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 </a:t>
            </a: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Core Updates</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b="1"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8</a:t>
            </a:r>
          </a:p>
          <a:p>
            <a:pPr marL="0" indent="0">
              <a:lnSpc>
                <a:spcPct val="140000"/>
              </a:lnSpc>
              <a:buClr>
                <a:schemeClr val="accent3"/>
              </a:buClr>
              <a:buSzPts val="1200"/>
              <a:buNone/>
              <a:tabLst>
                <a:tab pos="3370263" algn="l"/>
              </a:tabLst>
            </a:pPr>
            <a:r>
              <a:rPr lang="en-US" sz="1100" b="1"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Organization Chart</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b="1"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28</a:t>
            </a:r>
          </a:p>
          <a:p>
            <a:pPr marL="0" indent="0">
              <a:lnSpc>
                <a:spcPct val="140000"/>
              </a:lnSpc>
              <a:buClr>
                <a:schemeClr val="accent3"/>
              </a:buClr>
              <a:buSzPts val="1200"/>
              <a:buNone/>
              <a:tabLst>
                <a:tab pos="3370263" algn="l"/>
              </a:tabLst>
            </a:pPr>
            <a:r>
              <a:rPr lang="en-US" sz="1100" b="1"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Activity </a:t>
            </a:r>
            <a:r>
              <a:rPr lang="en-US" sz="1100" b="1"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Updates</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b="1"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30</a:t>
            </a:r>
            <a:endParaRPr lang="en-US" sz="1100"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0" indent="120650">
              <a:lnSpc>
                <a:spcPct val="140000"/>
              </a:lnSpc>
              <a:buClr>
                <a:schemeClr val="accent3"/>
              </a:buClr>
              <a:buSzPts val="1200"/>
              <a:buNone/>
              <a:tabLst>
                <a:tab pos="3370263" algn="l"/>
              </a:tabLst>
            </a:pPr>
            <a:r>
              <a:rPr lang="en-US" sz="1100"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EduFinance</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30</a:t>
            </a:r>
            <a:endPar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indent="120650">
              <a:lnSpc>
                <a:spcPct val="140000"/>
              </a:lnSpc>
              <a:buClr>
                <a:schemeClr val="accent3"/>
              </a:buClr>
              <a:buSzPts val="1200"/>
              <a:buNone/>
              <a:tabLst>
                <a:tab pos="3370263" algn="l"/>
              </a:tabLst>
            </a:pPr>
            <a:r>
              <a:rPr lang="en-US" sz="1100" dirty="0">
                <a:solidFill>
                  <a:schemeClr val="tx1"/>
                </a:solidFill>
                <a:latin typeface="Gill Sans MT"/>
              </a:rPr>
              <a:t>Women’s Economic Empowerment (WEE)</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39</a:t>
            </a:r>
            <a:endParaRPr lang="en-US" sz="1100"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0" indent="120650">
              <a:lnSpc>
                <a:spcPct val="140000"/>
              </a:lnSpc>
              <a:buClr>
                <a:schemeClr val="accent3"/>
              </a:buClr>
              <a:buSzPts val="1200"/>
              <a:buNone/>
              <a:tabLst>
                <a:tab pos="3370263" algn="l"/>
              </a:tabLst>
            </a:pPr>
            <a:r>
              <a:rPr lang="en-US" sz="1100" dirty="0">
                <a:solidFill>
                  <a:schemeClr val="tx1"/>
                </a:solidFill>
                <a:latin typeface="Gill Sans MT"/>
              </a:rPr>
              <a:t>MS4G</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46</a:t>
            </a:r>
            <a:endParaRPr lang="en-US" sz="1100"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0" indent="120650">
              <a:lnSpc>
                <a:spcPct val="140000"/>
              </a:lnSpc>
              <a:buClr>
                <a:schemeClr val="accent3"/>
              </a:buClr>
              <a:buSzPts val="1200"/>
              <a:buNone/>
              <a:tabLst>
                <a:tab pos="3370263" algn="l"/>
              </a:tabLst>
            </a:pPr>
            <a:r>
              <a:rPr lang="en-US" sz="1100" dirty="0">
                <a:solidFill>
                  <a:schemeClr val="tx1"/>
                </a:solidFill>
                <a:latin typeface="Gill Sans MT"/>
              </a:rPr>
              <a:t>CATALYZE </a:t>
            </a:r>
            <a:r>
              <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Peru </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55</a:t>
            </a:r>
            <a:endPar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indent="120650">
              <a:lnSpc>
                <a:spcPct val="140000"/>
              </a:lnSpc>
              <a:buClr>
                <a:schemeClr val="accent3"/>
              </a:buClr>
              <a:buSzPts val="1200"/>
              <a:buNone/>
              <a:tabLst>
                <a:tab pos="3370263" algn="l"/>
              </a:tabLst>
            </a:pPr>
            <a:r>
              <a:rPr lang="en-US" sz="1100" dirty="0">
                <a:solidFill>
                  <a:schemeClr val="tx1"/>
                </a:solidFill>
                <a:latin typeface="Gill Sans MT"/>
              </a:rPr>
              <a:t>Private Sector Development (PSD)</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a:t>
            </a:r>
            <a:r>
              <a:rPr lang="en-US" sz="1100" dirty="0">
                <a:solidFill>
                  <a:schemeClr val="tx1"/>
                </a:solidFill>
                <a:latin typeface="Gill Sans M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
                  </a:ext>
                </a:extLst>
              </a:rPr>
              <a:t>60</a:t>
            </a:r>
            <a:endParaRPr lang="en-US" sz="1100" dirty="0">
              <a:solidFill>
                <a:schemeClr val="tx1"/>
              </a:solidFill>
              <a:latin typeface="Gill Sans MT" panose="020B0502020104020203" pitchFamily="34" charset="0"/>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0" indent="120650">
              <a:lnSpc>
                <a:spcPct val="140000"/>
              </a:lnSpc>
              <a:buClr>
                <a:schemeClr val="accent3"/>
              </a:buClr>
              <a:buSzPts val="1200"/>
              <a:buNone/>
              <a:tabLst>
                <a:tab pos="3370263" algn="l"/>
              </a:tabLst>
            </a:pPr>
            <a:r>
              <a:rPr lang="en-US" sz="1100" dirty="0">
                <a:solidFill>
                  <a:schemeClr val="tx1"/>
                </a:solidFill>
                <a:latin typeface="Gill Sans MT"/>
              </a:rPr>
              <a:t>Finance for Resilience (F4R)</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100" dirty="0">
                <a:solidFill>
                  <a:schemeClr val="tx1"/>
                </a:solidFill>
                <a:latin typeface="Gill Sans M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
                  </a:ext>
                </a:extLst>
              </a:rPr>
              <a:t>64</a:t>
            </a:r>
          </a:p>
          <a:p>
            <a:pPr marL="0" indent="120650">
              <a:lnSpc>
                <a:spcPct val="140000"/>
              </a:lnSpc>
              <a:buClr>
                <a:schemeClr val="accent3"/>
              </a:buClr>
              <a:buSzPts val="1200"/>
              <a:buNone/>
              <a:tabLst>
                <a:tab pos="3370263" algn="l"/>
              </a:tabLst>
            </a:pPr>
            <a:r>
              <a:rPr lang="en-US" sz="1100" dirty="0">
                <a:solidFill>
                  <a:schemeClr val="tx1"/>
                </a:solidFill>
                <a:latin typeface="Gill Sans MT"/>
              </a:rPr>
              <a:t>Engines of Growth (</a:t>
            </a:r>
            <a:r>
              <a:rPr lang="en-US" sz="1100" dirty="0" err="1">
                <a:solidFill>
                  <a:schemeClr val="tx1"/>
                </a:solidFill>
                <a:latin typeface="Gill Sans MT"/>
              </a:rPr>
              <a:t>EoG</a:t>
            </a:r>
            <a:r>
              <a:rPr lang="en-US" sz="1100" dirty="0">
                <a:solidFill>
                  <a:schemeClr val="tx1"/>
                </a:solidFill>
                <a:latin typeface="Gill Sans MT"/>
              </a:rPr>
              <a:t>)</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69</a:t>
            </a:r>
          </a:p>
          <a:p>
            <a:pPr marL="0" indent="120650">
              <a:lnSpc>
                <a:spcPct val="140000"/>
              </a:lnSpc>
              <a:buClr>
                <a:schemeClr val="accent3"/>
              </a:buClr>
              <a:buSzPts val="1200"/>
              <a:buNone/>
              <a:tabLst>
                <a:tab pos="3370263" algn="l"/>
              </a:tabLst>
            </a:pPr>
            <a:r>
              <a:rPr lang="en-US" sz="1100" dirty="0">
                <a:solidFill>
                  <a:schemeClr val="tx1"/>
                </a:solidFill>
                <a:latin typeface="Gill Sans MT"/>
              </a:rPr>
              <a:t>Asia – Social Protection</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100" dirty="0">
                <a:solidFill>
                  <a:schemeClr val="tx1"/>
                </a:solidFill>
                <a:latin typeface="Gill Sans M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
                  </a:ext>
                </a:extLst>
              </a:rPr>
              <a:t>75</a:t>
            </a:r>
            <a:endPar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indent="0">
              <a:lnSpc>
                <a:spcPct val="140000"/>
              </a:lnSpc>
              <a:buClr>
                <a:schemeClr val="accent3"/>
              </a:buClr>
              <a:buSzPts val="1200"/>
              <a:buNone/>
              <a:tabLst>
                <a:tab pos="3370263" algn="l"/>
              </a:tabLst>
            </a:pPr>
            <a:r>
              <a:rPr lang="en-US" sz="1100" b="1" dirty="0">
                <a:solidFill>
                  <a:schemeClr val="tx1"/>
                </a:solidFill>
                <a:latin typeface="Gill Sans MT"/>
              </a:rPr>
              <a:t>Spotlight</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100" b="1"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78</a:t>
            </a:r>
            <a:endParaRPr lang="en-US" sz="1100" dirty="0">
              <a:solidFill>
                <a:schemeClr val="tx1"/>
              </a:solidFill>
              <a:latin typeface="Gill Sans MT"/>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indent="0">
              <a:lnSpc>
                <a:spcPct val="140000"/>
              </a:lnSpc>
              <a:buClr>
                <a:schemeClr val="accent3"/>
              </a:buClr>
              <a:buSzPts val="1200"/>
              <a:buNone/>
              <a:tabLst>
                <a:tab pos="3370263" algn="l"/>
              </a:tabLst>
            </a:pPr>
            <a:r>
              <a:rPr lang="en-US" sz="1100" b="1" dirty="0">
                <a:solidFill>
                  <a:schemeClr val="tx1"/>
                </a:solidFill>
                <a:latin typeface="Gill Sans MT"/>
              </a:rPr>
              <a:t>Financial </a:t>
            </a:r>
            <a:r>
              <a:rPr lang="en-US" sz="1100" b="1" dirty="0">
                <a:solidFill>
                  <a:schemeClr val="tx1"/>
                </a:solidFill>
                <a:latin typeface="Gill Sans MT"/>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9"/>
                  </a:ext>
                </a:extLst>
              </a:rPr>
              <a:t>Summary</a:t>
            </a:r>
            <a:r>
              <a:rPr lang="en-US" sz="1100" b="1" u="dashHeavy" dirty="0">
                <a:solidFill>
                  <a:schemeClr val="tx1"/>
                </a:solidFill>
                <a:uFill>
                  <a:solidFill>
                    <a:schemeClr val="bg1">
                      <a:lumMod val="75000"/>
                    </a:schemeClr>
                  </a:solidFill>
                </a:uFill>
                <a:latin typeface="Gill Sans MT"/>
                <a:extLst>
                  <a:ext uri="http://customooxmlschemas.google.com/">
                    <go:slidesCustomData xmlns:lc="http://schemas.openxmlformats.org/drawingml/2006/lockedCanvas"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100" b="1" dirty="0">
                <a:solidFill>
                  <a:schemeClr val="tx1"/>
                </a:solidFill>
                <a:latin typeface="Gill Sans MT"/>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82</a:t>
            </a:r>
          </a:p>
          <a:p>
            <a:pPr marL="0" indent="0">
              <a:lnSpc>
                <a:spcPct val="120000"/>
              </a:lnSpc>
              <a:spcBef>
                <a:spcPts val="600"/>
              </a:spcBef>
              <a:buClr>
                <a:schemeClr val="accent3"/>
              </a:buClr>
              <a:buSzPts val="1200"/>
              <a:buNone/>
              <a:tabLst>
                <a:tab pos="3370263" algn="l"/>
              </a:tabLst>
            </a:pPr>
            <a:endParaRPr lang="en-US" sz="1100" dirty="0">
              <a:solidFill>
                <a:schemeClr val="tx1"/>
              </a:solidFill>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0" lvl="0" indent="0">
              <a:lnSpc>
                <a:spcPct val="120000"/>
              </a:lnSpc>
              <a:spcBef>
                <a:spcPts val="600"/>
              </a:spcBef>
              <a:buClr>
                <a:schemeClr val="accent3"/>
              </a:buClr>
              <a:buSzPts val="1200"/>
              <a:buNone/>
              <a:tabLst>
                <a:tab pos="3370263" algn="l"/>
              </a:tabLst>
            </a:pPr>
            <a:r>
              <a:rPr lang="en-US" sz="1100" b="1" dirty="0">
                <a:solidFill>
                  <a:schemeClr val="tx1"/>
                </a:solidFill>
              </a:rPr>
              <a:t>	</a:t>
            </a:r>
            <a:r>
              <a:rPr lang="en-US" sz="1100" dirty="0">
                <a:solidFill>
                  <a:schemeClr val="tx1"/>
                </a:solidFill>
              </a:rPr>
              <a:t>		</a:t>
            </a:r>
          </a:p>
          <a:p>
            <a:pPr marL="0" lvl="0" indent="0" algn="l" rtl="0">
              <a:lnSpc>
                <a:spcPct val="120000"/>
              </a:lnSpc>
              <a:spcBef>
                <a:spcPts val="600"/>
              </a:spcBef>
              <a:spcAft>
                <a:spcPts val="0"/>
              </a:spcAft>
              <a:buClr>
                <a:schemeClr val="accent3"/>
              </a:buClr>
              <a:buSzPts val="1200"/>
              <a:buNone/>
              <a:tabLst>
                <a:tab pos="3370263" algn="l"/>
              </a:tabLst>
            </a:pPr>
            <a:r>
              <a:rPr lang="en-US" sz="1100" dirty="0">
                <a:solidFill>
                  <a:schemeClr val="tx1"/>
                </a:solidFill>
              </a:rPr>
              <a:t>	</a:t>
            </a:r>
          </a:p>
        </p:txBody>
      </p:sp>
      <p:sp>
        <p:nvSpPr>
          <p:cNvPr id="980" name="Google Shape;980;p2"/>
          <p:cNvSpPr txBox="1"/>
          <p:nvPr/>
        </p:nvSpPr>
        <p:spPr>
          <a:xfrm>
            <a:off x="-152399" y="4812975"/>
            <a:ext cx="9144000"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b="0" i="1" u="none" strike="noStrike" cap="none" dirty="0">
                <a:solidFill>
                  <a:schemeClr val="tx1">
                    <a:lumMod val="65000"/>
                    <a:lumOff val="35000"/>
                  </a:schemeClr>
                </a:solidFill>
                <a:latin typeface="Gill Sans"/>
                <a:ea typeface="Gill Sans"/>
                <a:cs typeface="Gill Sans"/>
                <a:sym typeface="Gill Sans"/>
              </a:rPr>
              <a:t>CREDIT: CATALYZE PERU</a:t>
            </a:r>
            <a:endParaRPr dirty="0">
              <a:solidFill>
                <a:schemeClr val="tx1">
                  <a:lumMod val="65000"/>
                  <a:lumOff val="35000"/>
                </a:schemeClr>
              </a:solidFill>
            </a:endParaRPr>
          </a:p>
        </p:txBody>
      </p:sp>
      <p:sp>
        <p:nvSpPr>
          <p:cNvPr id="981" name="Google Shape;981;p2"/>
          <p:cNvSpPr txBox="1"/>
          <p:nvPr/>
        </p:nvSpPr>
        <p:spPr>
          <a:xfrm>
            <a:off x="367006" y="403895"/>
            <a:ext cx="376392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3"/>
              </a:buClr>
              <a:buSzPts val="2400"/>
              <a:buFont typeface="Gill Sans"/>
              <a:buNone/>
            </a:pPr>
            <a:r>
              <a:rPr lang="en-US" sz="2000" b="1" i="0" u="none" strike="noStrike" cap="none" dirty="0">
                <a:solidFill>
                  <a:srgbClr val="012E6D"/>
                </a:solidFill>
                <a:latin typeface="Gill Sans MT" panose="020B0502020104020203" pitchFamily="34" charset="0"/>
                <a:ea typeface="Gill Sans"/>
                <a:cs typeface="Gill Sans"/>
                <a:sym typeface="Gill Sans"/>
              </a:rPr>
              <a:t>TABLE OF CONTENTS </a:t>
            </a:r>
            <a:endParaRPr sz="1200" b="1" dirty="0">
              <a:solidFill>
                <a:srgbClr val="012E6D"/>
              </a:solidFill>
              <a:latin typeface="Gill Sans MT" panose="020B0502020104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1" name="Google Shape;1111;p12"/>
          <p:cNvSpPr txBox="1">
            <a:spLocks noGrp="1"/>
          </p:cNvSpPr>
          <p:nvPr>
            <p:ph type="body" idx="1"/>
          </p:nvPr>
        </p:nvSpPr>
        <p:spPr>
          <a:xfrm>
            <a:off x="329058" y="1210737"/>
            <a:ext cx="3540415" cy="1849267"/>
          </a:xfrm>
          <a:prstGeom prst="rect">
            <a:avLst/>
          </a:prstGeom>
          <a:noFill/>
          <a:ln>
            <a:noFill/>
          </a:ln>
        </p:spPr>
        <p:txBody>
          <a:bodyPr spcFirstLastPara="1" wrap="square" lIns="91425" tIns="45700" rIns="91425" bIns="45700" anchor="t" anchorCtr="0">
            <a:normAutofit/>
          </a:bodyPr>
          <a:lstStyle/>
          <a:p>
            <a:pPr marL="0" lvl="0" indent="0">
              <a:buClr>
                <a:srgbClr val="000000"/>
              </a:buClr>
              <a:buSzPts val="1000"/>
              <a:buNone/>
            </a:pPr>
            <a:r>
              <a:rPr lang="en-US" sz="1400" b="1" dirty="0">
                <a:solidFill>
                  <a:srgbClr val="BA0C2F"/>
                </a:solidFill>
                <a:latin typeface="Gill Sans MT" panose="020B0502020104020203" pitchFamily="34" charset="0"/>
              </a:rPr>
              <a:t>Grants Under Contract (GUCs) </a:t>
            </a:r>
          </a:p>
          <a:p>
            <a:pPr marL="0" lvl="0" indent="0">
              <a:spcAft>
                <a:spcPts val="600"/>
              </a:spcAft>
              <a:buClr>
                <a:srgbClr val="000000"/>
              </a:buClr>
              <a:buSzPts val="1000"/>
              <a:buNone/>
            </a:pPr>
            <a:r>
              <a:rPr lang="en-US" sz="1400" b="1" dirty="0">
                <a:solidFill>
                  <a:srgbClr val="BA0C2F"/>
                </a:solidFill>
                <a:latin typeface="Gill Sans MT" panose="020B0502020104020203" pitchFamily="34" charset="0"/>
              </a:rPr>
              <a:t>at a Glance</a:t>
            </a:r>
            <a:endParaRPr sz="1400" b="1" dirty="0">
              <a:solidFill>
                <a:srgbClr val="BA0C2F"/>
              </a:solidFill>
              <a:latin typeface="Gill Sans MT" panose="020B0502020104020203" pitchFamily="34" charset="0"/>
            </a:endParaRPr>
          </a:p>
          <a:p>
            <a:pPr marL="0" lvl="0" indent="0" algn="l" rtl="0">
              <a:spcAft>
                <a:spcPts val="0"/>
              </a:spcAft>
              <a:buClr>
                <a:schemeClr val="tx2"/>
              </a:buClr>
              <a:buSzPct val="110000"/>
              <a:buNone/>
            </a:pPr>
            <a:r>
              <a:rPr lang="en-US" sz="1050" dirty="0">
                <a:solidFill>
                  <a:schemeClr val="tx1"/>
                </a:solidFill>
                <a:latin typeface="Gill Sans MT" panose="020B0502020104020203" pitchFamily="34" charset="0"/>
              </a:rPr>
              <a:t>As of March 31, 2022, CATALYZE has issued a cumulative total of USD11.14 million in grants to 86 awardees (of which 94.18% are local actors) to provide services across all CATALYZE activities.</a:t>
            </a:r>
            <a:endParaRPr sz="1050" dirty="0">
              <a:solidFill>
                <a:schemeClr val="tx1"/>
              </a:solidFill>
              <a:latin typeface="Gill Sans MT" panose="020B0502020104020203" pitchFamily="34" charset="0"/>
            </a:endParaRPr>
          </a:p>
          <a:p>
            <a:pPr marL="0" lvl="0" indent="0" algn="l" rtl="0">
              <a:spcBef>
                <a:spcPts val="800"/>
              </a:spcBef>
              <a:spcAft>
                <a:spcPts val="0"/>
              </a:spcAft>
              <a:buClr>
                <a:srgbClr val="6C6463"/>
              </a:buClr>
              <a:buSzPts val="1200"/>
              <a:buNone/>
            </a:pPr>
            <a:endParaRPr sz="1200" b="1" dirty="0">
              <a:solidFill>
                <a:srgbClr val="651D32"/>
              </a:solidFill>
              <a:latin typeface="Gill Sans"/>
              <a:ea typeface="Gill Sans"/>
              <a:cs typeface="Gill Sans"/>
              <a:sym typeface="Gill Sans"/>
            </a:endParaRPr>
          </a:p>
        </p:txBody>
      </p:sp>
      <p:sp>
        <p:nvSpPr>
          <p:cNvPr id="11" name="Google Shape;1258;p27">
            <a:extLst>
              <a:ext uri="{FF2B5EF4-FFF2-40B4-BE49-F238E27FC236}">
                <a16:creationId xmlns:a16="http://schemas.microsoft.com/office/drawing/2014/main" id="{65E00FDC-020B-9A48-B40D-447AF314E4EE}"/>
              </a:ext>
            </a:extLst>
          </p:cNvPr>
          <p:cNvSpPr txBox="1"/>
          <p:nvPr/>
        </p:nvSpPr>
        <p:spPr>
          <a:xfrm>
            <a:off x="306756" y="320619"/>
            <a:ext cx="4937189"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dirty="0">
                <a:solidFill>
                  <a:srgbClr val="012E6D"/>
                </a:solidFill>
                <a:latin typeface="Gill Sans MT" panose="020B0502020104020203" pitchFamily="34" charset="0"/>
                <a:ea typeface="Gill Sans"/>
                <a:cs typeface="Gill Sans"/>
                <a:sym typeface="Gill Sans"/>
              </a:rPr>
              <a:t>CATALYZE CORE UPDATES </a:t>
            </a:r>
            <a:r>
              <a:rPr lang="fr-FR" sz="2000" dirty="0">
                <a:solidFill>
                  <a:schemeClr val="accent3"/>
                </a:solidFill>
                <a:latin typeface="Gill Sans MT" panose="020B0502020104020203" pitchFamily="34" charset="0"/>
                <a:ea typeface="Gill Sans"/>
                <a:cs typeface="Gill Sans"/>
                <a:sym typeface="Gill Sans"/>
              </a:rPr>
              <a:t>(Y3, Q2)</a:t>
            </a:r>
          </a:p>
        </p:txBody>
      </p:sp>
      <p:graphicFrame>
        <p:nvGraphicFramePr>
          <p:cNvPr id="8" name="Chart 7">
            <a:extLst>
              <a:ext uri="{FF2B5EF4-FFF2-40B4-BE49-F238E27FC236}">
                <a16:creationId xmlns:a16="http://schemas.microsoft.com/office/drawing/2014/main" id="{04E2123B-8832-4C07-A4D4-7E61481A8C5C}"/>
              </a:ext>
              <a:ext uri="{147F2762-F138-4A5C-976F-8EAC2B608ADB}">
                <a16:predDERef xmlns:a16="http://schemas.microsoft.com/office/drawing/2014/main" pred="{B86D6A10-81E4-4A1F-822E-BFCAC079873A}"/>
              </a:ext>
            </a:extLst>
          </p:cNvPr>
          <p:cNvGraphicFramePr>
            <a:graphicFrameLocks/>
          </p:cNvGraphicFramePr>
          <p:nvPr>
            <p:extLst>
              <p:ext uri="{D42A27DB-BD31-4B8C-83A1-F6EECF244321}">
                <p14:modId xmlns:p14="http://schemas.microsoft.com/office/powerpoint/2010/main" val="4252029041"/>
              </p:ext>
            </p:extLst>
          </p:nvPr>
        </p:nvGraphicFramePr>
        <p:xfrm>
          <a:off x="4204404" y="1046743"/>
          <a:ext cx="4828084" cy="40265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1" name="Google Shape;1091;g10cafa5391a_27_243"/>
          <p:cNvSpPr txBox="1">
            <a:spLocks noGrp="1"/>
          </p:cNvSpPr>
          <p:nvPr>
            <p:ph type="body" idx="1"/>
          </p:nvPr>
        </p:nvSpPr>
        <p:spPr>
          <a:xfrm>
            <a:off x="351361" y="1265305"/>
            <a:ext cx="3841498" cy="2911779"/>
          </a:xfrm>
          <a:prstGeom prst="rect">
            <a:avLst/>
          </a:prstGeom>
          <a:noFill/>
          <a:ln>
            <a:noFill/>
          </a:ln>
        </p:spPr>
        <p:txBody>
          <a:bodyPr spcFirstLastPara="1" wrap="square" lIns="91425" tIns="45700" rIns="91425" bIns="45700" anchor="t" anchorCtr="0">
            <a:normAutofit/>
          </a:bodyPr>
          <a:lstStyle/>
          <a:p>
            <a:pPr marL="0" lvl="0" indent="0">
              <a:spcAft>
                <a:spcPts val="600"/>
              </a:spcAft>
              <a:buClr>
                <a:srgbClr val="000000"/>
              </a:buClr>
              <a:buSzPts val="1000"/>
              <a:buNone/>
            </a:pPr>
            <a:r>
              <a:rPr lang="en-US" sz="1400" b="1" dirty="0">
                <a:solidFill>
                  <a:srgbClr val="A82634"/>
                </a:solidFill>
                <a:latin typeface="Gill Sans MT" panose="020B0502020104020203" pitchFamily="34" charset="77"/>
                <a:cs typeface="Arial"/>
                <a:sym typeface="Arial"/>
              </a:rPr>
              <a:t>Procurement at a Glance</a:t>
            </a:r>
            <a:endParaRPr sz="1400" b="1" dirty="0">
              <a:solidFill>
                <a:srgbClr val="A82634"/>
              </a:solidFill>
              <a:latin typeface="Gill Sans MT" panose="020B0502020104020203" pitchFamily="34" charset="77"/>
              <a:cs typeface="Arial"/>
              <a:sym typeface="Arial"/>
            </a:endParaRPr>
          </a:p>
          <a:p>
            <a:pPr marL="0" lvl="0" indent="0" algn="l" rtl="0">
              <a:spcAft>
                <a:spcPts val="0"/>
              </a:spcAft>
              <a:buClr>
                <a:schemeClr val="tx2"/>
              </a:buClr>
              <a:buSzPct val="110000"/>
              <a:buNone/>
            </a:pPr>
            <a:r>
              <a:rPr lang="en-US" sz="1100" dirty="0">
                <a:solidFill>
                  <a:schemeClr val="tx1"/>
                </a:solidFill>
                <a:latin typeface="Gill Sans MT"/>
                <a:sym typeface="Gill Sans"/>
              </a:rPr>
              <a:t>As of March 31, 2022, CATALYZE had issued </a:t>
            </a:r>
            <a:r>
              <a:rPr lang="en-US" sz="1100" dirty="0">
                <a:solidFill>
                  <a:schemeClr val="tx1"/>
                </a:solidFill>
                <a:latin typeface="Gill Sans MT"/>
              </a:rPr>
              <a:t>USD21.12</a:t>
            </a:r>
            <a:r>
              <a:rPr lang="en-US" sz="1100" dirty="0">
                <a:solidFill>
                  <a:schemeClr val="tx1"/>
                </a:solidFill>
                <a:latin typeface="Gill Sans MT"/>
                <a:sym typeface="Gill Sans"/>
              </a:rPr>
              <a:t> million in subcontracts above the micro purchase threshold (USD10,000) to </a:t>
            </a:r>
            <a:r>
              <a:rPr lang="en-US" sz="1100" dirty="0">
                <a:solidFill>
                  <a:schemeClr val="tx1"/>
                </a:solidFill>
                <a:latin typeface="Gill Sans MT"/>
              </a:rPr>
              <a:t>134</a:t>
            </a:r>
            <a:r>
              <a:rPr lang="en-US" sz="1100" dirty="0">
                <a:solidFill>
                  <a:schemeClr val="tx1"/>
                </a:solidFill>
                <a:latin typeface="Gill Sans MT"/>
                <a:sym typeface="Gill Sans"/>
              </a:rPr>
              <a:t> partners (of which </a:t>
            </a:r>
            <a:r>
              <a:rPr lang="en-US" sz="1100" dirty="0">
                <a:solidFill>
                  <a:schemeClr val="tx1"/>
                </a:solidFill>
                <a:latin typeface="Gill Sans MT"/>
              </a:rPr>
              <a:t>62.68</a:t>
            </a:r>
            <a:r>
              <a:rPr lang="en-US" sz="1100" dirty="0">
                <a:solidFill>
                  <a:schemeClr val="tx1"/>
                </a:solidFill>
                <a:latin typeface="Gill Sans MT"/>
                <a:sym typeface="Gill Sans"/>
              </a:rPr>
              <a:t>% are local actors) to provide services across all CATALYZE activities for monitoring and evaluation, education finance learning support, and transaction advisory support. </a:t>
            </a:r>
            <a:endParaRPr sz="1400" dirty="0">
              <a:solidFill>
                <a:schemeClr val="tx1"/>
              </a:solidFill>
              <a:latin typeface="Gill Sans MT"/>
            </a:endParaRPr>
          </a:p>
          <a:p>
            <a:pPr marL="0" lvl="0" indent="0" algn="l" rtl="0">
              <a:spcBef>
                <a:spcPts val="794"/>
              </a:spcBef>
              <a:spcAft>
                <a:spcPts val="0"/>
              </a:spcAft>
              <a:buClr>
                <a:srgbClr val="6C6463"/>
              </a:buClr>
              <a:buSzPts val="1200"/>
              <a:buNone/>
            </a:pPr>
            <a:endParaRPr sz="1200" b="1" dirty="0">
              <a:solidFill>
                <a:srgbClr val="651D32"/>
              </a:solidFill>
              <a:latin typeface="Gill Sans"/>
              <a:ea typeface="Gill Sans"/>
              <a:cs typeface="Gill Sans"/>
              <a:sym typeface="Gill Sans"/>
            </a:endParaRPr>
          </a:p>
        </p:txBody>
      </p:sp>
      <p:sp>
        <p:nvSpPr>
          <p:cNvPr id="13" name="Google Shape;1444;g1109f72e8ae_0_52">
            <a:extLst>
              <a:ext uri="{FF2B5EF4-FFF2-40B4-BE49-F238E27FC236}">
                <a16:creationId xmlns:a16="http://schemas.microsoft.com/office/drawing/2014/main" id="{7603EF1B-AC01-CA4D-BA49-779202E10551}"/>
              </a:ext>
            </a:extLst>
          </p:cNvPr>
          <p:cNvSpPr txBox="1"/>
          <p:nvPr/>
        </p:nvSpPr>
        <p:spPr>
          <a:xfrm>
            <a:off x="4838597" y="1127160"/>
            <a:ext cx="3403500" cy="5231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dirty="0">
                <a:latin typeface="Gill Sans MT" panose="020B0502020104020203" pitchFamily="34" charset="77"/>
                <a:ea typeface="Gill Sans"/>
                <a:cs typeface="Gill Sans"/>
                <a:sym typeface="Gill Sans"/>
              </a:rPr>
              <a:t>Cumulative Number of Subcontract Solicitations by Buy-in (562)</a:t>
            </a:r>
            <a:endParaRPr sz="1100" b="1" dirty="0">
              <a:latin typeface="Gill Sans MT" panose="020B0502020104020203" pitchFamily="34" charset="77"/>
              <a:ea typeface="Gill Sans"/>
              <a:cs typeface="Gill Sans"/>
              <a:sym typeface="Gill Sans"/>
            </a:endParaRPr>
          </a:p>
        </p:txBody>
      </p:sp>
      <p:graphicFrame>
        <p:nvGraphicFramePr>
          <p:cNvPr id="6" name="Chart 5">
            <a:extLst>
              <a:ext uri="{FF2B5EF4-FFF2-40B4-BE49-F238E27FC236}">
                <a16:creationId xmlns:a16="http://schemas.microsoft.com/office/drawing/2014/main" id="{A9BDC567-3C0D-445F-AD8F-55CE9D9E94E5}"/>
              </a:ext>
              <a:ext uri="{147F2762-F138-4A5C-976F-8EAC2B608ADB}">
                <a16:predDERef xmlns:a16="http://schemas.microsoft.com/office/drawing/2014/main" pred="{807BC6F2-ACB8-4049-974A-A95F64138601}"/>
              </a:ext>
            </a:extLst>
          </p:cNvPr>
          <p:cNvGraphicFramePr>
            <a:graphicFrameLocks/>
          </p:cNvGraphicFramePr>
          <p:nvPr>
            <p:extLst>
              <p:ext uri="{D42A27DB-BD31-4B8C-83A1-F6EECF244321}">
                <p14:modId xmlns:p14="http://schemas.microsoft.com/office/powerpoint/2010/main" val="1696269262"/>
              </p:ext>
            </p:extLst>
          </p:nvPr>
        </p:nvGraphicFramePr>
        <p:xfrm>
          <a:off x="4288056" y="1433359"/>
          <a:ext cx="4504583" cy="3554597"/>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1258;p27">
            <a:extLst>
              <a:ext uri="{FF2B5EF4-FFF2-40B4-BE49-F238E27FC236}">
                <a16:creationId xmlns:a16="http://schemas.microsoft.com/office/drawing/2014/main" id="{EB7285C3-D6E5-48B1-8120-E5EBB1EB0601}"/>
              </a:ext>
            </a:extLst>
          </p:cNvPr>
          <p:cNvSpPr txBox="1"/>
          <p:nvPr/>
        </p:nvSpPr>
        <p:spPr>
          <a:xfrm>
            <a:off x="306756" y="320619"/>
            <a:ext cx="4996763"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dirty="0">
                <a:solidFill>
                  <a:srgbClr val="012E6D"/>
                </a:solidFill>
                <a:latin typeface="Gill Sans MT" panose="020B0502020104020203" pitchFamily="34" charset="0"/>
                <a:ea typeface="Gill Sans"/>
                <a:cs typeface="Gill Sans"/>
                <a:sym typeface="Gill Sans"/>
              </a:rPr>
              <a:t>CATALYZE CORE UPDATES </a:t>
            </a:r>
            <a:r>
              <a:rPr lang="fr-FR" sz="2000" dirty="0">
                <a:solidFill>
                  <a:schemeClr val="accent3"/>
                </a:solidFill>
                <a:latin typeface="Gill Sans MT" panose="020B0502020104020203" pitchFamily="34" charset="0"/>
                <a:ea typeface="Gill Sans"/>
                <a:cs typeface="Gill Sans"/>
                <a:sym typeface="Gill Sans"/>
              </a:rPr>
              <a:t>(Y3, Q2)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9" name="Google Shape;1119;p13"/>
          <p:cNvSpPr txBox="1"/>
          <p:nvPr/>
        </p:nvSpPr>
        <p:spPr>
          <a:xfrm>
            <a:off x="326006" y="1108748"/>
            <a:ext cx="8641412" cy="3058991"/>
          </a:xfrm>
          <a:prstGeom prst="rect">
            <a:avLst/>
          </a:prstGeom>
          <a:noFill/>
          <a:ln>
            <a:noFill/>
          </a:ln>
        </p:spPr>
        <p:txBody>
          <a:bodyPr spcFirstLastPara="1" wrap="square" lIns="91425" tIns="45700" rIns="91425" bIns="45700" numCol="1" spcCol="91440" anchor="t" anchorCtr="0">
            <a:noAutofit/>
          </a:bodyPr>
          <a:lstStyle/>
          <a:p>
            <a:pPr marL="0" marR="0" lvl="0" indent="0" algn="l" rtl="0">
              <a:spcBef>
                <a:spcPts val="0"/>
              </a:spcBef>
              <a:spcAft>
                <a:spcPts val="600"/>
              </a:spcAft>
              <a:buNone/>
            </a:pPr>
            <a:r>
              <a:rPr lang="en-US" b="1" dirty="0">
                <a:solidFill>
                  <a:srgbClr val="A82634"/>
                </a:solidFill>
                <a:latin typeface="Gill Sans MT" panose="020B0502020104020203" pitchFamily="34" charset="77"/>
              </a:rPr>
              <a:t>Communications Strategy Activities and Products</a:t>
            </a:r>
          </a:p>
          <a:p>
            <a:pPr marL="171450" indent="-171450">
              <a:spcAft>
                <a:spcPts val="1200"/>
              </a:spcAft>
              <a:buClr>
                <a:srgbClr val="012E6D"/>
              </a:buClr>
              <a:buFont typeface="Wingdings" pitchFamily="2" charset="2"/>
              <a:buChar char="§"/>
            </a:pPr>
            <a:r>
              <a:rPr lang="en-US" sz="1100" b="1" dirty="0">
                <a:solidFill>
                  <a:srgbClr val="012E6D"/>
                </a:solidFill>
                <a:latin typeface="Gill Sans MT"/>
                <a:ea typeface="Times New Roman" panose="02020603050405020304" pitchFamily="18" charset="0"/>
              </a:rPr>
              <a:t>Fact Sheets </a:t>
            </a:r>
            <a:r>
              <a:rPr lang="en-US" sz="1100" dirty="0">
                <a:latin typeface="Gill Sans MT"/>
                <a:ea typeface="Times New Roman" panose="02020603050405020304" pitchFamily="18" charset="0"/>
              </a:rPr>
              <a:t>for all buy-ins were developed and are in the approval process. The </a:t>
            </a:r>
            <a:r>
              <a:rPr lang="en-US" sz="1100" b="1" dirty="0">
                <a:solidFill>
                  <a:srgbClr val="012E6D"/>
                </a:solidFill>
                <a:latin typeface="Gill Sans MT"/>
                <a:ea typeface="Times New Roman" panose="02020603050405020304" pitchFamily="18" charset="0"/>
              </a:rPr>
              <a:t>Engines of Growth</a:t>
            </a:r>
            <a:r>
              <a:rPr lang="en-US" sz="1100" dirty="0">
                <a:latin typeface="Gill Sans MT"/>
                <a:ea typeface="Times New Roman" panose="02020603050405020304" pitchFamily="18" charset="0"/>
              </a:rPr>
              <a:t> (EOG) Fact Sheet has been approved. The EduFinance LAC Fact Sheet was developed and published on USAID EduFinance website. </a:t>
            </a:r>
            <a:endParaRPr lang="en-US" sz="1100" dirty="0">
              <a:latin typeface="Gill Sans MT" panose="020B0502020104020203" pitchFamily="34" charset="0"/>
              <a:ea typeface="Times New Roman" panose="02020603050405020304" pitchFamily="18" charset="0"/>
            </a:endParaRPr>
          </a:p>
          <a:p>
            <a:pPr marL="171450" indent="-171450">
              <a:spcAft>
                <a:spcPts val="1200"/>
              </a:spcAft>
              <a:buClr>
                <a:srgbClr val="012E6D"/>
              </a:buClr>
              <a:buFont typeface="Wingdings" pitchFamily="2" charset="2"/>
              <a:buChar char="§"/>
            </a:pPr>
            <a:r>
              <a:rPr lang="en-US" sz="1100" dirty="0">
                <a:effectLst/>
                <a:latin typeface="Gill Sans MT"/>
                <a:ea typeface="Times New Roman" panose="02020603050405020304" pitchFamily="18" charset="0"/>
              </a:rPr>
              <a:t>A </a:t>
            </a:r>
            <a:r>
              <a:rPr lang="en-US" sz="1100" b="1" dirty="0">
                <a:solidFill>
                  <a:srgbClr val="012E6D"/>
                </a:solidFill>
                <a:effectLst/>
                <a:latin typeface="Gill Sans MT"/>
                <a:ea typeface="Times New Roman" panose="02020603050405020304" pitchFamily="18" charset="0"/>
              </a:rPr>
              <a:t>COVID Fact Sheet </a:t>
            </a:r>
            <a:r>
              <a:rPr lang="en-US" sz="1100" dirty="0">
                <a:effectLst/>
                <a:latin typeface="Gill Sans MT"/>
                <a:ea typeface="Times New Roman" panose="02020603050405020304" pitchFamily="18" charset="0"/>
              </a:rPr>
              <a:t>was developed and published on Medium and shared via social media and Palladium’s newsletters.</a:t>
            </a:r>
            <a:r>
              <a:rPr lang="en-US" sz="1100" dirty="0">
                <a:latin typeface="Gill Sans MT"/>
                <a:ea typeface="Times New Roman" panose="02020603050405020304" pitchFamily="18" charset="0"/>
              </a:rPr>
              <a:t> </a:t>
            </a:r>
            <a:endParaRPr lang="en-US" sz="1100" dirty="0">
              <a:latin typeface="Gill Sans MT" panose="020B0502020104020203" pitchFamily="34" charset="0"/>
              <a:ea typeface="Times New Roman" panose="02020603050405020304" pitchFamily="18" charset="0"/>
            </a:endParaRPr>
          </a:p>
          <a:p>
            <a:pPr marL="171450" indent="-171450">
              <a:spcAft>
                <a:spcPts val="1200"/>
              </a:spcAft>
              <a:buClr>
                <a:srgbClr val="012E6D"/>
              </a:buClr>
              <a:buFont typeface="Wingdings" pitchFamily="2" charset="2"/>
              <a:buChar char="§"/>
            </a:pPr>
            <a:r>
              <a:rPr lang="en-US" sz="1100" b="1" dirty="0">
                <a:solidFill>
                  <a:srgbClr val="012E6D"/>
                </a:solidFill>
                <a:effectLst/>
                <a:latin typeface="Gill Sans MT"/>
                <a:ea typeface="Times New Roman" panose="02020603050405020304" pitchFamily="18" charset="0"/>
              </a:rPr>
              <a:t>Website</a:t>
            </a:r>
            <a:r>
              <a:rPr lang="en-US" sz="1100" dirty="0">
                <a:effectLst/>
                <a:latin typeface="Gill Sans MT"/>
                <a:ea typeface="Times New Roman" panose="02020603050405020304" pitchFamily="18" charset="0"/>
              </a:rPr>
              <a:t> landing pages</a:t>
            </a:r>
            <a:r>
              <a:rPr lang="en-US" sz="1100" dirty="0">
                <a:latin typeface="Gill Sans MT"/>
                <a:ea typeface="Times New Roman" panose="02020603050405020304" pitchFamily="18" charset="0"/>
              </a:rPr>
              <a:t> were written for all the buy-ins and are in the approval process. The Peru landing page was approved for posting. </a:t>
            </a:r>
            <a:endParaRPr lang="en-US" sz="1100" b="1" dirty="0">
              <a:solidFill>
                <a:srgbClr val="5D0517"/>
              </a:solidFill>
              <a:effectLst/>
              <a:latin typeface="Gill Sans MT" panose="020B0502020104020203" pitchFamily="34" charset="0"/>
              <a:ea typeface="Times New Roman" panose="02020603050405020304" pitchFamily="18" charset="0"/>
            </a:endParaRPr>
          </a:p>
          <a:p>
            <a:pPr marL="171450" indent="-171450">
              <a:spcAft>
                <a:spcPts val="1200"/>
              </a:spcAft>
              <a:buClr>
                <a:srgbClr val="012E6D"/>
              </a:buClr>
              <a:buFont typeface="Wingdings" pitchFamily="2" charset="2"/>
              <a:buChar char="§"/>
            </a:pPr>
            <a:r>
              <a:rPr lang="en-US" sz="1100" b="1" dirty="0">
                <a:solidFill>
                  <a:srgbClr val="012E6D"/>
                </a:solidFill>
                <a:effectLst/>
                <a:latin typeface="Gill Sans MT"/>
                <a:ea typeface="Times New Roman" panose="02020603050405020304" pitchFamily="18" charset="0"/>
              </a:rPr>
              <a:t>Peru </a:t>
            </a:r>
            <a:r>
              <a:rPr lang="en-US" sz="1100" dirty="0">
                <a:effectLst/>
                <a:latin typeface="Gill Sans MT"/>
                <a:ea typeface="Times New Roman" panose="02020603050405020304" pitchFamily="18" charset="0"/>
              </a:rPr>
              <a:t>met with multiple partners and beneficiaries on field visits, capturing stories for communications materials and social media posts.</a:t>
            </a:r>
            <a:endParaRPr lang="en-US" sz="1100" b="1" dirty="0">
              <a:solidFill>
                <a:srgbClr val="012E6D"/>
              </a:solidFill>
              <a:latin typeface="Gill Sans MT"/>
              <a:ea typeface="Times New Roman" panose="02020603050405020304" pitchFamily="18" charset="0"/>
            </a:endParaRPr>
          </a:p>
          <a:p>
            <a:pPr marL="171450" indent="-171450">
              <a:spcAft>
                <a:spcPts val="1200"/>
              </a:spcAft>
              <a:buClr>
                <a:srgbClr val="012E6D"/>
              </a:buClr>
              <a:buFont typeface="Wingdings" pitchFamily="2" charset="2"/>
              <a:buChar char="§"/>
            </a:pPr>
            <a:r>
              <a:rPr lang="en-US" sz="1100" b="1" dirty="0">
                <a:solidFill>
                  <a:srgbClr val="012E6D"/>
                </a:solidFill>
                <a:effectLst/>
                <a:latin typeface="Gill Sans MT"/>
                <a:ea typeface="Times New Roman" panose="02020603050405020304" pitchFamily="18" charset="0"/>
              </a:rPr>
              <a:t>MS4G</a:t>
            </a:r>
            <a:r>
              <a:rPr lang="en-US" sz="1100" dirty="0">
                <a:effectLst/>
                <a:latin typeface="Gill Sans MT"/>
                <a:ea typeface="Times New Roman" panose="02020603050405020304" pitchFamily="18" charset="0"/>
              </a:rPr>
              <a:t> </a:t>
            </a:r>
            <a:r>
              <a:rPr lang="en-US" sz="1100" dirty="0">
                <a:effectLst/>
                <a:latin typeface="Gill Sans MT"/>
                <a:ea typeface="Times New Roman" panose="02020603050405020304" pitchFamily="18" charset="0"/>
                <a:sym typeface="Gill Sans"/>
              </a:rPr>
              <a:t>c</a:t>
            </a:r>
            <a:r>
              <a:rPr lang="en-US" sz="1100" dirty="0">
                <a:latin typeface="Gill Sans MT"/>
                <a:ea typeface="Gill Sans"/>
                <a:cs typeface="Gill Sans"/>
                <a:sym typeface="Gill Sans"/>
              </a:rPr>
              <a:t>ontracted a videographer to develop four 3-4 minutes promotional video documenting the goals, objectives, achievements and success stories of the project. During this quarter, MS4G also developed four creative briefs and four scripts. </a:t>
            </a:r>
            <a:endParaRPr lang="en-US" sz="1100" dirty="0">
              <a:latin typeface="Gill Sans MT" panose="020B0502020104020203" pitchFamily="34" charset="0"/>
              <a:ea typeface="Gill Sans"/>
              <a:cs typeface="Gill Sans"/>
            </a:endParaRPr>
          </a:p>
          <a:p>
            <a:pPr marL="171450" indent="-171450">
              <a:spcAft>
                <a:spcPts val="1200"/>
              </a:spcAft>
              <a:buClr>
                <a:srgbClr val="012E6D"/>
              </a:buClr>
              <a:buFont typeface="Wingdings" pitchFamily="2" charset="2"/>
              <a:buChar char="§"/>
            </a:pPr>
            <a:r>
              <a:rPr lang="en-US" sz="1100" b="1" dirty="0">
                <a:solidFill>
                  <a:srgbClr val="012E6D"/>
                </a:solidFill>
                <a:latin typeface="Gill Sans MT"/>
                <a:ea typeface="Times New Roman" panose="02020603050405020304" pitchFamily="18" charset="0"/>
              </a:rPr>
              <a:t>Private Sector Development (PSD)</a:t>
            </a:r>
            <a:r>
              <a:rPr lang="en-US" sz="1100" dirty="0">
                <a:solidFill>
                  <a:srgbClr val="012E6D"/>
                </a:solidFill>
                <a:effectLst/>
                <a:latin typeface="Gill Sans MT"/>
                <a:ea typeface="Times New Roman" panose="02020603050405020304" pitchFamily="18" charset="0"/>
              </a:rPr>
              <a:t> </a:t>
            </a:r>
            <a:r>
              <a:rPr lang="en-US" sz="1100" dirty="0">
                <a:solidFill>
                  <a:srgbClr val="000000"/>
                </a:solidFill>
                <a:effectLst/>
                <a:latin typeface="Gill Sans MT"/>
                <a:ea typeface="Times New Roman" panose="02020603050405020304" pitchFamily="18" charset="0"/>
              </a:rPr>
              <a:t>also developed several </a:t>
            </a:r>
            <a:r>
              <a:rPr lang="en-US" sz="1100" dirty="0">
                <a:solidFill>
                  <a:srgbClr val="000000"/>
                </a:solidFill>
                <a:latin typeface="Gill Sans MT"/>
                <a:ea typeface="Times New Roman" panose="02020603050405020304" pitchFamily="18" charset="0"/>
              </a:rPr>
              <a:t>videos, a two-pager highlighting grantees, and issued a </a:t>
            </a:r>
            <a:r>
              <a:rPr lang="en-US" sz="1100" dirty="0">
                <a:solidFill>
                  <a:srgbClr val="000000"/>
                </a:solidFill>
                <a:latin typeface="Gill Sans MT"/>
                <a:ea typeface="Times New Roman" panose="02020603050405020304" pitchFamily="18" charset="0"/>
                <a:hlinkClick r:id="rId3"/>
              </a:rPr>
              <a:t>press release </a:t>
            </a:r>
            <a:r>
              <a:rPr lang="en-US" sz="1100" dirty="0">
                <a:solidFill>
                  <a:srgbClr val="000000"/>
                </a:solidFill>
                <a:latin typeface="Gill Sans MT"/>
                <a:ea typeface="Times New Roman" panose="02020603050405020304" pitchFamily="18" charset="0"/>
              </a:rPr>
              <a:t>on the MoU signing with DFC.</a:t>
            </a:r>
            <a:endParaRPr lang="en-US" sz="1100" dirty="0">
              <a:highlight>
                <a:srgbClr val="FFFF00"/>
              </a:highlight>
              <a:latin typeface="Gill Sans MT" panose="020B0502020104020203" pitchFamily="34" charset="0"/>
              <a:ea typeface="Times New Roman" panose="02020603050405020304" pitchFamily="18" charset="0"/>
            </a:endParaRPr>
          </a:p>
          <a:p>
            <a:pPr marL="171450" indent="-171450">
              <a:spcAft>
                <a:spcPts val="1200"/>
              </a:spcAft>
              <a:buClr>
                <a:srgbClr val="012E6D"/>
              </a:buClr>
              <a:buFont typeface="Wingdings" pitchFamily="2" charset="2"/>
              <a:buChar char="§"/>
            </a:pPr>
            <a:r>
              <a:rPr lang="en-US" sz="1100" b="1" dirty="0">
                <a:solidFill>
                  <a:srgbClr val="012E6D"/>
                </a:solidFill>
                <a:latin typeface="Gill Sans MT"/>
                <a:ea typeface="Times New Roman" panose="02020603050405020304" pitchFamily="18" charset="0"/>
              </a:rPr>
              <a:t>EduFinance </a:t>
            </a:r>
            <a:r>
              <a:rPr lang="en-US" sz="1100" dirty="0">
                <a:solidFill>
                  <a:srgbClr val="000000"/>
                </a:solidFill>
                <a:latin typeface="Gill Sans MT"/>
                <a:ea typeface="Times New Roman" panose="02020603050405020304" pitchFamily="18" charset="0"/>
              </a:rPr>
              <a:t>f</a:t>
            </a:r>
            <a:r>
              <a:rPr lang="en-US" sz="1100" dirty="0">
                <a:effectLst/>
                <a:latin typeface="Gill Sans MT"/>
                <a:ea typeface="Times New Roman" panose="02020603050405020304" pitchFamily="18" charset="0"/>
              </a:rPr>
              <a:t>acilitated a stakeholder input session as part of </a:t>
            </a:r>
            <a:r>
              <a:rPr lang="en-US" sz="1100" dirty="0">
                <a:latin typeface="Gill Sans MT"/>
                <a:ea typeface="Times New Roman" panose="02020603050405020304" pitchFamily="18" charset="0"/>
              </a:rPr>
              <a:t>its </a:t>
            </a:r>
            <a:r>
              <a:rPr lang="en-US" sz="1100" dirty="0">
                <a:effectLst/>
                <a:latin typeface="Gill Sans MT"/>
                <a:ea typeface="Times New Roman" panose="02020603050405020304" pitchFamily="18" charset="0"/>
              </a:rPr>
              <a:t>communications strategy development (February 2022) and submitted a draft strategic communications plan to USAID for technical concurrence. </a:t>
            </a:r>
            <a:r>
              <a:rPr lang="en-US" sz="1100" b="1" dirty="0">
                <a:solidFill>
                  <a:srgbClr val="012E6D"/>
                </a:solidFill>
                <a:effectLst/>
                <a:latin typeface="Gill Sans MT"/>
                <a:ea typeface="Times New Roman" panose="02020603050405020304" pitchFamily="18" charset="0"/>
              </a:rPr>
              <a:t>EduFinance</a:t>
            </a:r>
            <a:r>
              <a:rPr lang="en-US" sz="1100" b="1" dirty="0">
                <a:solidFill>
                  <a:srgbClr val="5D0517"/>
                </a:solidFill>
                <a:effectLst/>
                <a:latin typeface="Gill Sans MT"/>
                <a:ea typeface="Times New Roman" panose="02020603050405020304" pitchFamily="18" charset="0"/>
              </a:rPr>
              <a:t> </a:t>
            </a:r>
            <a:r>
              <a:rPr lang="en-US" sz="1100" dirty="0">
                <a:effectLst/>
                <a:latin typeface="Gill Sans MT"/>
                <a:ea typeface="Times New Roman" panose="02020603050405020304" pitchFamily="18" charset="0"/>
              </a:rPr>
              <a:t>also developed an infographic for the LAC region in March to be submitted to USAID for approval in early April.</a:t>
            </a:r>
            <a:r>
              <a:rPr lang="en-US" sz="1100" dirty="0">
                <a:latin typeface="Gill Sans MT"/>
                <a:ea typeface="Times New Roman" panose="02020603050405020304" pitchFamily="18" charset="0"/>
              </a:rPr>
              <a:t> </a:t>
            </a:r>
            <a:endParaRPr lang="en-US" sz="1100" dirty="0">
              <a:effectLst/>
              <a:latin typeface="Gill Sans MT" panose="020B0502020104020203" pitchFamily="34" charset="0"/>
              <a:ea typeface="Calibri" panose="020F0502020204030204" pitchFamily="34" charset="0"/>
            </a:endParaRPr>
          </a:p>
          <a:p>
            <a:endParaRPr lang="en-US" sz="1100" dirty="0">
              <a:effectLst/>
              <a:latin typeface="Gill Sans MT" panose="020B0502020104020203" pitchFamily="34" charset="0"/>
              <a:ea typeface="Arial" panose="020B0604020202020204" pitchFamily="34" charset="0"/>
            </a:endParaRPr>
          </a:p>
          <a:p>
            <a:endParaRPr lang="en-US" sz="1100" dirty="0">
              <a:latin typeface="Gill Sans MT" panose="020B0502020104020203" pitchFamily="34" charset="0"/>
              <a:ea typeface="Gill Sans"/>
              <a:cs typeface="Gill Sans"/>
              <a:sym typeface="Gill Sans"/>
            </a:endParaRPr>
          </a:p>
          <a:p>
            <a:endParaRPr lang="en-US" sz="1100" dirty="0">
              <a:effectLst/>
              <a:latin typeface="Calibri" panose="020F0502020204030204" pitchFamily="34" charset="0"/>
              <a:ea typeface="Calibri" panose="020F0502020204030204" pitchFamily="34" charset="0"/>
            </a:endParaRPr>
          </a:p>
          <a:p>
            <a:pPr marL="0" marR="0" lvl="0" indent="0" algn="l" rtl="0">
              <a:spcBef>
                <a:spcPts val="0"/>
              </a:spcBef>
              <a:spcAft>
                <a:spcPts val="600"/>
              </a:spcAft>
              <a:buNone/>
            </a:pPr>
            <a:endParaRPr lang="en-US" dirty="0">
              <a:highlight>
                <a:srgbClr val="00FF00"/>
              </a:highlight>
              <a:ea typeface="Gill Sans"/>
            </a:endParaRPr>
          </a:p>
        </p:txBody>
      </p:sp>
      <p:sp>
        <p:nvSpPr>
          <p:cNvPr id="4" name="Google Shape;1258;p27">
            <a:extLst>
              <a:ext uri="{FF2B5EF4-FFF2-40B4-BE49-F238E27FC236}">
                <a16:creationId xmlns:a16="http://schemas.microsoft.com/office/drawing/2014/main" id="{A2A7CD11-2F3B-47FE-9092-CC578F203532}"/>
              </a:ext>
            </a:extLst>
          </p:cNvPr>
          <p:cNvSpPr txBox="1"/>
          <p:nvPr/>
        </p:nvSpPr>
        <p:spPr>
          <a:xfrm>
            <a:off x="306756" y="320619"/>
            <a:ext cx="4935803"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dirty="0">
                <a:solidFill>
                  <a:srgbClr val="012E6D"/>
                </a:solidFill>
                <a:latin typeface="Gill Sans MT" panose="020B0502020104020203" pitchFamily="34" charset="0"/>
                <a:ea typeface="Gill Sans"/>
                <a:cs typeface="Gill Sans"/>
                <a:sym typeface="Gill Sans"/>
              </a:rPr>
              <a:t>CATALYZE CORE UPDATES </a:t>
            </a:r>
            <a:r>
              <a:rPr lang="fr-FR" sz="2000" dirty="0">
                <a:solidFill>
                  <a:schemeClr val="accent3"/>
                </a:solidFill>
                <a:latin typeface="Gill Sans MT" panose="020B0502020104020203" pitchFamily="34" charset="0"/>
                <a:ea typeface="Gill Sans"/>
                <a:cs typeface="Gill Sans"/>
                <a:sym typeface="Gill Sans"/>
              </a:rPr>
              <a:t>(Y3, Q2)</a:t>
            </a:r>
          </a:p>
          <a:p>
            <a:pPr marL="0" marR="0" lvl="0" indent="0" algn="l" rtl="0">
              <a:spcBef>
                <a:spcPts val="0"/>
              </a:spcBef>
              <a:spcAft>
                <a:spcPts val="0"/>
              </a:spcAft>
              <a:buNone/>
            </a:pPr>
            <a:r>
              <a:rPr lang="fr-FR" sz="1800" dirty="0">
                <a:solidFill>
                  <a:srgbClr val="012E6D"/>
                </a:solidFill>
                <a:latin typeface="Gill Sans MT" panose="020B0502020104020203" pitchFamily="34" charset="0"/>
                <a:ea typeface="Gill Sans"/>
                <a:cs typeface="Gill Sans"/>
                <a:sym typeface="Gill Sans"/>
              </a:rPr>
              <a:t>Communications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5" name="Google Shape;1258;p27">
            <a:extLst>
              <a:ext uri="{FF2B5EF4-FFF2-40B4-BE49-F238E27FC236}">
                <a16:creationId xmlns:a16="http://schemas.microsoft.com/office/drawing/2014/main" id="{08944312-AF23-CA44-AE7B-B2359084BDD8}"/>
              </a:ext>
            </a:extLst>
          </p:cNvPr>
          <p:cNvSpPr txBox="1"/>
          <p:nvPr/>
        </p:nvSpPr>
        <p:spPr>
          <a:xfrm>
            <a:off x="306757" y="320619"/>
            <a:ext cx="5537783" cy="718500"/>
          </a:xfrm>
          <a:prstGeom prst="rect">
            <a:avLst/>
          </a:prstGeom>
          <a:noFill/>
          <a:ln>
            <a:noFill/>
          </a:ln>
        </p:spPr>
        <p:txBody>
          <a:bodyPr spcFirstLastPara="1" wrap="square" lIns="91425" tIns="45700" rIns="91425" bIns="45700" anchor="t" anchorCtr="0">
            <a:noAutofit/>
          </a:bodyPr>
          <a:lstStyle/>
          <a:p>
            <a:r>
              <a:rPr lang="en-US" sz="2000" b="1" dirty="0">
                <a:solidFill>
                  <a:srgbClr val="012E6D"/>
                </a:solidFill>
                <a:latin typeface="Gill Sans MT" panose="020B0502020104020203" pitchFamily="34" charset="0"/>
                <a:ea typeface="Gill Sans"/>
                <a:cs typeface="Gill Sans"/>
                <a:sym typeface="Gill Sans"/>
              </a:rPr>
              <a:t>CATALYZE CORE UPDATES </a:t>
            </a:r>
            <a:r>
              <a:rPr lang="en-US" sz="2000" dirty="0">
                <a:solidFill>
                  <a:schemeClr val="accent3"/>
                </a:solidFill>
                <a:latin typeface="Gill Sans MT" panose="020B0502020104020203" pitchFamily="34" charset="0"/>
                <a:ea typeface="Gill Sans"/>
                <a:cs typeface="Gill Sans"/>
                <a:sym typeface="Gill Sans"/>
              </a:rPr>
              <a:t>(Y3, Q2)</a:t>
            </a:r>
          </a:p>
          <a:p>
            <a:r>
              <a:rPr lang="fr-FR" sz="1800" dirty="0">
                <a:solidFill>
                  <a:srgbClr val="012E6D"/>
                </a:solidFill>
                <a:latin typeface="Gill Sans MT" panose="020B0502020104020203" pitchFamily="34" charset="0"/>
                <a:ea typeface="Gill Sans"/>
                <a:cs typeface="Gill Sans"/>
                <a:sym typeface="Gill Sans"/>
              </a:rPr>
              <a:t>Communications, </a:t>
            </a:r>
            <a:r>
              <a:rPr lang="fr-FR" sz="1800" dirty="0" err="1">
                <a:solidFill>
                  <a:srgbClr val="012E6D"/>
                </a:solidFill>
                <a:latin typeface="Gill Sans MT" panose="020B0502020104020203" pitchFamily="34" charset="0"/>
                <a:ea typeface="Gill Sans"/>
                <a:cs typeface="Gill Sans"/>
                <a:sym typeface="Gill Sans"/>
              </a:rPr>
              <a:t>continued</a:t>
            </a:r>
            <a:r>
              <a:rPr lang="fr-FR" sz="1800" dirty="0">
                <a:solidFill>
                  <a:srgbClr val="012E6D"/>
                </a:solidFill>
                <a:latin typeface="Gill Sans MT" panose="020B0502020104020203" pitchFamily="34" charset="0"/>
                <a:ea typeface="Gill Sans"/>
                <a:cs typeface="Gill Sans"/>
                <a:sym typeface="Gill Sans"/>
              </a:rPr>
              <a:t>…</a:t>
            </a:r>
            <a:endParaRPr lang="en-US" sz="1800" dirty="0">
              <a:solidFill>
                <a:schemeClr val="accent3"/>
              </a:solidFill>
              <a:latin typeface="Gill Sans MT" panose="020B0502020104020203" pitchFamily="34" charset="0"/>
            </a:endParaRPr>
          </a:p>
        </p:txBody>
      </p:sp>
      <p:sp>
        <p:nvSpPr>
          <p:cNvPr id="9" name="TextBox 8">
            <a:extLst>
              <a:ext uri="{FF2B5EF4-FFF2-40B4-BE49-F238E27FC236}">
                <a16:creationId xmlns:a16="http://schemas.microsoft.com/office/drawing/2014/main" id="{BE217021-18CB-421E-8125-E54DE06CA617}"/>
              </a:ext>
            </a:extLst>
          </p:cNvPr>
          <p:cNvSpPr txBox="1"/>
          <p:nvPr/>
        </p:nvSpPr>
        <p:spPr>
          <a:xfrm>
            <a:off x="306757" y="1115257"/>
            <a:ext cx="8369244" cy="3962623"/>
          </a:xfrm>
          <a:prstGeom prst="rect">
            <a:avLst/>
          </a:prstGeom>
          <a:noFill/>
        </p:spPr>
        <p:txBody>
          <a:bodyPr wrap="square" lIns="91440" tIns="45720" rIns="91440" bIns="45720" anchor="t">
            <a:spAutoFit/>
          </a:bodyPr>
          <a:lstStyle/>
          <a:p>
            <a:pPr>
              <a:spcAft>
                <a:spcPts val="600"/>
              </a:spcAft>
            </a:pPr>
            <a:r>
              <a:rPr lang="en-US" b="1" dirty="0">
                <a:solidFill>
                  <a:schemeClr val="accent2"/>
                </a:solidFill>
                <a:latin typeface="Gill Sans MT" panose="020B0502020104020203" pitchFamily="34" charset="77"/>
              </a:rPr>
              <a:t>CATALYZE Press and Announcements</a:t>
            </a:r>
          </a:p>
          <a:p>
            <a:pPr marL="171450" indent="-171450">
              <a:spcAft>
                <a:spcPts val="900"/>
              </a:spcAft>
              <a:buClr>
                <a:schemeClr val="accent1"/>
              </a:buClr>
              <a:buFont typeface="Wingdings" pitchFamily="2" charset="2"/>
              <a:buChar char="§"/>
            </a:pPr>
            <a:r>
              <a:rPr lang="en-US" sz="1100" b="1" dirty="0">
                <a:solidFill>
                  <a:srgbClr val="012E6D"/>
                </a:solidFill>
                <a:effectLst/>
                <a:latin typeface="Gill Sans MT"/>
                <a:ea typeface="Times New Roman" panose="02020603050405020304" pitchFamily="18" charset="0"/>
              </a:rPr>
              <a:t>Peru</a:t>
            </a:r>
            <a:r>
              <a:rPr lang="en-US" sz="1100" b="1" dirty="0">
                <a:solidFill>
                  <a:srgbClr val="5D0517"/>
                </a:solidFill>
                <a:effectLst/>
                <a:latin typeface="Gill Sans MT"/>
                <a:ea typeface="Times New Roman" panose="02020603050405020304" pitchFamily="18" charset="0"/>
              </a:rPr>
              <a:t> </a:t>
            </a:r>
            <a:r>
              <a:rPr lang="en-US" sz="1100" dirty="0">
                <a:effectLst/>
                <a:latin typeface="Gill Sans MT"/>
                <a:ea typeface="Times New Roman" panose="02020603050405020304" pitchFamily="18" charset="0"/>
              </a:rPr>
              <a:t>was highlighted in the Green Protocol Bulletin, which is shared with all members of the Peruvian Banking Association. The activity’s partnership with grantee </a:t>
            </a:r>
            <a:r>
              <a:rPr lang="en-US" sz="1100" dirty="0" err="1">
                <a:effectLst/>
                <a:latin typeface="Gill Sans MT"/>
                <a:ea typeface="Times New Roman" panose="02020603050405020304" pitchFamily="18" charset="0"/>
              </a:rPr>
              <a:t>NESsT</a:t>
            </a:r>
            <a:r>
              <a:rPr lang="en-US" sz="1100" dirty="0">
                <a:effectLst/>
                <a:latin typeface="Gill Sans MT"/>
                <a:ea typeface="Times New Roman" panose="02020603050405020304" pitchFamily="18" charset="0"/>
              </a:rPr>
              <a:t> was also highlighted in a press release</a:t>
            </a:r>
            <a:r>
              <a:rPr lang="en-US" sz="1100" dirty="0">
                <a:solidFill>
                  <a:schemeClr val="tx1"/>
                </a:solidFill>
                <a:effectLst/>
                <a:latin typeface="Gill Sans MT"/>
                <a:ea typeface="Times New Roman" panose="02020603050405020304" pitchFamily="18" charset="0"/>
              </a:rPr>
              <a:t>.</a:t>
            </a:r>
            <a:endParaRPr lang="en-US" sz="1100" b="1" dirty="0">
              <a:solidFill>
                <a:schemeClr val="tx1"/>
              </a:solidFill>
              <a:latin typeface="Gill Sans MT" panose="020B0502020104020203" pitchFamily="34" charset="0"/>
            </a:endParaRPr>
          </a:p>
          <a:p>
            <a:pPr marL="171450" indent="-171450">
              <a:spcAft>
                <a:spcPts val="900"/>
              </a:spcAft>
              <a:buClr>
                <a:schemeClr val="accent1"/>
              </a:buClr>
              <a:buFont typeface="Wingdings" pitchFamily="2" charset="2"/>
              <a:buChar char="§"/>
            </a:pPr>
            <a:r>
              <a:rPr lang="en-US" sz="1100" b="1" dirty="0">
                <a:solidFill>
                  <a:srgbClr val="012E6D"/>
                </a:solidFill>
                <a:latin typeface="Gill Sans MT"/>
                <a:ea typeface="Times New Roman" panose="02020603050405020304" pitchFamily="18" charset="0"/>
              </a:rPr>
              <a:t>Women’s Economic Empowerment (</a:t>
            </a:r>
            <a:r>
              <a:rPr lang="en-US" sz="1100" b="1" dirty="0">
                <a:solidFill>
                  <a:srgbClr val="012E6D"/>
                </a:solidFill>
                <a:effectLst/>
                <a:latin typeface="Gill Sans MT"/>
                <a:ea typeface="Times New Roman" panose="02020603050405020304" pitchFamily="18" charset="0"/>
              </a:rPr>
              <a:t>WEE</a:t>
            </a:r>
            <a:r>
              <a:rPr lang="en-US" sz="1100" b="1" dirty="0">
                <a:solidFill>
                  <a:srgbClr val="012E6D"/>
                </a:solidFill>
                <a:latin typeface="Gill Sans MT"/>
                <a:ea typeface="Times New Roman" panose="02020603050405020304" pitchFamily="18" charset="0"/>
              </a:rPr>
              <a:t>)</a:t>
            </a:r>
            <a:r>
              <a:rPr lang="en-US" sz="1100" dirty="0">
                <a:solidFill>
                  <a:srgbClr val="012E6D"/>
                </a:solidFill>
                <a:latin typeface="Gill Sans MT"/>
                <a:ea typeface="Times New Roman" panose="02020603050405020304" pitchFamily="18" charset="0"/>
              </a:rPr>
              <a:t> </a:t>
            </a:r>
            <a:r>
              <a:rPr lang="en-US" sz="1100" dirty="0">
                <a:latin typeface="Gill Sans MT"/>
                <a:ea typeface="Times New Roman" panose="02020603050405020304" pitchFamily="18" charset="0"/>
              </a:rPr>
              <a:t>published</a:t>
            </a:r>
            <a:r>
              <a:rPr lang="en-US" sz="1100" dirty="0">
                <a:effectLst/>
                <a:latin typeface="Gill Sans MT"/>
                <a:ea typeface="Times New Roman" panose="02020603050405020304" pitchFamily="18" charset="0"/>
              </a:rPr>
              <a:t> </a:t>
            </a:r>
            <a:r>
              <a:rPr lang="en-US" sz="1100" dirty="0">
                <a:latin typeface="Gill Sans MT"/>
                <a:ea typeface="Times New Roman" panose="02020603050405020304" pitchFamily="18" charset="0"/>
              </a:rPr>
              <a:t>a</a:t>
            </a:r>
            <a:r>
              <a:rPr lang="en-US" sz="1100" dirty="0">
                <a:effectLst/>
                <a:latin typeface="Gill Sans MT"/>
                <a:ea typeface="Times New Roman" panose="02020603050405020304" pitchFamily="18" charset="0"/>
              </a:rPr>
              <a:t> blog on Market Links, titled “</a:t>
            </a:r>
            <a:r>
              <a:rPr lang="en-US" sz="1100" dirty="0">
                <a:effectLst/>
                <a:latin typeface="Gill Sans MT"/>
                <a:ea typeface="Times New Roman" panose="02020603050405020304" pitchFamily="18" charset="0"/>
                <a:hlinkClick r:id="rId3"/>
              </a:rPr>
              <a:t>Women to Lean On: Financing for Women, by Women</a:t>
            </a:r>
            <a:r>
              <a:rPr lang="en-US" sz="1100" dirty="0">
                <a:effectLst/>
                <a:latin typeface="Gill Sans MT"/>
                <a:ea typeface="Times New Roman" panose="02020603050405020304" pitchFamily="18" charset="0"/>
              </a:rPr>
              <a:t>,” highlighting the work </a:t>
            </a:r>
            <a:r>
              <a:rPr lang="en-US" sz="1100" dirty="0" err="1">
                <a:effectLst/>
                <a:latin typeface="Gill Sans MT"/>
                <a:ea typeface="Times New Roman" panose="02020603050405020304" pitchFamily="18" charset="0"/>
              </a:rPr>
              <a:t>EoG</a:t>
            </a:r>
            <a:r>
              <a:rPr lang="en-US" sz="1100" dirty="0">
                <a:effectLst/>
                <a:latin typeface="Gill Sans MT"/>
                <a:ea typeface="Times New Roman" panose="02020603050405020304" pitchFamily="18" charset="0"/>
              </a:rPr>
              <a:t> is undertaking to strategically reach </a:t>
            </a:r>
            <a:r>
              <a:rPr lang="en-US" sz="1100" b="1" dirty="0">
                <a:solidFill>
                  <a:schemeClr val="tx1"/>
                </a:solidFill>
                <a:latin typeface="Gill Sans MT"/>
                <a:ea typeface="Times New Roman" panose="02020603050405020304" pitchFamily="18" charset="0"/>
              </a:rPr>
              <a:t>women-owned small- and medium-sized enterprises (</a:t>
            </a:r>
            <a:r>
              <a:rPr lang="en-US" sz="1100" dirty="0">
                <a:latin typeface="Gill Sans MT"/>
                <a:ea typeface="Times New Roman" panose="02020603050405020304" pitchFamily="18" charset="0"/>
              </a:rPr>
              <a:t>W-SMEs).</a:t>
            </a:r>
            <a:endParaRPr lang="en-US" sz="1100" dirty="0">
              <a:effectLst/>
              <a:latin typeface="Gill Sans MT" panose="020B0502020104020203" pitchFamily="34" charset="0"/>
              <a:ea typeface="Times New Roman" panose="02020603050405020304" pitchFamily="18" charset="0"/>
            </a:endParaRPr>
          </a:p>
          <a:p>
            <a:pPr marL="171450" indent="-171450">
              <a:spcAft>
                <a:spcPts val="900"/>
              </a:spcAft>
              <a:buClr>
                <a:schemeClr val="accent1"/>
              </a:buClr>
              <a:buFont typeface="Wingdings" pitchFamily="2" charset="2"/>
              <a:buChar char="§"/>
            </a:pPr>
            <a:r>
              <a:rPr lang="en-US" sz="1100" b="1" dirty="0">
                <a:solidFill>
                  <a:srgbClr val="012E6D"/>
                </a:solidFill>
                <a:latin typeface="Gill Sans MT"/>
                <a:ea typeface="Gill Sans"/>
                <a:cs typeface="Gill Sans"/>
                <a:sym typeface="Gill Sans"/>
              </a:rPr>
              <a:t>MS4G</a:t>
            </a:r>
            <a:r>
              <a:rPr lang="en-US" sz="1100" dirty="0">
                <a:latin typeface="Gill Sans MT"/>
                <a:ea typeface="Gill Sans"/>
                <a:cs typeface="Gill Sans"/>
                <a:sym typeface="Gill Sans"/>
              </a:rPr>
              <a:t> developed and shared press release on a </a:t>
            </a:r>
            <a:r>
              <a:rPr lang="en-US" sz="1100" kern="0" dirty="0">
                <a:solidFill>
                  <a:srgbClr val="000000"/>
                </a:solidFill>
                <a:latin typeface="Gill Sans MT"/>
                <a:ea typeface="Gill Sans"/>
                <a:cs typeface="Gill Sans"/>
                <a:sym typeface="Gill Sans"/>
              </a:rPr>
              <a:t>Cloud Computing Business Investment study.</a:t>
            </a:r>
            <a:endParaRPr lang="en-US" sz="1100" dirty="0">
              <a:effectLst/>
              <a:latin typeface="Gill Sans MT" panose="020B0502020104020203" pitchFamily="34" charset="0"/>
              <a:ea typeface="Times New Roman" panose="02020603050405020304" pitchFamily="18" charset="0"/>
            </a:endParaRPr>
          </a:p>
          <a:p>
            <a:pPr marL="171450" indent="-171450">
              <a:spcAft>
                <a:spcPts val="900"/>
              </a:spcAft>
              <a:buClr>
                <a:schemeClr val="accent1"/>
              </a:buClr>
              <a:buFont typeface="Wingdings" pitchFamily="2" charset="2"/>
              <a:buChar char="§"/>
            </a:pPr>
            <a:r>
              <a:rPr lang="en-US" sz="1100" dirty="0">
                <a:effectLst/>
                <a:latin typeface="Gill Sans MT"/>
                <a:ea typeface="Times New Roman" panose="02020603050405020304" pitchFamily="18" charset="0"/>
              </a:rPr>
              <a:t>A </a:t>
            </a:r>
            <a:r>
              <a:rPr lang="en-US" sz="1100" b="1" dirty="0">
                <a:solidFill>
                  <a:srgbClr val="012E6D"/>
                </a:solidFill>
                <a:latin typeface="Gill Sans MT"/>
                <a:ea typeface="Times New Roman" panose="02020603050405020304" pitchFamily="18" charset="0"/>
              </a:rPr>
              <a:t>Finance for Resilience - Sahel (F4R)</a:t>
            </a:r>
            <a:r>
              <a:rPr lang="en-US" sz="1100" b="1" dirty="0">
                <a:solidFill>
                  <a:srgbClr val="5D0517"/>
                </a:solidFill>
                <a:effectLst/>
                <a:latin typeface="Gill Sans MT"/>
                <a:ea typeface="Times New Roman" panose="02020603050405020304" pitchFamily="18" charset="0"/>
              </a:rPr>
              <a:t> </a:t>
            </a:r>
            <a:r>
              <a:rPr lang="en-US" sz="1100" dirty="0">
                <a:effectLst/>
                <a:latin typeface="Gill Sans MT"/>
                <a:ea typeface="Times New Roman" panose="02020603050405020304" pitchFamily="18" charset="0"/>
              </a:rPr>
              <a:t>success story was written and published on Medium, which was shared widely by the </a:t>
            </a:r>
            <a:r>
              <a:rPr lang="en-US" sz="1100" dirty="0">
                <a:effectLst/>
                <a:latin typeface="Gill Sans MT"/>
                <a:ea typeface="Times New Roman" panose="02020603050405020304" pitchFamily="18" charset="0"/>
                <a:hlinkClick r:id="rId4"/>
              </a:rPr>
              <a:t>U.S. Embassy in Burkina Faso</a:t>
            </a:r>
            <a:r>
              <a:rPr lang="en-US" sz="1100" dirty="0">
                <a:effectLst/>
                <a:latin typeface="Gill Sans MT"/>
                <a:ea typeface="Times New Roman" panose="02020603050405020304" pitchFamily="18" charset="0"/>
              </a:rPr>
              <a:t> on Facebook. </a:t>
            </a:r>
            <a:r>
              <a:rPr lang="en-US" sz="1100" dirty="0">
                <a:latin typeface="Gill Sans MT"/>
                <a:ea typeface="Times New Roman" panose="02020603050405020304" pitchFamily="18" charset="0"/>
              </a:rPr>
              <a:t>The post received more than 1,900 “likes” and was shared 27 times. The story also appeared on </a:t>
            </a:r>
            <a:r>
              <a:rPr lang="en-US" sz="1100" dirty="0">
                <a:latin typeface="Gill Sans MT"/>
                <a:ea typeface="Times New Roman" panose="02020603050405020304" pitchFamily="18" charset="0"/>
                <a:hlinkClick r:id="rId5"/>
              </a:rPr>
              <a:t>SAFIN Network’s website</a:t>
            </a:r>
            <a:r>
              <a:rPr lang="en-US" sz="1100" dirty="0">
                <a:latin typeface="Gill Sans MT"/>
                <a:ea typeface="Times New Roman" panose="02020603050405020304" pitchFamily="18" charset="0"/>
              </a:rPr>
              <a:t> and in Palladium’s </a:t>
            </a:r>
            <a:r>
              <a:rPr lang="en-US" sz="1100" i="1" dirty="0">
                <a:latin typeface="Gill Sans MT"/>
                <a:ea typeface="Times New Roman" panose="02020603050405020304" pitchFamily="18" charset="0"/>
              </a:rPr>
              <a:t>Insider+ </a:t>
            </a:r>
            <a:r>
              <a:rPr lang="en-US" sz="1100" dirty="0">
                <a:latin typeface="Gill Sans MT"/>
                <a:ea typeface="Times New Roman" panose="02020603050405020304" pitchFamily="18" charset="0"/>
              </a:rPr>
              <a:t>newsletter.</a:t>
            </a:r>
            <a:endParaRPr lang="en-US" sz="1100" dirty="0">
              <a:latin typeface="Gill Sans MT" panose="020B0502020104020203" pitchFamily="34" charset="0"/>
              <a:ea typeface="Times New Roman" panose="02020603050405020304" pitchFamily="18" charset="0"/>
            </a:endParaRPr>
          </a:p>
          <a:p>
            <a:pPr marL="171450" indent="-171450">
              <a:spcBef>
                <a:spcPts val="0"/>
              </a:spcBef>
              <a:spcAft>
                <a:spcPts val="900"/>
              </a:spcAft>
              <a:buClr>
                <a:schemeClr val="accent1"/>
              </a:buClr>
              <a:buFont typeface="Wingdings" pitchFamily="2" charset="2"/>
              <a:buChar char="§"/>
            </a:pPr>
            <a:r>
              <a:rPr lang="en-US" sz="1100" b="1" dirty="0">
                <a:solidFill>
                  <a:srgbClr val="012E6D"/>
                </a:solidFill>
                <a:latin typeface="Gill Sans MT"/>
                <a:ea typeface="Times New Roman" panose="02020603050405020304" pitchFamily="18" charset="0"/>
              </a:rPr>
              <a:t>EduFinance</a:t>
            </a:r>
            <a:r>
              <a:rPr lang="en-US" sz="1100" dirty="0">
                <a:latin typeface="Gill Sans MT"/>
                <a:ea typeface="Times New Roman" panose="02020603050405020304" pitchFamily="18" charset="0"/>
              </a:rPr>
              <a:t> facilitated an </a:t>
            </a:r>
            <a:r>
              <a:rPr lang="en-US" sz="1100" dirty="0">
                <a:effectLst/>
                <a:latin typeface="Gill Sans MT"/>
                <a:ea typeface="Times New Roman" panose="02020603050405020304" pitchFamily="18" charset="0"/>
              </a:rPr>
              <a:t>interview/blog post on </a:t>
            </a:r>
            <a:r>
              <a:rPr lang="en-US" sz="1100" dirty="0">
                <a:effectLst/>
                <a:latin typeface="Gill Sans MT"/>
                <a:ea typeface="Times New Roman" panose="02020603050405020304" pitchFamily="18" charset="0"/>
                <a:hlinkClick r:id="rId6"/>
              </a:rPr>
              <a:t>GenDev’s MarketLinks </a:t>
            </a:r>
            <a:r>
              <a:rPr lang="en-US" sz="1100" dirty="0">
                <a:effectLst/>
                <a:latin typeface="Gill Sans MT"/>
                <a:ea typeface="Times New Roman" panose="02020603050405020304" pitchFamily="18" charset="0"/>
              </a:rPr>
              <a:t>(posted in March).</a:t>
            </a:r>
            <a:endParaRPr lang="en-US" sz="1100" dirty="0">
              <a:latin typeface="Gill Sans MT"/>
              <a:ea typeface="Times New Roman" panose="02020603050405020304" pitchFamily="18" charset="0"/>
            </a:endParaRPr>
          </a:p>
          <a:p>
            <a:endParaRPr lang="en-US" sz="1100" kern="0" dirty="0">
              <a:solidFill>
                <a:srgbClr val="000000"/>
              </a:solidFill>
              <a:latin typeface="Gill Sans MT" panose="020B0502020104020203" pitchFamily="34" charset="0"/>
              <a:ea typeface="Gill Sans"/>
              <a:cs typeface="Gill Sans"/>
              <a:sym typeface="Gill Sans"/>
            </a:endParaRPr>
          </a:p>
          <a:p>
            <a:pPr>
              <a:spcAft>
                <a:spcPts val="600"/>
              </a:spcAft>
            </a:pPr>
            <a:r>
              <a:rPr lang="en-US" b="1" dirty="0">
                <a:solidFill>
                  <a:srgbClr val="A82634"/>
                </a:solidFill>
                <a:latin typeface="Gill Sans MT" panose="020B0502020104020203" pitchFamily="34" charset="77"/>
              </a:rPr>
              <a:t>Events</a:t>
            </a:r>
            <a:r>
              <a:rPr lang="en-US" sz="1100" b="1" i="1" dirty="0">
                <a:solidFill>
                  <a:srgbClr val="6C6463"/>
                </a:solidFill>
              </a:rPr>
              <a:t> </a:t>
            </a:r>
          </a:p>
          <a:p>
            <a:pPr marL="171450" indent="-171450">
              <a:buClr>
                <a:schemeClr val="accent1"/>
              </a:buClr>
              <a:buFont typeface="Wingdings" pitchFamily="2" charset="2"/>
              <a:buChar char="§"/>
            </a:pPr>
            <a:r>
              <a:rPr lang="en-US" sz="1100" b="1" dirty="0">
                <a:solidFill>
                  <a:srgbClr val="012E6D"/>
                </a:solidFill>
                <a:effectLst/>
                <a:latin typeface="Gill Sans MT"/>
                <a:ea typeface="Times New Roman" panose="02020603050405020304" pitchFamily="18" charset="0"/>
              </a:rPr>
              <a:t>WEE</a:t>
            </a:r>
            <a:r>
              <a:rPr lang="en-US" sz="1100" b="1" dirty="0">
                <a:effectLst/>
                <a:latin typeface="Gill Sans MT"/>
                <a:ea typeface="Times New Roman" panose="02020603050405020304" pitchFamily="18" charset="0"/>
              </a:rPr>
              <a:t> </a:t>
            </a:r>
            <a:r>
              <a:rPr lang="en-US" sz="1100" dirty="0">
                <a:effectLst/>
                <a:latin typeface="Gill Sans MT"/>
                <a:ea typeface="Times New Roman" panose="02020603050405020304" pitchFamily="18" charset="0"/>
              </a:rPr>
              <a:t>presented its activity design and approach on a webinar hosted by the </a:t>
            </a:r>
            <a:r>
              <a:rPr lang="en-US" sz="1100" b="1" dirty="0">
                <a:effectLst/>
                <a:latin typeface="Gill Sans MT"/>
                <a:ea typeface="Times New Roman" panose="02020603050405020304" pitchFamily="18" charset="0"/>
              </a:rPr>
              <a:t>USAID Finance and Investment Network</a:t>
            </a:r>
            <a:r>
              <a:rPr lang="en-US" sz="1100" dirty="0">
                <a:effectLst/>
                <a:latin typeface="Gill Sans MT"/>
                <a:ea typeface="Times New Roman" panose="02020603050405020304" pitchFamily="18" charset="0"/>
              </a:rPr>
              <a:t>. </a:t>
            </a:r>
            <a:r>
              <a:rPr lang="en-US" sz="1100" dirty="0">
                <a:solidFill>
                  <a:schemeClr val="tx1"/>
                </a:solidFill>
                <a:latin typeface="Gill Sans MT"/>
                <a:ea typeface="Times New Roman" panose="02020603050405020304" pitchFamily="18" charset="0"/>
                <a:sym typeface="Gill Sans"/>
              </a:rPr>
              <a:t>WEE</a:t>
            </a:r>
            <a:r>
              <a:rPr lang="en-US" sz="1100" dirty="0">
                <a:solidFill>
                  <a:schemeClr val="tx1"/>
                </a:solidFill>
                <a:latin typeface="Gill Sans MT"/>
                <a:ea typeface="Gill Sans"/>
                <a:cs typeface="Gill Sans"/>
                <a:sym typeface="Gill Sans"/>
              </a:rPr>
              <a:t> grantee Sarona Asset Management presented on the Sarona Sustainable Global Growth Markets Fund. </a:t>
            </a:r>
            <a:r>
              <a:rPr lang="en-US" sz="1100" dirty="0">
                <a:latin typeface="Gill Sans MT"/>
                <a:ea typeface="Gill Sans"/>
              </a:rPr>
              <a:t>WEE</a:t>
            </a:r>
            <a:r>
              <a:rPr lang="en-US" sz="1100" dirty="0">
                <a:effectLst/>
                <a:latin typeface="Gill Sans MT"/>
                <a:ea typeface="Times New Roman" panose="02020603050405020304" pitchFamily="18" charset="0"/>
              </a:rPr>
              <a:t> grantee Sarona Asset Management presented on the Sarona Sustainable Global Growth Markets Fund.</a:t>
            </a:r>
            <a:r>
              <a:rPr lang="en-US" sz="1100" dirty="0">
                <a:latin typeface="Gill Sans MT"/>
                <a:ea typeface="Times New Roman" panose="02020603050405020304" pitchFamily="18" charset="0"/>
              </a:rPr>
              <a:t> </a:t>
            </a:r>
            <a:endParaRPr lang="en-US" sz="1100" dirty="0">
              <a:effectLst/>
              <a:latin typeface="Gill Sans MT" panose="020B0502020104020203" pitchFamily="34" charset="0"/>
              <a:ea typeface="Times New Roman" panose="02020603050405020304" pitchFamily="18" charset="0"/>
            </a:endParaRPr>
          </a:p>
          <a:p>
            <a:endParaRPr lang="en-US" sz="1100" dirty="0">
              <a:latin typeface="Gill Sans MT" panose="020B0502020104020203" pitchFamily="34" charset="0"/>
              <a:ea typeface="Times New Roman" panose="02020603050405020304" pitchFamily="18" charset="0"/>
            </a:endParaRPr>
          </a:p>
          <a:p>
            <a:pPr>
              <a:spcBef>
                <a:spcPts val="0"/>
              </a:spcBef>
              <a:spcAft>
                <a:spcPts val="0"/>
              </a:spcAft>
            </a:pPr>
            <a:endParaRPr lang="en-US" sz="1100" dirty="0">
              <a:latin typeface="Gill Sans MT" panose="020B0502020104020203" pitchFamily="34" charset="0"/>
              <a:ea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graphicFrame>
        <p:nvGraphicFramePr>
          <p:cNvPr id="1133" name="Google Shape;1133;p15"/>
          <p:cNvGraphicFramePr/>
          <p:nvPr>
            <p:extLst>
              <p:ext uri="{D42A27DB-BD31-4B8C-83A1-F6EECF244321}">
                <p14:modId xmlns:p14="http://schemas.microsoft.com/office/powerpoint/2010/main" val="1531182923"/>
              </p:ext>
            </p:extLst>
          </p:nvPr>
        </p:nvGraphicFramePr>
        <p:xfrm>
          <a:off x="5246158" y="909974"/>
          <a:ext cx="3591085" cy="3898427"/>
        </p:xfrm>
        <a:graphic>
          <a:graphicData uri="http://schemas.openxmlformats.org/drawingml/2006/table">
            <a:tbl>
              <a:tblPr firstRow="1" bandRow="1">
                <a:noFill/>
                <a:tableStyleId>{6B7C0C71-292C-483B-A83C-C644168C54FA}</a:tableStyleId>
              </a:tblPr>
              <a:tblGrid>
                <a:gridCol w="1431846">
                  <a:extLst>
                    <a:ext uri="{9D8B030D-6E8A-4147-A177-3AD203B41FA5}">
                      <a16:colId xmlns:a16="http://schemas.microsoft.com/office/drawing/2014/main" val="20000"/>
                    </a:ext>
                  </a:extLst>
                </a:gridCol>
                <a:gridCol w="2159239">
                  <a:extLst>
                    <a:ext uri="{9D8B030D-6E8A-4147-A177-3AD203B41FA5}">
                      <a16:colId xmlns:a16="http://schemas.microsoft.com/office/drawing/2014/main" val="20001"/>
                    </a:ext>
                  </a:extLst>
                </a:gridCol>
              </a:tblGrid>
              <a:tr h="248317">
                <a:tc>
                  <a:txBody>
                    <a:bodyPr/>
                    <a:lstStyle/>
                    <a:p>
                      <a:pPr marL="0" marR="0" lvl="0" indent="0" algn="l" rtl="0">
                        <a:spcBef>
                          <a:spcPts val="0"/>
                        </a:spcBef>
                        <a:spcAft>
                          <a:spcPts val="0"/>
                        </a:spcAft>
                        <a:buNone/>
                      </a:pPr>
                      <a:r>
                        <a:rPr lang="en-US" sz="950" dirty="0">
                          <a:latin typeface="Gill Sans MT" panose="020B0502020104020203" pitchFamily="34" charset="0"/>
                        </a:rPr>
                        <a:t>Activity</a:t>
                      </a:r>
                      <a:endParaRPr sz="950" dirty="0">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12E6D"/>
                    </a:solidFill>
                  </a:tcPr>
                </a:tc>
                <a:tc>
                  <a:txBody>
                    <a:bodyPr/>
                    <a:lstStyle/>
                    <a:p>
                      <a:pPr marL="0" marR="0" lvl="0" indent="0" algn="l" rtl="0">
                        <a:spcBef>
                          <a:spcPts val="0"/>
                        </a:spcBef>
                        <a:spcAft>
                          <a:spcPts val="0"/>
                        </a:spcAft>
                        <a:buNone/>
                      </a:pPr>
                      <a:r>
                        <a:rPr lang="en-US" sz="950" dirty="0">
                          <a:solidFill>
                            <a:schemeClr val="lt1"/>
                          </a:solidFill>
                          <a:latin typeface="Gill Sans MT" panose="020B0502020104020203" pitchFamily="34" charset="0"/>
                        </a:rPr>
                        <a:t>AMELP Status (as of March 2022)</a:t>
                      </a:r>
                      <a:endParaRPr sz="950" dirty="0">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12E6D"/>
                    </a:solidFill>
                  </a:tcPr>
                </a:tc>
                <a:extLst>
                  <a:ext uri="{0D108BD9-81ED-4DB2-BD59-A6C34878D82A}">
                    <a16:rowId xmlns:a16="http://schemas.microsoft.com/office/drawing/2014/main" val="10000"/>
                  </a:ext>
                </a:extLst>
              </a:tr>
              <a:tr h="349083">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rPr>
                        <a:t>Asia Social Protection</a:t>
                      </a:r>
                      <a:endParaRPr sz="950" b="1" dirty="0">
                        <a:solidFill>
                          <a:schemeClr val="bg1"/>
                        </a:solidFill>
                        <a:latin typeface="Gill Sans MT" panose="020B0502020104020203" pitchFamily="34" charset="0"/>
                      </a:endParaRPr>
                    </a:p>
                  </a:txBody>
                  <a:tcPr marL="91450" marR="91450" marT="45725" marB="45725">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To be drafted after approval of concept note</a:t>
                      </a:r>
                      <a:endParaRPr sz="950" dirty="0">
                        <a:solidFill>
                          <a:schemeClr val="tx1"/>
                        </a:solidFill>
                        <a:latin typeface="Gill Sans MT" panose="020B0502020104020203" pitchFamily="34" charset="0"/>
                      </a:endParaRPr>
                    </a:p>
                  </a:txBody>
                  <a:tcPr marL="91450" marR="91450" marT="45725" marB="45725">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8180">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rPr>
                        <a:t>CATALYZE Portfolio</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8180">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rPr>
                        <a:t>CATALYZE Peru</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a:spcBef>
                          <a:spcPts val="0"/>
                        </a:spcBef>
                        <a:spcAft>
                          <a:spcPts val="0"/>
                        </a:spcAft>
                        <a:buNone/>
                      </a:pPr>
                      <a:r>
                        <a:rPr lang="en-US" sz="950" b="0" i="0" u="none" strike="noStrike" noProof="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608339"/>
                  </a:ext>
                </a:extLst>
              </a:tr>
              <a:tr h="349083">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rPr>
                        <a:t>EduFinance Portfolio</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a:spcBef>
                          <a:spcPts val="0"/>
                        </a:spcBef>
                        <a:spcAft>
                          <a:spcPts val="0"/>
                        </a:spcAft>
                        <a:buNone/>
                      </a:pPr>
                      <a:r>
                        <a:rPr lang="en-US" sz="950" b="0" i="0" u="none" strike="noStrike" noProof="0" dirty="0">
                          <a:solidFill>
                            <a:schemeClr val="tx1"/>
                          </a:solidFill>
                          <a:latin typeface="Gill Sans MT" panose="020B0502020104020203" pitchFamily="34" charset="0"/>
                        </a:rPr>
                        <a:t>Received activity lead’s concurrence, </a:t>
                      </a:r>
                      <a:endParaRPr lang="en-US" sz="950" dirty="0">
                        <a:solidFill>
                          <a:schemeClr val="tx1"/>
                        </a:solidFill>
                        <a:latin typeface="Gill Sans MT" panose="020B0502020104020203" pitchFamily="34" charset="0"/>
                      </a:endParaRPr>
                    </a:p>
                    <a:p>
                      <a:pPr marL="0" marR="0" lvl="0" indent="0" algn="l">
                        <a:spcBef>
                          <a:spcPts val="0"/>
                        </a:spcBef>
                        <a:spcAft>
                          <a:spcPts val="0"/>
                        </a:spcAft>
                        <a:buNone/>
                      </a:pPr>
                      <a:r>
                        <a:rPr lang="en-US" sz="950" b="0" i="0" u="none" strike="noStrike" noProof="0" dirty="0">
                          <a:solidFill>
                            <a:schemeClr val="tx1"/>
                          </a:solidFill>
                          <a:latin typeface="Gill Sans MT" panose="020B0502020104020203" pitchFamily="34" charset="0"/>
                        </a:rPr>
                        <a:t>awaiting COR's Approval.</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8180">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rPr>
                        <a:t>EduFinance DRC</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181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50" b="1" dirty="0">
                          <a:solidFill>
                            <a:schemeClr val="bg1"/>
                          </a:solidFill>
                          <a:latin typeface="Gill Sans MT" panose="020B0502020104020203" pitchFamily="34" charset="0"/>
                        </a:rPr>
                        <a:t>EduFinance </a:t>
                      </a:r>
                      <a:r>
                        <a:rPr lang="en-US" sz="950" b="1" dirty="0" err="1">
                          <a:solidFill>
                            <a:schemeClr val="bg1"/>
                          </a:solidFill>
                          <a:latin typeface="Gill Sans MT" panose="020B0502020104020203" pitchFamily="34" charset="0"/>
                        </a:rPr>
                        <a:t>Rawanda</a:t>
                      </a:r>
                      <a:endParaRPr lang="en-US"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3934926"/>
                  </a:ext>
                </a:extLst>
              </a:tr>
              <a:tr h="218180">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rPr>
                        <a:t>EduFinance South Africa</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8180">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rPr>
                        <a:t>EduFinance Zambia</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8180">
                <a:tc>
                  <a:txBody>
                    <a:bodyPr/>
                    <a:lstStyle/>
                    <a:p>
                      <a:pPr marL="0" marR="0" lvl="0" indent="0" algn="l" rtl="0">
                        <a:spcBef>
                          <a:spcPts val="0"/>
                        </a:spcBef>
                        <a:spcAft>
                          <a:spcPts val="0"/>
                        </a:spcAft>
                        <a:buNone/>
                      </a:pPr>
                      <a:r>
                        <a:rPr lang="en-US" sz="950" b="1">
                          <a:solidFill>
                            <a:schemeClr val="bg1"/>
                          </a:solidFill>
                          <a:latin typeface="Gill Sans MT" panose="020B0502020104020203" pitchFamily="34" charset="0"/>
                        </a:rPr>
                        <a:t>MS4G</a:t>
                      </a:r>
                      <a:endParaRPr sz="950" b="1">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8180">
                <a:tc>
                  <a:txBody>
                    <a:bodyPr/>
                    <a:lstStyle/>
                    <a:p>
                      <a:pPr marL="0" marR="0" lvl="0" indent="0" algn="l" rtl="0">
                        <a:spcBef>
                          <a:spcPts val="0"/>
                        </a:spcBef>
                        <a:spcAft>
                          <a:spcPts val="0"/>
                        </a:spcAft>
                        <a:buNone/>
                      </a:pPr>
                      <a:r>
                        <a:rPr lang="en-US" sz="950" b="1">
                          <a:solidFill>
                            <a:schemeClr val="bg1"/>
                          </a:solidFill>
                          <a:latin typeface="Gill Sans MT" panose="020B0502020104020203" pitchFamily="34" charset="0"/>
                        </a:rPr>
                        <a:t>F4R </a:t>
                      </a:r>
                      <a:endParaRPr sz="950" b="1">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8180">
                <a:tc>
                  <a:txBody>
                    <a:bodyPr/>
                    <a:lstStyle/>
                    <a:p>
                      <a:pPr marL="0" marR="0" lvl="0" indent="0" algn="l" rtl="0">
                        <a:spcBef>
                          <a:spcPts val="0"/>
                        </a:spcBef>
                        <a:spcAft>
                          <a:spcPts val="0"/>
                        </a:spcAft>
                        <a:buNone/>
                      </a:pPr>
                      <a:r>
                        <a:rPr lang="en-US" sz="950" b="1">
                          <a:solidFill>
                            <a:schemeClr val="bg1"/>
                          </a:solidFill>
                          <a:latin typeface="Gill Sans MT" panose="020B0502020104020203" pitchFamily="34" charset="0"/>
                        </a:rPr>
                        <a:t>PSD</a:t>
                      </a:r>
                      <a:endParaRPr sz="950" b="1">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a:spcBef>
                          <a:spcPts val="0"/>
                        </a:spcBef>
                        <a:spcAft>
                          <a:spcPts val="0"/>
                        </a:spcAft>
                        <a:buNone/>
                      </a:pPr>
                      <a:r>
                        <a:rPr lang="en-US" sz="950" b="0" i="0" u="none" strike="noStrike" noProof="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18180">
                <a:tc>
                  <a:txBody>
                    <a:bodyPr/>
                    <a:lstStyle/>
                    <a:p>
                      <a:pPr marL="0" marR="0" lvl="0" indent="0" algn="l" rtl="0">
                        <a:spcBef>
                          <a:spcPts val="0"/>
                        </a:spcBef>
                        <a:spcAft>
                          <a:spcPts val="0"/>
                        </a:spcAft>
                        <a:buNone/>
                      </a:pPr>
                      <a:r>
                        <a:rPr lang="en-US" sz="950" b="1" dirty="0" err="1">
                          <a:solidFill>
                            <a:schemeClr val="bg1"/>
                          </a:solidFill>
                          <a:latin typeface="Gill Sans MT" panose="020B0502020104020203" pitchFamily="34" charset="0"/>
                        </a:rPr>
                        <a:t>EoG</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Approved</a:t>
                      </a:r>
                      <a:endParaRPr sz="950" dirty="0">
                        <a:solidFill>
                          <a:schemeClr val="tx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49083">
                <a:tc>
                  <a:txBody>
                    <a:bodyPr/>
                    <a:lstStyle/>
                    <a:p>
                      <a:pPr marL="0" marR="0" lvl="0" indent="0" algn="l" rtl="0">
                        <a:spcBef>
                          <a:spcPts val="0"/>
                        </a:spcBef>
                        <a:spcAft>
                          <a:spcPts val="0"/>
                        </a:spcAft>
                        <a:buNone/>
                      </a:pPr>
                      <a:r>
                        <a:rPr lang="en-US" sz="950" b="1" dirty="0">
                          <a:solidFill>
                            <a:schemeClr val="bg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WEE</a:t>
                      </a:r>
                      <a:endParaRPr sz="950" b="1" dirty="0">
                        <a:solidFill>
                          <a:schemeClr val="bg1"/>
                        </a:solidFill>
                        <a:latin typeface="Gill Sans MT" panose="020B0502020104020203" pitchFamily="34" charset="0"/>
                      </a:endParaRP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rtl="0">
                        <a:spcBef>
                          <a:spcPts val="0"/>
                        </a:spcBef>
                        <a:spcAft>
                          <a:spcPts val="0"/>
                        </a:spcAft>
                        <a:buNone/>
                      </a:pPr>
                      <a:r>
                        <a:rPr lang="en-US" sz="950" dirty="0">
                          <a:solidFill>
                            <a:schemeClr val="tx1"/>
                          </a:solidFill>
                          <a:latin typeface="Gill Sans MT" panose="020B0502020104020203" pitchFamily="34" charset="0"/>
                        </a:rPr>
                        <a:t>Submitted, awaiting COR’s comments on first draft.</a:t>
                      </a:r>
                    </a:p>
                  </a:txBody>
                  <a:tcPr marL="91450" marR="91450" marT="45725" marB="45725">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134" name="Google Shape;1134;p15"/>
          <p:cNvSpPr txBox="1"/>
          <p:nvPr/>
        </p:nvSpPr>
        <p:spPr>
          <a:xfrm>
            <a:off x="306757" y="1395419"/>
            <a:ext cx="4369152" cy="3287297"/>
          </a:xfrm>
          <a:prstGeom prst="rect">
            <a:avLst/>
          </a:prstGeom>
          <a:noFill/>
          <a:ln>
            <a:noFill/>
          </a:ln>
        </p:spPr>
        <p:txBody>
          <a:bodyPr spcFirstLastPara="1" wrap="square" lIns="91425" tIns="45700" rIns="91425" bIns="45700" anchor="t" anchorCtr="0">
            <a:noAutofit/>
          </a:bodyPr>
          <a:lstStyle/>
          <a:p>
            <a:pPr lvl="0">
              <a:spcBef>
                <a:spcPts val="600"/>
              </a:spcBef>
            </a:pPr>
            <a:r>
              <a:rPr lang="en-US" sz="1100" dirty="0">
                <a:solidFill>
                  <a:schemeClr val="tx1"/>
                </a:solidFill>
                <a:latin typeface="Gill Sans MT" panose="020B0502020104020203" pitchFamily="34" charset="0"/>
                <a:ea typeface="Gill Sans"/>
                <a:cs typeface="Gill Sans"/>
                <a:sym typeface="Gill Sans"/>
              </a:rPr>
              <a:t>CATALYZE’s </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86"/>
                  </a:ext>
                </a:extLst>
              </a:rPr>
              <a:t>Monitoring, Evaluation, and Learning (MEL) &amp; Knowledge Management (KM)</a:t>
            </a:r>
            <a:r>
              <a:rPr lang="en-US" sz="1100" dirty="0">
                <a:solidFill>
                  <a:schemeClr val="tx1"/>
                </a:solidFill>
                <a:latin typeface="Gill Sans MT" panose="020B0502020104020203" pitchFamily="34" charset="0"/>
                <a:ea typeface="Gill Sans"/>
                <a:cs typeface="Gill Sans"/>
                <a:sym typeface="Gill Sans"/>
              </a:rPr>
              <a:t> D</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5"/>
                  </a:ext>
                </a:extLst>
              </a:rPr>
              <a:t>irector</a:t>
            </a:r>
            <a:r>
              <a:rPr lang="en-US" sz="1100" dirty="0">
                <a:solidFill>
                  <a:schemeClr val="tx1"/>
                </a:solidFill>
                <a:latin typeface="Gill Sans MT" panose="020B0502020104020203" pitchFamily="34" charset="0"/>
                <a:ea typeface="Gill Sans"/>
                <a:cs typeface="Gill Sans"/>
                <a:sym typeface="Gill Sans"/>
              </a:rPr>
              <a:t>, with technical support from the Moonshot Global team, supported CATALYZE activities this quarter to improve draft a</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6"/>
                  </a:ext>
                </a:extLst>
              </a:rPr>
              <a:t>ctivity management, evaluation, and learning plans</a:t>
            </a:r>
            <a:r>
              <a:rPr lang="en-US" sz="1100" dirty="0">
                <a:solidFill>
                  <a:schemeClr val="tx1"/>
                </a:solidFill>
                <a:latin typeface="Gill Sans MT" panose="020B0502020104020203" pitchFamily="34" charset="0"/>
                <a:ea typeface="Gill Sans"/>
                <a:cs typeface="Gill Sans"/>
                <a:sym typeface="Gill Sans"/>
              </a:rPr>
              <a:t> (AMELPs) for several CATALYZE activities by incorporating USAID feedback. CATALYZE received Activity Leads’ concurrence of AMELPs for </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87"/>
                  </a:ext>
                </a:extLst>
              </a:rPr>
              <a:t>CATALYZE</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87"/>
                  </a:ext>
                </a:extLst>
              </a:rPr>
              <a:t> Peru, </a:t>
            </a:r>
            <a:r>
              <a:rPr lang="en-US" sz="1100" dirty="0">
                <a:solidFill>
                  <a:schemeClr val="tx1"/>
                </a:solidFill>
                <a:latin typeface="Gill Sans MT" panose="020B0502020104020203" pitchFamily="34" charset="0"/>
                <a:ea typeface="Gill Sans"/>
                <a:cs typeface="Gill Sans"/>
                <a:sym typeface="Gill Sans"/>
              </a:rPr>
              <a:t>EduFinance Rwanda, EduFinance Portfolio, and PSD Activities. The final version of the EduFinance Portfolio AMELP and first draft of the Women’s Economic Empowerment (WEE) plan were shared with COR’s for review and approval.</a:t>
            </a:r>
          </a:p>
          <a:p>
            <a:pPr marL="0" marR="0" lvl="0" indent="0" algn="l" rtl="0">
              <a:spcBef>
                <a:spcPts val="600"/>
              </a:spcBef>
              <a:spcAft>
                <a:spcPts val="0"/>
              </a:spcAft>
              <a:buNone/>
            </a:pPr>
            <a:r>
              <a:rPr lang="en-US" sz="1100" dirty="0">
                <a:solidFill>
                  <a:schemeClr val="tx1"/>
                </a:solidFill>
                <a:latin typeface="Gill Sans MT" panose="020B0502020104020203" pitchFamily="34" charset="0"/>
                <a:ea typeface="Gill Sans"/>
                <a:cs typeface="Gill Sans"/>
                <a:sym typeface="Gill Sans"/>
              </a:rPr>
              <a:t>In the next quarter,  CATALYZE will revise AMELPs for EOG and MS4G considering the changes in the program work statement (PWS) of these Activities. The CATALYZE Portfolio MEL plan will also be updated to align with activities’ AMELPs.</a:t>
            </a:r>
            <a:endParaRPr lang="en-US" sz="1100" dirty="0">
              <a:solidFill>
                <a:srgbClr val="6C6463"/>
              </a:solidFill>
              <a:latin typeface="Gill Sans"/>
              <a:ea typeface="Gill Sans"/>
              <a:cs typeface="Gill Sans"/>
              <a:sym typeface="Gill Sans"/>
            </a:endParaRPr>
          </a:p>
          <a:p>
            <a:pPr marL="0" marR="0" lvl="0" indent="0" algn="l" rtl="0">
              <a:spcBef>
                <a:spcPts val="800"/>
              </a:spcBef>
              <a:spcAft>
                <a:spcPts val="0"/>
              </a:spcAft>
              <a:buNone/>
            </a:pPr>
            <a:endParaRPr lang="en-US" sz="1100" dirty="0">
              <a:solidFill>
                <a:srgbClr val="6C6463"/>
              </a:solidFill>
              <a:latin typeface="Gill Sans"/>
              <a:ea typeface="Gill Sans"/>
              <a:cs typeface="Gill Sans"/>
              <a:sym typeface="Gill Sans"/>
            </a:endParaRPr>
          </a:p>
        </p:txBody>
      </p:sp>
      <p:sp>
        <p:nvSpPr>
          <p:cNvPr id="7" name="Google Shape;1258;p27">
            <a:extLst>
              <a:ext uri="{FF2B5EF4-FFF2-40B4-BE49-F238E27FC236}">
                <a16:creationId xmlns:a16="http://schemas.microsoft.com/office/drawing/2014/main" id="{3D179F9C-E371-414A-B239-3CFB82DB4FCF}"/>
              </a:ext>
            </a:extLst>
          </p:cNvPr>
          <p:cNvSpPr txBox="1"/>
          <p:nvPr/>
        </p:nvSpPr>
        <p:spPr>
          <a:xfrm>
            <a:off x="306756" y="320619"/>
            <a:ext cx="4777083"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dirty="0">
                <a:solidFill>
                  <a:srgbClr val="012E6D"/>
                </a:solidFill>
                <a:latin typeface="Gill Sans MT" panose="020B0502020104020203" pitchFamily="34" charset="0"/>
                <a:ea typeface="Gill Sans"/>
                <a:cs typeface="Gill Sans"/>
                <a:sym typeface="Gill Sans"/>
              </a:rPr>
              <a:t>CATALYZE CORE UPDATES </a:t>
            </a:r>
            <a:r>
              <a:rPr lang="fr-FR" sz="2000" dirty="0">
                <a:solidFill>
                  <a:schemeClr val="accent3"/>
                </a:solidFill>
                <a:latin typeface="Gill Sans MT" panose="020B0502020104020203" pitchFamily="34" charset="0"/>
                <a:ea typeface="Gill Sans"/>
                <a:cs typeface="Gill Sans"/>
                <a:sym typeface="Gill Sans"/>
              </a:rPr>
              <a:t>(Y3, Q2)</a:t>
            </a:r>
          </a:p>
          <a:p>
            <a:r>
              <a:rPr lang="en-US" sz="1800" dirty="0">
                <a:solidFill>
                  <a:srgbClr val="012E6D"/>
                </a:solidFill>
                <a:latin typeface="Gill Sans"/>
                <a:cs typeface="Gill Sans"/>
                <a:sym typeface="Gill Sans"/>
              </a:rPr>
              <a:t>Monitoring, Evaluating and Learning (MEL)</a:t>
            </a:r>
          </a:p>
          <a:p>
            <a:pPr marL="0" marR="0" lvl="0" indent="0" algn="l" rtl="0">
              <a:spcBef>
                <a:spcPts val="0"/>
              </a:spcBef>
              <a:spcAft>
                <a:spcPts val="0"/>
              </a:spcAft>
              <a:buNone/>
            </a:pPr>
            <a:endParaRPr lang="fr-FR" sz="2000" dirty="0">
              <a:solidFill>
                <a:schemeClr val="accent3"/>
              </a:solidFill>
              <a:latin typeface="Gill Sans MT" panose="020B0502020104020203" pitchFamily="34" charset="0"/>
              <a:ea typeface="Gill Sans"/>
              <a:cs typeface="Gill Sans"/>
              <a:sym typeface="Gill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1" name="Google Shape;1141;p16"/>
          <p:cNvSpPr txBox="1"/>
          <p:nvPr/>
        </p:nvSpPr>
        <p:spPr>
          <a:xfrm>
            <a:off x="323391" y="1143001"/>
            <a:ext cx="8505075" cy="3721156"/>
          </a:xfrm>
          <a:prstGeom prst="rect">
            <a:avLst/>
          </a:prstGeom>
          <a:noFill/>
          <a:ln>
            <a:noFill/>
          </a:ln>
        </p:spPr>
        <p:txBody>
          <a:bodyPr spcFirstLastPara="1" wrap="square" lIns="91425" tIns="45700" rIns="91425" bIns="45700" anchor="t" anchorCtr="0">
            <a:noAutofit/>
          </a:bodyPr>
          <a:lstStyle/>
          <a:p>
            <a:pPr marL="0" marR="0" lvl="0" indent="0" algn="l" rtl="0">
              <a:spcBef>
                <a:spcPts val="200"/>
              </a:spcBef>
              <a:spcAft>
                <a:spcPts val="0"/>
              </a:spcAft>
              <a:buNone/>
            </a:pPr>
            <a:r>
              <a:rPr lang="en-US" b="1" dirty="0">
                <a:solidFill>
                  <a:schemeClr val="accent2"/>
                </a:solidFill>
                <a:latin typeface="Gill Sans MT" panose="020B0502020104020203" pitchFamily="34" charset="0"/>
                <a:ea typeface="Gill Sans"/>
                <a:cs typeface="Gill Sans"/>
                <a:sym typeface="Gill Sans"/>
              </a:rPr>
              <a:t>Collaboration </a:t>
            </a:r>
            <a:endParaRPr lang="en-US" dirty="0">
              <a:solidFill>
                <a:schemeClr val="accent2"/>
              </a:solidFill>
              <a:latin typeface="Gill Sans MT" panose="020B0502020104020203" pitchFamily="34" charset="0"/>
            </a:endParaRPr>
          </a:p>
          <a:p>
            <a:pPr marL="171450" indent="-171450">
              <a:spcBef>
                <a:spcPts val="600"/>
              </a:spcBef>
              <a:buClr>
                <a:srgbClr val="012E6D"/>
              </a:buClr>
              <a:buSzPct val="110000"/>
              <a:buFont typeface="Wingdings" panose="05000000000000000000" pitchFamily="2" charset="2"/>
              <a:buChar char="§"/>
            </a:pPr>
            <a:r>
              <a:rPr lang="en-US" sz="1100" b="1" dirty="0">
                <a:solidFill>
                  <a:srgbClr val="012E6D"/>
                </a:solidFill>
                <a:latin typeface="Gill Sans MT" panose="020B0502020104020203" pitchFamily="34" charset="0"/>
                <a:sym typeface="Gill Sans"/>
              </a:rPr>
              <a:t>ASP</a:t>
            </a:r>
            <a:r>
              <a:rPr lang="en-US" sz="1100" dirty="0">
                <a:solidFill>
                  <a:srgbClr val="012E6D"/>
                </a:solidFill>
                <a:latin typeface="Gill Sans MT" panose="020B0502020104020203" pitchFamily="34" charset="0"/>
                <a:sym typeface="Gill Sans"/>
              </a:rPr>
              <a:t> </a:t>
            </a:r>
            <a:r>
              <a:rPr lang="en-US" sz="1100" dirty="0">
                <a:solidFill>
                  <a:schemeClr val="tx1"/>
                </a:solidFill>
                <a:latin typeface="Gill Sans MT" panose="020B0502020104020203" pitchFamily="34" charset="0"/>
                <a:sym typeface="Gill Sans"/>
              </a:rPr>
              <a:t>planned a c</a:t>
            </a:r>
            <a:r>
              <a:rPr lang="en-US" sz="1100" dirty="0">
                <a:effectLst/>
                <a:latin typeface="Gill Sans MT" panose="020B0502020104020203" pitchFamily="34" charset="0"/>
                <a:ea typeface="Times New Roman" panose="02020603050405020304" pitchFamily="18" charset="0"/>
              </a:rPr>
              <a:t>o-creation activity in the Philippines for the last week of April.</a:t>
            </a:r>
          </a:p>
          <a:p>
            <a:pPr marL="171450" indent="-171450">
              <a:spcBef>
                <a:spcPts val="600"/>
              </a:spcBef>
              <a:buClr>
                <a:srgbClr val="012E6D"/>
              </a:buClr>
              <a:buSzPct val="110000"/>
              <a:buFont typeface="Wingdings" panose="05000000000000000000" pitchFamily="2" charset="2"/>
              <a:buChar char="§"/>
            </a:pPr>
            <a:r>
              <a:rPr lang="en-US" sz="1100" b="1" dirty="0">
                <a:solidFill>
                  <a:srgbClr val="012E6D"/>
                </a:solidFill>
                <a:latin typeface="Gill Sans MT"/>
                <a:ea typeface="Times New Roman" panose="02020603050405020304" pitchFamily="18" charset="0"/>
              </a:rPr>
              <a:t>WEE</a:t>
            </a:r>
            <a:r>
              <a:rPr lang="en-US" sz="1100" b="1" dirty="0">
                <a:solidFill>
                  <a:srgbClr val="012E6D"/>
                </a:solidFill>
                <a:effectLst/>
                <a:latin typeface="Gill Sans MT"/>
                <a:ea typeface="Times New Roman" panose="02020603050405020304" pitchFamily="18" charset="0"/>
              </a:rPr>
              <a:t> </a:t>
            </a:r>
            <a:r>
              <a:rPr lang="en-US" sz="1100" dirty="0">
                <a:effectLst/>
                <a:latin typeface="Gill Sans MT"/>
                <a:ea typeface="Times New Roman" panose="02020603050405020304" pitchFamily="18" charset="0"/>
              </a:rPr>
              <a:t>Activity Lead traveled to Ecuador for a two-day co-creation workshop with Banco Pichincha to explore the possibility of collaboration. </a:t>
            </a:r>
            <a:r>
              <a:rPr lang="en-US" sz="1100" dirty="0">
                <a:latin typeface="Gill Sans MT"/>
                <a:ea typeface="Times New Roman" panose="02020603050405020304" pitchFamily="18" charset="0"/>
              </a:rPr>
              <a:t>WEE</a:t>
            </a:r>
            <a:r>
              <a:rPr lang="en-US" sz="1100" dirty="0">
                <a:effectLst/>
                <a:latin typeface="Gill Sans MT"/>
                <a:ea typeface="Times New Roman" panose="02020603050405020304" pitchFamily="18" charset="0"/>
              </a:rPr>
              <a:t> also finalized the development of the POS-based lending product manual with BAC through a series of co-creation workshops and trainings, ensuring that the new product was responsive to BAC’s needs and concerns.</a:t>
            </a:r>
          </a:p>
          <a:p>
            <a:pPr marL="171450" indent="-171450">
              <a:spcBef>
                <a:spcPts val="600"/>
              </a:spcBef>
              <a:buClr>
                <a:srgbClr val="012E6D"/>
              </a:buClr>
              <a:buSzPct val="110000"/>
              <a:buFont typeface="Wingdings" panose="05000000000000000000" pitchFamily="2" charset="2"/>
              <a:buChar char="§"/>
            </a:pPr>
            <a:r>
              <a:rPr lang="en-US" sz="1100" dirty="0">
                <a:solidFill>
                  <a:srgbClr val="000000"/>
                </a:solidFill>
                <a:effectLst/>
                <a:latin typeface="Gill Sans MT" panose="020B0502020104020203" pitchFamily="34" charset="0"/>
                <a:ea typeface="Times New Roman" panose="02020603050405020304" pitchFamily="18" charset="0"/>
              </a:rPr>
              <a:t>On March 9, </a:t>
            </a:r>
            <a:r>
              <a:rPr lang="en-US" sz="1100" b="1" dirty="0">
                <a:solidFill>
                  <a:srgbClr val="012E6D"/>
                </a:solidFill>
                <a:effectLst/>
                <a:latin typeface="Gill Sans MT" panose="020B0502020104020203" pitchFamily="34" charset="0"/>
                <a:ea typeface="Times New Roman" panose="02020603050405020304" pitchFamily="18" charset="0"/>
              </a:rPr>
              <a:t>Peru</a:t>
            </a:r>
            <a:r>
              <a:rPr lang="en-US" sz="1100" dirty="0">
                <a:solidFill>
                  <a:srgbClr val="000000"/>
                </a:solidFill>
                <a:effectLst/>
                <a:latin typeface="Gill Sans MT" panose="020B0502020104020203" pitchFamily="34" charset="0"/>
                <a:ea typeface="Times New Roman" panose="02020603050405020304" pitchFamily="18" charset="0"/>
              </a:rPr>
              <a:t> hosted a workshop with key stakeholders including digital service providers and actors in the value chain of the Peruvian Amazonia to generate dialogue and gather information for its mapping of the digital ecosystem of the region. </a:t>
            </a:r>
            <a:endParaRPr lang="en-US" sz="1100" b="1" dirty="0">
              <a:latin typeface="Gill Sans MT" panose="020B0502020104020203" pitchFamily="34" charset="0"/>
              <a:ea typeface="Gill Sans"/>
              <a:cs typeface="Gill Sans"/>
              <a:sym typeface="Gill Sans"/>
            </a:endParaRPr>
          </a:p>
          <a:p>
            <a:pPr>
              <a:spcBef>
                <a:spcPts val="600"/>
              </a:spcBef>
              <a:buClr>
                <a:schemeClr val="tx2"/>
              </a:buClr>
              <a:buSzPct val="110000"/>
            </a:pPr>
            <a:r>
              <a:rPr lang="en-US" b="1" dirty="0">
                <a:solidFill>
                  <a:schemeClr val="accent2"/>
                </a:solidFill>
                <a:latin typeface="Gill Sans MT" panose="020B0502020104020203" pitchFamily="34" charset="0"/>
                <a:ea typeface="Gill Sans"/>
                <a:cs typeface="Gill Sans"/>
                <a:sym typeface="Gill Sans"/>
              </a:rPr>
              <a:t>Learning</a:t>
            </a:r>
            <a:endParaRPr lang="en-US" dirty="0">
              <a:solidFill>
                <a:schemeClr val="accent2"/>
              </a:solidFill>
              <a:latin typeface="Gill Sans MT" panose="020B0502020104020203" pitchFamily="34" charset="0"/>
              <a:ea typeface="Gill Sans"/>
              <a:cs typeface="Gill Sans"/>
              <a:sym typeface="Gill Sans"/>
            </a:endParaRPr>
          </a:p>
          <a:p>
            <a:pPr marL="171450" indent="-171450">
              <a:spcBef>
                <a:spcPts val="800"/>
              </a:spcBef>
              <a:buClr>
                <a:srgbClr val="012E6D"/>
              </a:buClr>
              <a:buFont typeface="Wingdings" panose="05000000000000000000" pitchFamily="2" charset="2"/>
              <a:buChar char="§"/>
            </a:pPr>
            <a:r>
              <a:rPr lang="en-US" sz="1100" b="1" dirty="0">
                <a:solidFill>
                  <a:srgbClr val="012E6D"/>
                </a:solidFill>
                <a:latin typeface="Gill Sans MT" panose="020B0502020104020203" pitchFamily="34" charset="0"/>
              </a:rPr>
              <a:t>CATALYZE Core </a:t>
            </a:r>
            <a:r>
              <a:rPr lang="en-US" sz="1100" dirty="0">
                <a:solidFill>
                  <a:srgbClr val="000000"/>
                </a:solidFill>
                <a:effectLst/>
                <a:latin typeface="Gill Sans MT" panose="020B0502020104020203" pitchFamily="34" charset="0"/>
                <a:ea typeface="Times New Roman" panose="02020603050405020304" pitchFamily="18" charset="0"/>
              </a:rPr>
              <a:t>On March 25, CATALYZE Chief of Party and Director, MEL &amp; KM led a “Learn and Review” session for CATALYZE staff and field teams on the definition of Private Capital Mobilized (PCM), incorporating the latest iteration on the subject with CATALYZE’s USAID Contracting Officer’s Representative (COR) who is part of the USAID Private Sector Engagement (PSE) team.</a:t>
            </a:r>
          </a:p>
          <a:p>
            <a:pPr marL="537210" lvl="1" indent="-171450">
              <a:spcBef>
                <a:spcPts val="600"/>
              </a:spcBef>
              <a:spcAft>
                <a:spcPts val="600"/>
              </a:spcAft>
              <a:buClr>
                <a:srgbClr val="012E6D"/>
              </a:buClr>
              <a:buFont typeface="Arial" panose="020B0604020202020204" pitchFamily="34" charset="0"/>
              <a:buChar char="•"/>
            </a:pPr>
            <a:r>
              <a:rPr lang="en-US" sz="1100" dirty="0">
                <a:latin typeface="Gill Sans MT" panose="020B0502020104020203" pitchFamily="34" charset="0"/>
              </a:rPr>
              <a:t>CATALYZE drafted an initial concept note to design and hold a series of Activity-level learning events and a virtual CATALYZE portfolio Learning Conference to be held during June to December 2022. The concept note will be finalized in collaboration with the CATALYZE COR in the next quarter.</a:t>
            </a:r>
          </a:p>
          <a:p>
            <a:pPr marL="171450" indent="-171450">
              <a:buFont typeface="Wingdings" panose="05000000000000000000" pitchFamily="2" charset="2"/>
              <a:buChar char="§"/>
            </a:pPr>
            <a:r>
              <a:rPr lang="en-US" sz="1100" b="1" dirty="0">
                <a:solidFill>
                  <a:srgbClr val="012E6D"/>
                </a:solidFill>
                <a:effectLst/>
                <a:latin typeface="Gill Sans MT" panose="020B0502020104020203" pitchFamily="34" charset="0"/>
                <a:ea typeface="Times New Roman" panose="02020603050405020304" pitchFamily="18" charset="0"/>
              </a:rPr>
              <a:t>EOG</a:t>
            </a:r>
            <a:r>
              <a:rPr lang="en-US" sz="1100" dirty="0">
                <a:solidFill>
                  <a:srgbClr val="000000"/>
                </a:solidFill>
                <a:effectLst/>
                <a:latin typeface="Gill Sans MT" panose="020B0502020104020203" pitchFamily="34" charset="0"/>
                <a:ea typeface="Times New Roman" panose="02020603050405020304" pitchFamily="18" charset="0"/>
              </a:rPr>
              <a:t> – In February, the team held sessions with the BASPs of </a:t>
            </a:r>
            <a:r>
              <a:rPr lang="en-US" sz="1100" dirty="0">
                <a:latin typeface="Gill Sans MT" panose="020B0502020104020203" pitchFamily="34" charset="0"/>
              </a:rPr>
              <a:t>Serbia and North Macedonia that are collaborating with the </a:t>
            </a:r>
            <a:r>
              <a:rPr lang="en-US" sz="1100" dirty="0" err="1">
                <a:latin typeface="Gill Sans MT" panose="020B0502020104020203" pitchFamily="34" charset="0"/>
              </a:rPr>
              <a:t>EoG</a:t>
            </a:r>
            <a:r>
              <a:rPr lang="en-US" sz="1100" dirty="0">
                <a:latin typeface="Gill Sans MT" panose="020B0502020104020203" pitchFamily="34" charset="0"/>
              </a:rPr>
              <a:t> Activity. The findings recommended </a:t>
            </a:r>
            <a:r>
              <a:rPr lang="en-US" sz="1100" dirty="0">
                <a:latin typeface="Calibri" panose="020F0502020204030204" pitchFamily="34" charset="0"/>
                <a:ea typeface="Times New Roman" panose="02020603050405020304" pitchFamily="18" charset="0"/>
                <a:cs typeface="Times New Roman" panose="02020603050405020304" pitchFamily="18" charset="0"/>
              </a:rPr>
              <a:t>modifying fees to incentivize BASPs to help reach W-SMEs and</a:t>
            </a:r>
            <a:r>
              <a:rPr lang="en-US" sz="1100" dirty="0">
                <a:latin typeface="Gill Sans MT" panose="020B0502020104020203" pitchFamily="34" charset="0"/>
              </a:rPr>
              <a:t> </a:t>
            </a:r>
            <a:r>
              <a:rPr lang="en-US" sz="1100" dirty="0">
                <a:latin typeface="Calibri" panose="020F0502020204030204" pitchFamily="34" charset="0"/>
                <a:cs typeface="Times New Roman" panose="02020603050405020304" pitchFamily="18" charset="0"/>
              </a:rPr>
              <a:t>e</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xpand the BASP network in Macedonia to move away from working predominantly with micro-sized firms</a:t>
            </a:r>
            <a:r>
              <a:rPr lang="en-US" sz="1100" dirty="0">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solidFill>
                <a:srgbClr val="000000"/>
              </a:solidFill>
              <a:effectLst/>
              <a:latin typeface="Gill Sans MT" panose="020B0502020104020203" pitchFamily="34" charset="0"/>
              <a:ea typeface="Times New Roman" panose="02020603050405020304" pitchFamily="18" charset="0"/>
            </a:endParaRPr>
          </a:p>
          <a:p>
            <a:pPr marL="171450" marR="0" lvl="0" indent="-171450" algn="l" rtl="0">
              <a:spcBef>
                <a:spcPts val="800"/>
              </a:spcBef>
              <a:spcAft>
                <a:spcPts val="0"/>
              </a:spcAft>
              <a:buFont typeface="Arial" panose="020B0604020202020204" pitchFamily="34" charset="0"/>
              <a:buChar char="•"/>
            </a:pPr>
            <a:endParaRPr lang="en-US" sz="1100" dirty="0">
              <a:effectLst/>
              <a:latin typeface="Gill Sans MT" panose="020B0502020104020203" pitchFamily="34" charset="0"/>
              <a:ea typeface="Calibri" panose="020F0502020204030204" pitchFamily="34" charset="0"/>
            </a:endParaRPr>
          </a:p>
          <a:p>
            <a:pPr marL="171450" marR="0" lvl="0" indent="-107950" algn="l" rtl="0">
              <a:spcBef>
                <a:spcPts val="800"/>
              </a:spcBef>
              <a:spcAft>
                <a:spcPts val="0"/>
              </a:spcAft>
              <a:buClr>
                <a:srgbClr val="5D0517"/>
              </a:buClr>
              <a:buSzPts val="1000"/>
              <a:buFont typeface="Arial"/>
              <a:buNone/>
            </a:pPr>
            <a:endParaRPr lang="en-US" sz="1100" b="1" dirty="0">
              <a:solidFill>
                <a:schemeClr val="tx1"/>
              </a:solidFill>
              <a:latin typeface="Gill Sans MT" panose="020B0502020104020203" pitchFamily="34" charset="0"/>
              <a:ea typeface="Gill Sans"/>
              <a:cs typeface="Gill Sans"/>
              <a:sym typeface="Gill Sans"/>
            </a:endParaRPr>
          </a:p>
          <a:p>
            <a:pPr marL="0" marR="0" lvl="0" indent="0" algn="l" rtl="0">
              <a:spcBef>
                <a:spcPts val="800"/>
              </a:spcBef>
              <a:spcAft>
                <a:spcPts val="0"/>
              </a:spcAft>
              <a:buNone/>
            </a:pPr>
            <a:endParaRPr lang="en-US" sz="1100" dirty="0">
              <a:solidFill>
                <a:schemeClr val="tx1"/>
              </a:solidFill>
              <a:latin typeface="Gill Sans MT" panose="020B0502020104020203" pitchFamily="34" charset="0"/>
              <a:ea typeface="Gill Sans"/>
              <a:cs typeface="Gill Sans"/>
              <a:sym typeface="Gill Sans"/>
            </a:endParaRPr>
          </a:p>
          <a:p>
            <a:pPr marL="171450" marR="0" lvl="0" indent="-107950" algn="l" rtl="0">
              <a:spcBef>
                <a:spcPts val="0"/>
              </a:spcBef>
              <a:spcAft>
                <a:spcPts val="0"/>
              </a:spcAft>
              <a:buClr>
                <a:schemeClr val="dk1"/>
              </a:buClr>
              <a:buSzPts val="1000"/>
              <a:buFont typeface="Noto Sans Symbols"/>
              <a:buNone/>
            </a:pPr>
            <a:endParaRPr lang="en-US" sz="1100" dirty="0">
              <a:solidFill>
                <a:srgbClr val="5D0517"/>
              </a:solidFill>
              <a:latin typeface="Gill Sans MT" panose="020B0502020104020203" pitchFamily="34" charset="0"/>
              <a:ea typeface="Gill Sans"/>
              <a:cs typeface="Gill Sans"/>
              <a:sym typeface="Gill Sans"/>
            </a:endParaRPr>
          </a:p>
        </p:txBody>
      </p:sp>
      <p:sp>
        <p:nvSpPr>
          <p:cNvPr id="5" name="Google Shape;1258;p27">
            <a:extLst>
              <a:ext uri="{FF2B5EF4-FFF2-40B4-BE49-F238E27FC236}">
                <a16:creationId xmlns:a16="http://schemas.microsoft.com/office/drawing/2014/main" id="{03C3E5D0-00DD-FDEA-8C44-4CB911B77941}"/>
              </a:ext>
            </a:extLst>
          </p:cNvPr>
          <p:cNvSpPr txBox="1"/>
          <p:nvPr/>
        </p:nvSpPr>
        <p:spPr>
          <a:xfrm>
            <a:off x="306756" y="320619"/>
            <a:ext cx="4777083"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dirty="0">
                <a:solidFill>
                  <a:srgbClr val="012E6D"/>
                </a:solidFill>
                <a:latin typeface="Gill Sans MT" panose="020B0502020104020203" pitchFamily="34" charset="0"/>
                <a:ea typeface="Gill Sans"/>
                <a:cs typeface="Gill Sans"/>
                <a:sym typeface="Gill Sans"/>
              </a:rPr>
              <a:t>CATALYZE CORE UPDATES </a:t>
            </a:r>
            <a:r>
              <a:rPr lang="fr-FR" sz="2000" dirty="0">
                <a:solidFill>
                  <a:schemeClr val="accent3"/>
                </a:solidFill>
                <a:latin typeface="Gill Sans MT" panose="020B0502020104020203" pitchFamily="34" charset="0"/>
                <a:ea typeface="Gill Sans"/>
                <a:cs typeface="Gill Sans"/>
                <a:sym typeface="Gill Sans"/>
              </a:rPr>
              <a:t>(Y3, Q2)</a:t>
            </a:r>
          </a:p>
          <a:p>
            <a:pPr lvl="0">
              <a:spcAft>
                <a:spcPts val="300"/>
              </a:spcAft>
            </a:pPr>
            <a:r>
              <a:rPr lang="en-US" sz="1800" dirty="0">
                <a:solidFill>
                  <a:srgbClr val="012E6D"/>
                </a:solidFill>
                <a:latin typeface="Gill Sans MT" panose="020B0502020104020203" pitchFamily="34" charset="0"/>
                <a:cs typeface="Gill Sans"/>
                <a:sym typeface="Gill Sans"/>
              </a:rPr>
              <a:t>Collaboration, Learning and Adaptation (CLA)</a:t>
            </a:r>
            <a:endParaRPr lang="en-US" sz="1800" dirty="0">
              <a:solidFill>
                <a:srgbClr val="012E6D"/>
              </a:solidFill>
              <a:latin typeface="Gill Sans MT" panose="020B0502020104020203" pitchFamily="34" charset="0"/>
              <a:cs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8" name="Google Shape;1148;p17"/>
          <p:cNvSpPr txBox="1"/>
          <p:nvPr/>
        </p:nvSpPr>
        <p:spPr>
          <a:xfrm>
            <a:off x="265194" y="1039119"/>
            <a:ext cx="8532101" cy="3913710"/>
          </a:xfrm>
          <a:prstGeom prst="rect">
            <a:avLst/>
          </a:prstGeom>
          <a:noFill/>
          <a:ln>
            <a:noFill/>
          </a:ln>
        </p:spPr>
        <p:txBody>
          <a:bodyPr spcFirstLastPara="1" wrap="square" lIns="91425" tIns="45700" rIns="91425" bIns="45700" anchor="t" anchorCtr="0">
            <a:noAutofit/>
          </a:bodyPr>
          <a:lstStyle/>
          <a:p>
            <a:pPr marL="0" lvl="0" indent="0">
              <a:spcBef>
                <a:spcPts val="600"/>
              </a:spcBef>
              <a:buClr>
                <a:schemeClr val="tx2"/>
              </a:buClr>
              <a:buSzPct val="110000"/>
              <a:buFont typeface="Arial"/>
              <a:buNone/>
            </a:pPr>
            <a:r>
              <a:rPr lang="en-US" b="1" dirty="0">
                <a:solidFill>
                  <a:schemeClr val="accent2"/>
                </a:solidFill>
                <a:latin typeface="Gill Sans MT" panose="020B0502020104020203" pitchFamily="34" charset="0"/>
                <a:cs typeface="Gill Sans"/>
                <a:sym typeface="Gill Sans"/>
              </a:rPr>
              <a:t>Learning</a:t>
            </a:r>
          </a:p>
          <a:p>
            <a:pPr marL="171450" indent="-171450">
              <a:spcBef>
                <a:spcPts val="800"/>
              </a:spcBef>
              <a:buClr>
                <a:srgbClr val="012E6D"/>
              </a:buClr>
              <a:buFont typeface="Wingdings" panose="05000000000000000000" pitchFamily="2" charset="2"/>
              <a:buChar char="§"/>
            </a:pPr>
            <a:r>
              <a:rPr lang="en-US" sz="1100" b="1" dirty="0">
                <a:solidFill>
                  <a:srgbClr val="012E6D"/>
                </a:solidFill>
                <a:effectLst/>
                <a:latin typeface="Gill Sans MT" panose="020B0502020104020203" pitchFamily="34" charset="0"/>
                <a:ea typeface="Times New Roman" panose="02020603050405020304" pitchFamily="18" charset="0"/>
              </a:rPr>
              <a:t>Peru</a:t>
            </a:r>
            <a:r>
              <a:rPr lang="en-US" sz="1100" dirty="0">
                <a:solidFill>
                  <a:srgbClr val="000000"/>
                </a:solidFill>
                <a:effectLst/>
                <a:latin typeface="Gill Sans MT" panose="020B0502020104020203" pitchFamily="34" charset="0"/>
                <a:ea typeface="Times New Roman" panose="02020603050405020304" pitchFamily="18" charset="0"/>
              </a:rPr>
              <a:t> – The Activity Lead traveled to Peru and hosted a series of mid-project pause and reflect workshops with the team to assess the activity’s accomplishments to date and to adjust its strategic plan accordingly. The MEL lead is designing a learning agenda workshop to be held in the upcoming quarter.</a:t>
            </a:r>
          </a:p>
          <a:p>
            <a:pPr marL="171450" indent="-171450">
              <a:spcBef>
                <a:spcPts val="800"/>
              </a:spcBef>
              <a:buClr>
                <a:srgbClr val="012E6D"/>
              </a:buClr>
              <a:buFont typeface="Wingdings" panose="05000000000000000000" pitchFamily="2" charset="2"/>
              <a:buChar char="§"/>
            </a:pPr>
            <a:r>
              <a:rPr lang="en-US" sz="1100" b="1" dirty="0">
                <a:solidFill>
                  <a:srgbClr val="012E6D"/>
                </a:solidFill>
                <a:latin typeface="Gill Sans MT" panose="020B0502020104020203" pitchFamily="34" charset="0"/>
                <a:ea typeface="Gill Sans"/>
                <a:cs typeface="Gill Sans"/>
                <a:sym typeface="Gill Sans"/>
              </a:rPr>
              <a:t>MS4G</a:t>
            </a:r>
            <a:r>
              <a:rPr lang="en-US" sz="1100" b="1" dirty="0">
                <a:solidFill>
                  <a:srgbClr val="5D0517"/>
                </a:solidFill>
                <a:latin typeface="Gill Sans MT" panose="020B0502020104020203" pitchFamily="34" charset="0"/>
                <a:ea typeface="Gill Sans"/>
                <a:cs typeface="Gill Sans"/>
                <a:sym typeface="Gill Sans"/>
              </a:rPr>
              <a:t> </a:t>
            </a:r>
            <a:r>
              <a:rPr lang="en-US" sz="1100" dirty="0">
                <a:solidFill>
                  <a:srgbClr val="000000"/>
                </a:solidFill>
                <a:effectLst/>
                <a:latin typeface="Gill Sans MT" panose="020B0502020104020203" pitchFamily="34" charset="0"/>
                <a:ea typeface="Times New Roman" panose="02020603050405020304" pitchFamily="18" charset="0"/>
              </a:rPr>
              <a:t>–</a:t>
            </a:r>
            <a:r>
              <a:rPr lang="en-US" sz="1100" b="1" dirty="0">
                <a:solidFill>
                  <a:srgbClr val="5D0517"/>
                </a:solidFill>
                <a:latin typeface="Gill Sans MT" panose="020B0502020104020203" pitchFamily="34" charset="0"/>
                <a:ea typeface="Gill Sans"/>
                <a:cs typeface="Gill Sans"/>
                <a:sym typeface="Gill Sans"/>
              </a:rPr>
              <a:t> </a:t>
            </a:r>
            <a:r>
              <a:rPr lang="en-US" sz="1100" dirty="0">
                <a:latin typeface="Gill Sans MT" panose="020B0502020104020203" pitchFamily="34" charset="0"/>
                <a:ea typeface="Gill Sans"/>
                <a:cs typeface="Gill Sans"/>
                <a:sym typeface="Gill Sans"/>
              </a:rPr>
              <a:t>This quarter, the MEL team:</a:t>
            </a:r>
          </a:p>
          <a:p>
            <a:pPr marL="537210" lvl="1" indent="-171450">
              <a:spcBef>
                <a:spcPts val="600"/>
              </a:spcBef>
              <a:buClr>
                <a:srgbClr val="012E6D"/>
              </a:buClr>
              <a:buFont typeface="Arial" panose="020B0604020202020204" pitchFamily="34" charset="0"/>
              <a:buChar char="•"/>
            </a:pPr>
            <a:r>
              <a:rPr lang="en-US" sz="1100" dirty="0">
                <a:latin typeface="Gill Sans MT" panose="020B0502020104020203" pitchFamily="34" charset="0"/>
                <a:ea typeface="Gill Sans"/>
                <a:cs typeface="Gill Sans"/>
                <a:sym typeface="Gill Sans"/>
              </a:rPr>
              <a:t>Conducted Learning Agenda sessions with different service providers and the technical team to discuss and reflect on the MS4G project Year I (2021) and 1st quarter of Year II (2022) implementation. </a:t>
            </a:r>
          </a:p>
          <a:p>
            <a:pPr marL="537210" lvl="2" indent="-171450">
              <a:spcBef>
                <a:spcPts val="600"/>
              </a:spcBef>
              <a:buClr>
                <a:srgbClr val="012E6D"/>
              </a:buClr>
              <a:buFont typeface="Arial" panose="020B0604020202020204" pitchFamily="34" charset="0"/>
              <a:buChar char="•"/>
            </a:pPr>
            <a:r>
              <a:rPr lang="en-US" sz="1100" dirty="0">
                <a:latin typeface="Gill Sans MT" panose="020B0502020104020203" pitchFamily="34" charset="0"/>
                <a:ea typeface="Gill Sans"/>
                <a:cs typeface="Gill Sans"/>
                <a:sym typeface="Gill Sans"/>
              </a:rPr>
              <a:t>Worked with the MS4G technical team to develop learning questions, identify target respondents, conduct Key Informant Interviews (KIIs) with target respondents, reviewed relevant project documents, and analyze project data from routine trackers. </a:t>
            </a:r>
          </a:p>
          <a:p>
            <a:pPr marL="537210" marR="0" lvl="0" indent="-171450" algn="l" rtl="0">
              <a:spcBef>
                <a:spcPts val="600"/>
              </a:spcBef>
              <a:spcAft>
                <a:spcPts val="0"/>
              </a:spcAft>
              <a:buClr>
                <a:srgbClr val="012E6D"/>
              </a:buClr>
              <a:buFont typeface="Arial" panose="020B0604020202020204" pitchFamily="34" charset="0"/>
              <a:buChar char="•"/>
            </a:pPr>
            <a:r>
              <a:rPr lang="en-US" sz="1100" dirty="0">
                <a:latin typeface="Gill Sans MT" panose="020B0502020104020203" pitchFamily="34" charset="0"/>
                <a:ea typeface="Gill Sans"/>
                <a:cs typeface="Gill Sans"/>
                <a:sym typeface="Gill Sans"/>
              </a:rPr>
              <a:t>Is developing a pause and reflect session to identify which project activities have shown significant results/impact and which activities will need adapting. </a:t>
            </a:r>
            <a:endParaRPr lang="en-US" sz="1100" dirty="0">
              <a:solidFill>
                <a:schemeClr val="tx1"/>
              </a:solidFill>
              <a:latin typeface="Gill Sans MT" panose="020B0502020104020203" pitchFamily="34" charset="0"/>
            </a:endParaRPr>
          </a:p>
          <a:p>
            <a:pPr marL="171450" indent="-171450">
              <a:spcBef>
                <a:spcPts val="800"/>
              </a:spcBef>
              <a:buClr>
                <a:srgbClr val="012E6D"/>
              </a:buClr>
              <a:buFont typeface="Wingdings" panose="05000000000000000000" pitchFamily="2" charset="2"/>
              <a:buChar char="§"/>
            </a:pPr>
            <a:r>
              <a:rPr lang="en-US" sz="1100" b="1" dirty="0">
                <a:solidFill>
                  <a:srgbClr val="012E6D"/>
                </a:solidFill>
                <a:latin typeface="Gill Sans MT"/>
              </a:rPr>
              <a:t>WEE </a:t>
            </a:r>
            <a:r>
              <a:rPr lang="en-US" sz="1100" dirty="0">
                <a:solidFill>
                  <a:srgbClr val="000000"/>
                </a:solidFill>
                <a:effectLst/>
                <a:latin typeface="Gill Sans MT"/>
                <a:ea typeface="Times New Roman" panose="02020603050405020304" pitchFamily="18" charset="0"/>
              </a:rPr>
              <a:t>–</a:t>
            </a:r>
            <a:r>
              <a:rPr lang="en-US" sz="1100" b="1" dirty="0">
                <a:solidFill>
                  <a:srgbClr val="012E6D"/>
                </a:solidFill>
                <a:latin typeface="Gill Sans MT"/>
              </a:rPr>
              <a:t> </a:t>
            </a:r>
            <a:r>
              <a:rPr lang="en-US" sz="1100" dirty="0">
                <a:latin typeface="Gill Sans MT"/>
              </a:rPr>
              <a:t>continues to integrate pause and reflect learning opportunities into its bi-weekly meetings with USAID to determine what is working well and to explore ways to improve.</a:t>
            </a:r>
            <a:endParaRPr lang="en-US" sz="1050" b="1" dirty="0">
              <a:solidFill>
                <a:srgbClr val="012E6D"/>
              </a:solidFill>
              <a:latin typeface="Gill Sans MT" panose="020B0502020104020203" pitchFamily="34" charset="0"/>
              <a:ea typeface="Gill Sans"/>
              <a:cs typeface="Gill Sans"/>
              <a:sym typeface="Gill Sans"/>
            </a:endParaRPr>
          </a:p>
          <a:p>
            <a:pPr>
              <a:spcBef>
                <a:spcPts val="600"/>
              </a:spcBef>
              <a:buClr>
                <a:schemeClr val="tx2"/>
              </a:buClr>
              <a:buSzPct val="110000"/>
            </a:pPr>
            <a:r>
              <a:rPr lang="en-US" b="1" dirty="0">
                <a:solidFill>
                  <a:schemeClr val="accent2"/>
                </a:solidFill>
                <a:latin typeface="Gill Sans MT" panose="020B0502020104020203" pitchFamily="34" charset="0"/>
                <a:cs typeface="Gill Sans"/>
                <a:sym typeface="Gill Sans"/>
              </a:rPr>
              <a:t>Adaptation </a:t>
            </a:r>
          </a:p>
          <a:p>
            <a:pPr marL="171450" indent="-171450">
              <a:spcBef>
                <a:spcPts val="800"/>
              </a:spcBef>
              <a:buFont typeface="Wingdings" panose="05000000000000000000" pitchFamily="2" charset="2"/>
              <a:buChar char="§"/>
            </a:pPr>
            <a:r>
              <a:rPr lang="en-US" sz="1100" b="1" dirty="0">
                <a:solidFill>
                  <a:srgbClr val="012E6D"/>
                </a:solidFill>
                <a:effectLst/>
                <a:latin typeface="Gill Sans MT" panose="020B0502020104020203" pitchFamily="34" charset="0"/>
                <a:ea typeface="Times New Roman" panose="02020603050405020304" pitchFamily="18" charset="0"/>
              </a:rPr>
              <a:t>EOG</a:t>
            </a:r>
            <a:r>
              <a:rPr lang="en-US" sz="1100" dirty="0">
                <a:solidFill>
                  <a:srgbClr val="000000"/>
                </a:solidFill>
                <a:effectLst/>
                <a:latin typeface="Gill Sans MT" panose="020B0502020104020203" pitchFamily="34" charset="0"/>
                <a:ea typeface="Times New Roman" panose="02020603050405020304" pitchFamily="18" charset="0"/>
              </a:rPr>
              <a:t> – </a:t>
            </a:r>
            <a:r>
              <a:rPr lang="en-US" sz="1100" dirty="0">
                <a:latin typeface="Gill Sans MT" panose="020B0502020104020203" pitchFamily="34" charset="0"/>
              </a:rPr>
              <a:t>Based on the feedback from “Learn and Review” sessions with BASPs, </a:t>
            </a:r>
            <a:r>
              <a:rPr lang="en-US" sz="1100" dirty="0" err="1">
                <a:latin typeface="Gill Sans MT" panose="020B0502020104020203" pitchFamily="34" charset="0"/>
              </a:rPr>
              <a:t>EoG</a:t>
            </a:r>
            <a:r>
              <a:rPr lang="en-US" sz="1100" dirty="0">
                <a:latin typeface="Gill Sans MT" panose="020B0502020104020203" pitchFamily="34" charset="0"/>
              </a:rPr>
              <a:t> is adapting its approach to help expand the BASP network, promote BASP successes through the Activity and connect BASPs to organizations with similar mandates to extend the reach of BASPs to additional clients, especially W-SMEs. </a:t>
            </a:r>
          </a:p>
          <a:p>
            <a:pPr marL="0" marR="0" lvl="0" indent="0" algn="l" rtl="0">
              <a:spcBef>
                <a:spcPts val="800"/>
              </a:spcBef>
              <a:spcAft>
                <a:spcPts val="0"/>
              </a:spcAft>
              <a:buNone/>
            </a:pPr>
            <a:endParaRPr lang="en-US" sz="1100" dirty="0">
              <a:solidFill>
                <a:srgbClr val="012E6D"/>
              </a:solidFill>
              <a:latin typeface="Gill Sans MT" panose="020B0502020104020203" pitchFamily="34" charset="0"/>
            </a:endParaRPr>
          </a:p>
          <a:p>
            <a:pPr marL="171450" marR="0" lvl="0" indent="-107950" algn="l" rtl="0">
              <a:spcBef>
                <a:spcPts val="0"/>
              </a:spcBef>
              <a:spcAft>
                <a:spcPts val="0"/>
              </a:spcAft>
              <a:buClr>
                <a:schemeClr val="dk1"/>
              </a:buClr>
              <a:buSzPts val="1000"/>
              <a:buFont typeface="Noto Sans Symbols"/>
              <a:buNone/>
            </a:pPr>
            <a:endParaRPr lang="en-US" sz="1000" dirty="0">
              <a:solidFill>
                <a:srgbClr val="5D0517"/>
              </a:solidFill>
              <a:latin typeface="Gill Sans"/>
              <a:ea typeface="Gill Sans"/>
              <a:cs typeface="Gill Sans"/>
              <a:sym typeface="Gill Sans"/>
            </a:endParaRPr>
          </a:p>
        </p:txBody>
      </p:sp>
      <p:sp>
        <p:nvSpPr>
          <p:cNvPr id="5" name="Google Shape;1258;p27">
            <a:extLst>
              <a:ext uri="{FF2B5EF4-FFF2-40B4-BE49-F238E27FC236}">
                <a16:creationId xmlns:a16="http://schemas.microsoft.com/office/drawing/2014/main" id="{4552A64B-9300-2A41-905E-3F3E84E4613E}"/>
              </a:ext>
            </a:extLst>
          </p:cNvPr>
          <p:cNvSpPr txBox="1"/>
          <p:nvPr/>
        </p:nvSpPr>
        <p:spPr>
          <a:xfrm>
            <a:off x="306757" y="320619"/>
            <a:ext cx="3655643" cy="718500"/>
          </a:xfrm>
          <a:prstGeom prst="rect">
            <a:avLst/>
          </a:prstGeom>
          <a:noFill/>
          <a:ln>
            <a:noFill/>
          </a:ln>
        </p:spPr>
        <p:txBody>
          <a:bodyPr spcFirstLastPara="1" wrap="square" lIns="91425" tIns="45700" rIns="91425" bIns="45700" anchor="t" anchorCtr="0">
            <a:noAutofit/>
          </a:bodyPr>
          <a:lstStyle/>
          <a:p>
            <a:endParaRPr lang="fr-FR" sz="1400">
              <a:solidFill>
                <a:srgbClr val="012E6D"/>
              </a:solidFill>
              <a:latin typeface="Gill Sans MT" panose="020B0502020104020203" pitchFamily="34" charset="0"/>
              <a:ea typeface="Gill Sans"/>
              <a:cs typeface="Gill Sans"/>
              <a:sym typeface="Gill Sans"/>
            </a:endParaRPr>
          </a:p>
        </p:txBody>
      </p:sp>
      <p:sp>
        <p:nvSpPr>
          <p:cNvPr id="7" name="Google Shape;1258;p27">
            <a:extLst>
              <a:ext uri="{FF2B5EF4-FFF2-40B4-BE49-F238E27FC236}">
                <a16:creationId xmlns:a16="http://schemas.microsoft.com/office/drawing/2014/main" id="{EF6E5DF1-E27D-C10E-D473-5FC9C2D0C23E}"/>
              </a:ext>
            </a:extLst>
          </p:cNvPr>
          <p:cNvSpPr txBox="1"/>
          <p:nvPr/>
        </p:nvSpPr>
        <p:spPr>
          <a:xfrm>
            <a:off x="306756" y="320619"/>
            <a:ext cx="5985760"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dirty="0">
                <a:solidFill>
                  <a:srgbClr val="012E6D"/>
                </a:solidFill>
                <a:latin typeface="Gill Sans MT" panose="020B0502020104020203" pitchFamily="34" charset="0"/>
                <a:ea typeface="Gill Sans"/>
                <a:cs typeface="Gill Sans"/>
                <a:sym typeface="Gill Sans"/>
              </a:rPr>
              <a:t>CATALYZE CORE UPDATES </a:t>
            </a:r>
            <a:r>
              <a:rPr lang="fr-FR" sz="2000" dirty="0">
                <a:solidFill>
                  <a:schemeClr val="accent3"/>
                </a:solidFill>
                <a:latin typeface="Gill Sans MT" panose="020B0502020104020203" pitchFamily="34" charset="0"/>
                <a:ea typeface="Gill Sans"/>
                <a:cs typeface="Gill Sans"/>
                <a:sym typeface="Gill Sans"/>
              </a:rPr>
              <a:t>(Y3, Q2)</a:t>
            </a:r>
          </a:p>
          <a:p>
            <a:pPr lvl="0">
              <a:spcAft>
                <a:spcPts val="300"/>
              </a:spcAft>
            </a:pPr>
            <a:r>
              <a:rPr lang="en-US" sz="1800" dirty="0">
                <a:solidFill>
                  <a:srgbClr val="012E6D"/>
                </a:solidFill>
                <a:latin typeface="Gill Sans MT" panose="020B0502020104020203" pitchFamily="34" charset="0"/>
                <a:cs typeface="Gill Sans"/>
                <a:sym typeface="Gill Sans"/>
              </a:rPr>
              <a:t>Collaboration, Learning and Adaptation (CLA), continued</a:t>
            </a:r>
            <a:endParaRPr lang="en-US" sz="1800" dirty="0">
              <a:solidFill>
                <a:srgbClr val="012E6D"/>
              </a:solidFill>
              <a:latin typeface="Gill Sans MT" panose="020B0502020104020203" pitchFamily="34" charset="0"/>
              <a:cs typeface="Gill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5" name="Google Shape;1155;p18"/>
          <p:cNvSpPr txBox="1"/>
          <p:nvPr/>
        </p:nvSpPr>
        <p:spPr>
          <a:xfrm>
            <a:off x="213360" y="728468"/>
            <a:ext cx="8709260" cy="4126063"/>
          </a:xfrm>
          <a:prstGeom prst="rect">
            <a:avLst/>
          </a:prstGeom>
          <a:noFill/>
          <a:ln>
            <a:noFill/>
          </a:ln>
        </p:spPr>
        <p:txBody>
          <a:bodyPr spcFirstLastPara="1" wrap="square" lIns="90698" tIns="45336" rIns="90698" bIns="45336" anchor="t" anchorCtr="0">
            <a:noAutofit/>
          </a:bodyPr>
          <a:lstStyle/>
          <a:p>
            <a:pPr defTabSz="907108">
              <a:spcBef>
                <a:spcPts val="600"/>
              </a:spcBef>
            </a:pPr>
            <a:r>
              <a:rPr lang="en-US" b="1" dirty="0">
                <a:solidFill>
                  <a:srgbClr val="BA0C2F"/>
                </a:solidFill>
                <a:latin typeface="Gill Sans MT"/>
                <a:ea typeface="Gill Sans"/>
                <a:cs typeface="Gill Sans"/>
                <a:sym typeface="Gill Sans"/>
              </a:rPr>
              <a:t> </a:t>
            </a:r>
            <a:endParaRPr lang="en-US" dirty="0">
              <a:solidFill>
                <a:srgbClr val="BA0C2F"/>
              </a:solidFill>
              <a:latin typeface="Gill Sans MT"/>
              <a:ea typeface="Gill Sans"/>
              <a:cs typeface="Gill Sans"/>
              <a:sym typeface="Gill Sans"/>
            </a:endParaRPr>
          </a:p>
          <a:p>
            <a:pPr marL="294640" indent="-171450" defTabSz="907108">
              <a:spcBef>
                <a:spcPts val="600"/>
              </a:spcBef>
              <a:buClr>
                <a:srgbClr val="012E6D"/>
              </a:buClr>
              <a:buSzPct val="110000"/>
              <a:buFont typeface="Wingdings" panose="05000000000000000000" pitchFamily="2" charset="2"/>
              <a:buChar char="§"/>
            </a:pPr>
            <a:r>
              <a:rPr lang="en-US" sz="1050" b="1" dirty="0">
                <a:solidFill>
                  <a:srgbClr val="012E6D"/>
                </a:solidFill>
                <a:latin typeface="Gill Sans MT"/>
                <a:ea typeface="Gill Sans"/>
                <a:cs typeface="Gill Sans"/>
                <a:sym typeface="Gill Sans"/>
              </a:rPr>
              <a:t>CATALYZE Core team: </a:t>
            </a:r>
            <a:r>
              <a:rPr lang="en-US" sz="1050" dirty="0">
                <a:latin typeface="Gill Sans MT"/>
                <a:ea typeface="Gill Sans"/>
                <a:cs typeface="Gill Sans"/>
                <a:sym typeface="Gill Sans"/>
              </a:rPr>
              <a:t>The new Communications Director joined in March 2022, and the new CATALYZE Manager for Crosscutting Communications began work in mid-March 2022. We also completed the hiring of Manager, Project Communications; she will join CATALYZE in mid-April 2022.</a:t>
            </a:r>
            <a:endParaRPr lang="en-US" sz="1050" dirty="0">
              <a:latin typeface="Gill Sans MT"/>
              <a:ea typeface="Gill Sans"/>
              <a:cs typeface="Gill Sans"/>
            </a:endParaRPr>
          </a:p>
          <a:p>
            <a:pPr marL="294640" indent="-171450" defTabSz="907108">
              <a:spcBef>
                <a:spcPts val="600"/>
              </a:spcBef>
              <a:buClr>
                <a:srgbClr val="012E6D"/>
              </a:buClr>
              <a:buSzPct val="110000"/>
              <a:buFont typeface="Wingdings" panose="05000000000000000000" pitchFamily="2" charset="2"/>
              <a:buChar char="§"/>
            </a:pPr>
            <a:r>
              <a:rPr lang="en-US" sz="1050" b="1" dirty="0">
                <a:solidFill>
                  <a:srgbClr val="012E6D"/>
                </a:solidFill>
                <a:latin typeface="Gill Sans MT"/>
                <a:ea typeface="Gill Sans"/>
                <a:cs typeface="Gill Sans"/>
                <a:sym typeface="Gill Sans"/>
              </a:rPr>
              <a:t>EduFinance: </a:t>
            </a:r>
            <a:r>
              <a:rPr lang="en-US" sz="1050" dirty="0">
                <a:latin typeface="Gill Sans MT"/>
                <a:ea typeface="Gill Sans"/>
                <a:cs typeface="Gill Sans"/>
                <a:sym typeface="Gill Sans"/>
              </a:rPr>
              <a:t>A new Activity Lead began work in January 2022. EduFinance is currently recruiting for a Project Associate role and short-term technical assistance consultants to provide field implementation support and oversight. The recruitments for these open positions will be completed in the next quarter. </a:t>
            </a:r>
            <a:endParaRPr lang="en-US" sz="1050" dirty="0">
              <a:latin typeface="Gill Sans MT" panose="020B0502020104020203" pitchFamily="34" charset="0"/>
              <a:ea typeface="Gill Sans"/>
              <a:cs typeface="Gill Sans"/>
            </a:endParaRPr>
          </a:p>
          <a:p>
            <a:pPr marL="294640" indent="-171450" defTabSz="907108">
              <a:spcBef>
                <a:spcPts val="600"/>
              </a:spcBef>
              <a:buClr>
                <a:srgbClr val="012E6D"/>
              </a:buClr>
              <a:buSzPct val="110000"/>
              <a:buFont typeface="Wingdings" panose="05000000000000000000" pitchFamily="2" charset="2"/>
              <a:buChar char="§"/>
            </a:pPr>
            <a:r>
              <a:rPr lang="en-US" sz="1050" b="1" dirty="0">
                <a:solidFill>
                  <a:srgbClr val="012E6D"/>
                </a:solidFill>
                <a:latin typeface="Gill Sans MT"/>
                <a:ea typeface="Gill Sans"/>
                <a:cs typeface="Gill Sans"/>
                <a:sym typeface="Gill Sans"/>
              </a:rPr>
              <a:t>WEE:</a:t>
            </a:r>
            <a:r>
              <a:rPr lang="en-US" sz="1050" dirty="0">
                <a:solidFill>
                  <a:srgbClr val="012E6D"/>
                </a:solidFill>
                <a:latin typeface="Gill Sans MT"/>
                <a:ea typeface="Gill Sans"/>
                <a:cs typeface="Gill Sans"/>
                <a:sym typeface="Gill Sans"/>
              </a:rPr>
              <a:t> </a:t>
            </a:r>
            <a:r>
              <a:rPr lang="en-US" sz="1050" dirty="0">
                <a:latin typeface="Gill Sans MT"/>
                <a:ea typeface="Gill Sans"/>
                <a:cs typeface="Gill Sans"/>
                <a:sym typeface="Gill Sans"/>
              </a:rPr>
              <a:t>At the beginning of the quarter, a new Project Manager joined the team. The WEE team is currently recruiting for a Project Associate, which it intends to fill next quarter.</a:t>
            </a:r>
            <a:endParaRPr lang="en-US" sz="1050" dirty="0">
              <a:latin typeface="Gill Sans MT"/>
              <a:ea typeface="Gill Sans"/>
              <a:cs typeface="Gill Sans"/>
            </a:endParaRPr>
          </a:p>
          <a:p>
            <a:pPr marL="294640" indent="-171450" defTabSz="907108">
              <a:spcBef>
                <a:spcPts val="600"/>
              </a:spcBef>
              <a:buClr>
                <a:srgbClr val="012E6D"/>
              </a:buClr>
              <a:buSzPct val="110000"/>
              <a:buFont typeface="Wingdings" panose="05000000000000000000" pitchFamily="2" charset="2"/>
              <a:buChar char="§"/>
            </a:pPr>
            <a:r>
              <a:rPr lang="en-US" sz="1050" b="1" dirty="0">
                <a:solidFill>
                  <a:srgbClr val="012E6D"/>
                </a:solidFill>
                <a:latin typeface="Gill Sans MT"/>
                <a:ea typeface="Gill Sans"/>
                <a:cs typeface="Gill Sans"/>
                <a:sym typeface="Gill Sans"/>
              </a:rPr>
              <a:t>MS4G:</a:t>
            </a:r>
            <a:r>
              <a:rPr lang="en-US" sz="1050" dirty="0">
                <a:solidFill>
                  <a:srgbClr val="012E6D"/>
                </a:solidFill>
                <a:latin typeface="Gill Sans MT"/>
                <a:ea typeface="Gill Sans"/>
                <a:cs typeface="Gill Sans"/>
                <a:sym typeface="Gill Sans"/>
              </a:rPr>
              <a:t> </a:t>
            </a:r>
            <a:r>
              <a:rPr lang="en-US" sz="1050" dirty="0">
                <a:latin typeface="Gill Sans MT"/>
                <a:ea typeface="Gill Sans"/>
                <a:cs typeface="Gill Sans"/>
                <a:sym typeface="Gill Sans"/>
              </a:rPr>
              <a:t>In February 2022, MS4G completed the hiring and onboarding of Regional Coordinators for Hawassa and Bahir Dar. A WASH Advisor/Consultant was hired to provide short- to long-term support. MEL Specialist final candidate due diligence and the Grants Manager interviews are underway. </a:t>
            </a:r>
            <a:endParaRPr lang="en-US" sz="1050" dirty="0">
              <a:latin typeface="Gill Sans MT" panose="020B0502020104020203" pitchFamily="34" charset="0"/>
              <a:ea typeface="Gill Sans"/>
              <a:cs typeface="Gill Sans"/>
            </a:endParaRPr>
          </a:p>
          <a:p>
            <a:pPr marL="294640" lvl="1" indent="-171450" defTabSz="907108">
              <a:spcBef>
                <a:spcPts val="600"/>
              </a:spcBef>
              <a:buClr>
                <a:srgbClr val="012E6D"/>
              </a:buClr>
              <a:buSzPct val="110000"/>
              <a:buFont typeface="Wingdings" panose="05000000000000000000" pitchFamily="2" charset="2"/>
              <a:buChar char="§"/>
            </a:pPr>
            <a:r>
              <a:rPr lang="en-US" sz="1050" b="1" dirty="0">
                <a:solidFill>
                  <a:srgbClr val="012E6D"/>
                </a:solidFill>
                <a:latin typeface="Gill Sans MT"/>
                <a:ea typeface="Gill Sans"/>
              </a:rPr>
              <a:t>F4R: </a:t>
            </a:r>
            <a:r>
              <a:rPr lang="en-US" sz="1050" dirty="0">
                <a:solidFill>
                  <a:schemeClr val="tx1"/>
                </a:solidFill>
                <a:latin typeface="Gill Sans MT"/>
                <a:ea typeface="Gill Sans"/>
              </a:rPr>
              <a:t>There are no staff updates during the quarter for Burkina Faso or Niger.</a:t>
            </a:r>
            <a:endParaRPr lang="en-US" sz="1050" dirty="0">
              <a:solidFill>
                <a:schemeClr val="tx1"/>
              </a:solidFill>
              <a:ea typeface="Gill Sans"/>
            </a:endParaRPr>
          </a:p>
          <a:p>
            <a:pPr marL="294640" lvl="1" indent="-171450" defTabSz="907108">
              <a:spcBef>
                <a:spcPts val="600"/>
              </a:spcBef>
              <a:buClr>
                <a:srgbClr val="012E6D"/>
              </a:buClr>
              <a:buFont typeface="Wingdings" panose="05000000000000000000" pitchFamily="2" charset="2"/>
              <a:buChar char="§"/>
            </a:pPr>
            <a:r>
              <a:rPr lang="en-US" sz="1050" b="1" dirty="0">
                <a:solidFill>
                  <a:srgbClr val="012E6D"/>
                </a:solidFill>
                <a:latin typeface="Gill Sans MT"/>
                <a:ea typeface="Gill Sans"/>
              </a:rPr>
              <a:t>CATALYZE Peru: </a:t>
            </a:r>
            <a:r>
              <a:rPr lang="en-US" sz="1050" dirty="0">
                <a:solidFill>
                  <a:schemeClr val="tx1"/>
                </a:solidFill>
                <a:latin typeface="Gill Sans MT"/>
                <a:ea typeface="Gill Sans"/>
              </a:rPr>
              <a:t>This quarter a new Activity Lead joined CATALYZE Peru along with a new Project Manager. </a:t>
            </a:r>
            <a:endParaRPr lang="en-US" sz="1050" dirty="0">
              <a:solidFill>
                <a:schemeClr val="tx1"/>
              </a:solidFill>
              <a:ea typeface="Gill Sans"/>
            </a:endParaRPr>
          </a:p>
          <a:p>
            <a:pPr marL="294640" lvl="1" indent="-171450" defTabSz="907108">
              <a:spcBef>
                <a:spcPts val="600"/>
              </a:spcBef>
              <a:buClr>
                <a:srgbClr val="012E6D"/>
              </a:buClr>
              <a:buFont typeface="Wingdings" panose="05000000000000000000" pitchFamily="2" charset="2"/>
              <a:buChar char="§"/>
            </a:pPr>
            <a:r>
              <a:rPr lang="en-US" sz="1050" b="1" dirty="0" err="1">
                <a:solidFill>
                  <a:srgbClr val="012E6D"/>
                </a:solidFill>
                <a:latin typeface="Gill Sans MT"/>
                <a:ea typeface="Gill Sans"/>
              </a:rPr>
              <a:t>EoG</a:t>
            </a:r>
            <a:r>
              <a:rPr lang="en-US" sz="1050" b="1" dirty="0">
                <a:solidFill>
                  <a:srgbClr val="012E6D"/>
                </a:solidFill>
                <a:latin typeface="Gill Sans MT"/>
                <a:ea typeface="Gill Sans"/>
              </a:rPr>
              <a:t>: </a:t>
            </a:r>
            <a:r>
              <a:rPr lang="en-US" sz="1050" dirty="0">
                <a:solidFill>
                  <a:schemeClr val="tx1"/>
                </a:solidFill>
                <a:latin typeface="Gill Sans MT"/>
                <a:ea typeface="Gill Sans"/>
              </a:rPr>
              <a:t>During this reporting quarter, </a:t>
            </a:r>
            <a:r>
              <a:rPr lang="en-US" sz="1050" dirty="0" err="1">
                <a:solidFill>
                  <a:schemeClr val="tx1"/>
                </a:solidFill>
                <a:latin typeface="Gill Sans MT"/>
                <a:ea typeface="Gill Sans"/>
              </a:rPr>
              <a:t>EoG</a:t>
            </a:r>
            <a:r>
              <a:rPr lang="en-US" sz="1050" dirty="0">
                <a:solidFill>
                  <a:schemeClr val="tx1"/>
                </a:solidFill>
                <a:latin typeface="Gill Sans MT"/>
                <a:ea typeface="Gill Sans"/>
              </a:rPr>
              <a:t> recruited two Access to Finance Administrators, including one for Serbia who will oversee the implementation of Window I activities in Serbia, Bosnia, and Montenegro, and one for Kosovo who will support Window 1 activities in Kosovo and Albania. </a:t>
            </a:r>
            <a:endParaRPr lang="en-US" sz="1050" dirty="0">
              <a:solidFill>
                <a:schemeClr val="tx1"/>
              </a:solidFill>
              <a:ea typeface="Gill Sans"/>
            </a:endParaRPr>
          </a:p>
          <a:p>
            <a:pPr marL="294640" lvl="1" indent="-171450" defTabSz="907108">
              <a:spcBef>
                <a:spcPts val="600"/>
              </a:spcBef>
              <a:buClr>
                <a:srgbClr val="012E6D"/>
              </a:buClr>
              <a:buFont typeface="Wingdings" panose="05000000000000000000" pitchFamily="2" charset="2"/>
              <a:buChar char="§"/>
            </a:pPr>
            <a:r>
              <a:rPr lang="en-US" sz="1050" b="1" dirty="0">
                <a:solidFill>
                  <a:srgbClr val="012E6D"/>
                </a:solidFill>
                <a:latin typeface="Gill Sans MT"/>
                <a:ea typeface="Gill Sans"/>
              </a:rPr>
              <a:t>PSD: </a:t>
            </a:r>
            <a:r>
              <a:rPr lang="en-US" sz="1050" dirty="0">
                <a:solidFill>
                  <a:schemeClr val="tx1"/>
                </a:solidFill>
                <a:latin typeface="Gill Sans MT"/>
                <a:ea typeface="Gill Sans"/>
              </a:rPr>
              <a:t>Two new hires joined the team (Activity Deputy Team Lead and MEL Manager). The Director of Operations now also serves as Director of Grants and Finance. In addition, the PSD Activity Team Lead was confirmed by USAID.</a:t>
            </a:r>
            <a:endParaRPr lang="en-US" sz="1050" dirty="0">
              <a:solidFill>
                <a:schemeClr val="tx1"/>
              </a:solidFill>
              <a:ea typeface="Gill Sans"/>
            </a:endParaRPr>
          </a:p>
          <a:p>
            <a:pPr marL="294640" lvl="1" indent="-171450" defTabSz="907108">
              <a:spcBef>
                <a:spcPts val="600"/>
              </a:spcBef>
              <a:buClr>
                <a:srgbClr val="012E6D"/>
              </a:buClr>
              <a:buFont typeface="Wingdings" panose="05000000000000000000" pitchFamily="2" charset="2"/>
              <a:buChar char="§"/>
            </a:pPr>
            <a:r>
              <a:rPr lang="en-US" sz="1050" b="1" dirty="0">
                <a:solidFill>
                  <a:srgbClr val="012E6D"/>
                </a:solidFill>
                <a:latin typeface="Gill Sans MT"/>
                <a:ea typeface="Gill Sans"/>
              </a:rPr>
              <a:t>Asia Social Project (ASP): </a:t>
            </a:r>
            <a:r>
              <a:rPr lang="en-US" sz="1050" dirty="0">
                <a:solidFill>
                  <a:schemeClr val="tx1"/>
                </a:solidFill>
                <a:latin typeface="Gill Sans MT"/>
                <a:ea typeface="Gill Sans"/>
              </a:rPr>
              <a:t>A newly recruited Senior Associate joined the team, providing excellent research into potential sources of private capital and other activities.</a:t>
            </a:r>
            <a:endParaRPr lang="en-US" sz="1050" dirty="0">
              <a:solidFill>
                <a:schemeClr val="tx1"/>
              </a:solidFill>
              <a:ea typeface="Gill Sans"/>
            </a:endParaRPr>
          </a:p>
          <a:p>
            <a:pPr marL="286385" indent="-163195" defTabSz="907108">
              <a:spcBef>
                <a:spcPts val="600"/>
              </a:spcBef>
              <a:buClr>
                <a:srgbClr val="BA0C2F"/>
              </a:buClr>
              <a:buSzPct val="110000"/>
              <a:buFont typeface="Arial" panose="020B0604020202020204" pitchFamily="34" charset="0"/>
              <a:buChar char="•"/>
            </a:pPr>
            <a:endParaRPr lang="en-US" sz="900" dirty="0">
              <a:latin typeface="Gill Sans MT"/>
              <a:ea typeface="Gill Sans"/>
              <a:cs typeface="Gill Sans"/>
            </a:endParaRPr>
          </a:p>
          <a:p>
            <a:pPr defTabSz="907108">
              <a:spcBef>
                <a:spcPts val="600"/>
              </a:spcBef>
            </a:pPr>
            <a:endParaRPr lang="en-US" sz="900" dirty="0">
              <a:solidFill>
                <a:srgbClr val="5D0517"/>
              </a:solidFill>
              <a:latin typeface="Gill Sans"/>
              <a:ea typeface="Gill Sans"/>
              <a:cs typeface="Gill Sans"/>
            </a:endParaRPr>
          </a:p>
        </p:txBody>
      </p:sp>
      <p:sp>
        <p:nvSpPr>
          <p:cNvPr id="4" name="Google Shape;1258;p27">
            <a:extLst>
              <a:ext uri="{FF2B5EF4-FFF2-40B4-BE49-F238E27FC236}">
                <a16:creationId xmlns:a16="http://schemas.microsoft.com/office/drawing/2014/main" id="{8B4C4D70-6C0D-4FB2-A405-AEBE27DE655F}"/>
              </a:ext>
            </a:extLst>
          </p:cNvPr>
          <p:cNvSpPr txBox="1"/>
          <p:nvPr/>
        </p:nvSpPr>
        <p:spPr>
          <a:xfrm>
            <a:off x="306756" y="320619"/>
            <a:ext cx="5017084"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b="1" dirty="0">
                <a:solidFill>
                  <a:srgbClr val="012E6D"/>
                </a:solidFill>
                <a:latin typeface="Gill Sans MT" panose="020B0502020104020203" pitchFamily="34" charset="0"/>
                <a:ea typeface="Gill Sans"/>
                <a:cs typeface="Gill Sans"/>
                <a:sym typeface="Gill Sans"/>
              </a:rPr>
              <a:t>CATALYZE CORE UPDATES </a:t>
            </a:r>
            <a:r>
              <a:rPr lang="fr-FR" sz="2000" dirty="0">
                <a:solidFill>
                  <a:schemeClr val="bg1">
                    <a:lumMod val="50000"/>
                  </a:schemeClr>
                </a:solidFill>
                <a:latin typeface="Gill Sans MT" panose="020B0502020104020203" pitchFamily="34" charset="0"/>
                <a:ea typeface="Gill Sans"/>
                <a:cs typeface="Gill Sans"/>
                <a:sym typeface="Gill Sans"/>
              </a:rPr>
              <a:t>(Y3, Q2)</a:t>
            </a:r>
            <a:br>
              <a:rPr lang="fr-FR" sz="1800" dirty="0">
                <a:solidFill>
                  <a:srgbClr val="012E6D"/>
                </a:solidFill>
                <a:latin typeface="Gill Sans MT" panose="020B0502020104020203" pitchFamily="34" charset="0"/>
                <a:ea typeface="Gill Sans"/>
                <a:cs typeface="Gill Sans"/>
                <a:sym typeface="Gill Sans"/>
              </a:rPr>
            </a:br>
            <a:r>
              <a:rPr lang="en-US" sz="1800" dirty="0">
                <a:solidFill>
                  <a:srgbClr val="012E6D"/>
                </a:solidFill>
                <a:latin typeface="Gill Sans MT"/>
                <a:cs typeface="Gill Sans"/>
                <a:sym typeface="Gill Sans"/>
              </a:rPr>
              <a:t>Staffing</a:t>
            </a:r>
            <a:endParaRPr lang="fr-FR" sz="1600" dirty="0">
              <a:solidFill>
                <a:srgbClr val="012E6D"/>
              </a:solidFill>
              <a:latin typeface="Gill Sans MT" panose="020B0502020104020203" pitchFamily="34" charset="0"/>
              <a:ea typeface="Gill Sans"/>
              <a:cs typeface="Gill Sans"/>
              <a:sym typeface="Gill Sans"/>
            </a:endParaRPr>
          </a:p>
          <a:p>
            <a:pPr marL="0" marR="0" lvl="0" indent="0" algn="l" rtl="0">
              <a:spcBef>
                <a:spcPts val="0"/>
              </a:spcBef>
              <a:spcAft>
                <a:spcPts val="0"/>
              </a:spcAft>
              <a:buNone/>
            </a:pPr>
            <a:endParaRPr lang="fr-FR" sz="1800" dirty="0">
              <a:solidFill>
                <a:srgbClr val="012E6D"/>
              </a:solidFill>
              <a:latin typeface="Gill Sans MT" panose="020B0502020104020203" pitchFamily="34" charset="0"/>
              <a:ea typeface="Gill Sans"/>
              <a:cs typeface="Gill Sans"/>
              <a:sym typeface="Gill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9"/>
          <p:cNvSpPr txBox="1">
            <a:spLocks noGrp="1"/>
          </p:cNvSpPr>
          <p:nvPr>
            <p:ph type="title"/>
          </p:nvPr>
        </p:nvSpPr>
        <p:spPr>
          <a:xfrm>
            <a:off x="243436" y="304545"/>
            <a:ext cx="8714362" cy="369291"/>
          </a:xfrm>
          <a:prstGeom prst="rect">
            <a:avLst/>
          </a:prstGeom>
          <a:noFill/>
          <a:ln>
            <a:noFill/>
          </a:ln>
        </p:spPr>
        <p:txBody>
          <a:bodyPr spcFirstLastPara="1" wrap="square" lIns="91425" tIns="45700" rIns="91425" bIns="45700" anchor="b" anchorCtr="0">
            <a:spAutoFit/>
          </a:bodyPr>
          <a:lstStyle/>
          <a:p>
            <a:pPr>
              <a:buClr>
                <a:srgbClr val="C00000"/>
              </a:buClr>
            </a:pPr>
            <a:r>
              <a:rPr lang="en-US" sz="1800" b="1" dirty="0">
                <a:solidFill>
                  <a:srgbClr val="012E6D"/>
                </a:solidFill>
                <a:latin typeface="Gill Sans MT"/>
              </a:rPr>
              <a:t>CATALYZE ORGANIZATION CHART</a:t>
            </a:r>
          </a:p>
        </p:txBody>
      </p:sp>
      <p:sp>
        <p:nvSpPr>
          <p:cNvPr id="5" name="Google Shape;282;p36">
            <a:extLst>
              <a:ext uri="{FF2B5EF4-FFF2-40B4-BE49-F238E27FC236}">
                <a16:creationId xmlns:a16="http://schemas.microsoft.com/office/drawing/2014/main" id="{A5C816E0-7163-47BD-A4B7-78784E6B4BDD}"/>
              </a:ext>
            </a:extLst>
          </p:cNvPr>
          <p:cNvSpPr/>
          <p:nvPr/>
        </p:nvSpPr>
        <p:spPr>
          <a:xfrm>
            <a:off x="243436" y="732449"/>
            <a:ext cx="8313833" cy="216402"/>
          </a:xfrm>
          <a:prstGeom prst="rect">
            <a:avLst/>
          </a:prstGeom>
          <a:noFill/>
          <a:ln>
            <a:noFill/>
          </a:ln>
        </p:spPr>
        <p:txBody>
          <a:bodyPr spcFirstLastPara="1" wrap="square" lIns="91425" tIns="45700" rIns="91425" bIns="45700" anchor="ctr" anchorCtr="0">
            <a:noAutofit/>
          </a:bodyPr>
          <a:lstStyle/>
          <a:p>
            <a:r>
              <a:rPr lang="en-US" b="1" dirty="0">
                <a:solidFill>
                  <a:srgbClr val="BA0C2F"/>
                </a:solidFill>
                <a:latin typeface="Gill Sans MT"/>
                <a:ea typeface="Gill Sans"/>
                <a:cs typeface="Gill Sans"/>
                <a:sym typeface="Gill Sans"/>
              </a:rPr>
              <a:t>Nearly 120 staff: </a:t>
            </a:r>
            <a:r>
              <a:rPr lang="en-US" dirty="0">
                <a:solidFill>
                  <a:srgbClr val="6C6463"/>
                </a:solidFill>
                <a:latin typeface="Gill Sans MT"/>
                <a:ea typeface="Gill Sans"/>
                <a:cs typeface="Gill Sans"/>
                <a:sym typeface="Gill Sans"/>
              </a:rPr>
              <a:t>79 in country and 38 based out of Palladium Americas office in DC</a:t>
            </a:r>
            <a:endParaRPr lang="en-US" dirty="0">
              <a:solidFill>
                <a:srgbClr val="6C6463"/>
              </a:solidFill>
              <a:latin typeface="Gill Sans MT"/>
              <a:ea typeface="Gill Sans"/>
              <a:cs typeface="Gill Sans"/>
            </a:endParaRPr>
          </a:p>
        </p:txBody>
      </p:sp>
      <p:grpSp>
        <p:nvGrpSpPr>
          <p:cNvPr id="37" name="Group 36">
            <a:extLst>
              <a:ext uri="{FF2B5EF4-FFF2-40B4-BE49-F238E27FC236}">
                <a16:creationId xmlns:a16="http://schemas.microsoft.com/office/drawing/2014/main" id="{DBD8C957-85CF-7FEC-903B-5B6C0ED69C3B}"/>
              </a:ext>
            </a:extLst>
          </p:cNvPr>
          <p:cNvGrpSpPr/>
          <p:nvPr/>
        </p:nvGrpSpPr>
        <p:grpSpPr>
          <a:xfrm>
            <a:off x="270501" y="1132964"/>
            <a:ext cx="8618078" cy="3797872"/>
            <a:chOff x="270501" y="1142589"/>
            <a:chExt cx="8618078" cy="3797872"/>
          </a:xfrm>
        </p:grpSpPr>
        <p:cxnSp>
          <p:nvCxnSpPr>
            <p:cNvPr id="80" name="Straight Connector 79">
              <a:extLst>
                <a:ext uri="{FF2B5EF4-FFF2-40B4-BE49-F238E27FC236}">
                  <a16:creationId xmlns:a16="http://schemas.microsoft.com/office/drawing/2014/main" id="{AD6FE903-9982-9A6B-551A-D018604138ED}"/>
                </a:ext>
              </a:extLst>
            </p:cNvPr>
            <p:cNvCxnSpPr>
              <a:cxnSpLocks/>
            </p:cNvCxnSpPr>
            <p:nvPr/>
          </p:nvCxnSpPr>
          <p:spPr>
            <a:xfrm>
              <a:off x="4376970" y="1144281"/>
              <a:ext cx="0" cy="157208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AEF76A-7A3A-DC3C-836D-CED78F294E7F}"/>
                </a:ext>
              </a:extLst>
            </p:cNvPr>
            <p:cNvCxnSpPr>
              <a:cxnSpLocks/>
            </p:cNvCxnSpPr>
            <p:nvPr/>
          </p:nvCxnSpPr>
          <p:spPr>
            <a:xfrm>
              <a:off x="472903" y="1850842"/>
              <a:ext cx="766393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9442FD5-E284-AA8A-49BA-6C01474D936E}"/>
                </a:ext>
              </a:extLst>
            </p:cNvPr>
            <p:cNvSpPr/>
            <p:nvPr/>
          </p:nvSpPr>
          <p:spPr>
            <a:xfrm>
              <a:off x="6498712" y="1682403"/>
              <a:ext cx="659588" cy="428394"/>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Dr. </a:t>
              </a:r>
              <a:r>
                <a:rPr lang="en-US" sz="600" b="1" dirty="0" err="1">
                  <a:solidFill>
                    <a:schemeClr val="bg1"/>
                  </a:solidFill>
                  <a:latin typeface="Gill Sans MT" panose="020B0502020104020203" pitchFamily="34" charset="77"/>
                </a:rPr>
                <a:t>Gaamaa</a:t>
              </a:r>
              <a:r>
                <a:rPr lang="en-US" sz="600" b="1" dirty="0">
                  <a:solidFill>
                    <a:schemeClr val="bg1"/>
                  </a:solidFill>
                  <a:latin typeface="Gill Sans MT" panose="020B0502020104020203" pitchFamily="34" charset="77"/>
                </a:rPr>
                <a:t> </a:t>
              </a:r>
              <a:r>
                <a:rPr lang="en-US" sz="600" b="1" dirty="0" err="1">
                  <a:solidFill>
                    <a:schemeClr val="bg1"/>
                  </a:solidFill>
                  <a:latin typeface="Gill Sans MT" panose="020B0502020104020203" pitchFamily="34" charset="77"/>
                </a:rPr>
                <a:t>Hishigsuren</a:t>
              </a:r>
              <a:endParaRPr lang="en-US" sz="600" b="1" dirty="0">
                <a:solidFill>
                  <a:schemeClr val="bg1"/>
                </a:solidFill>
                <a:latin typeface="Gill Sans MT" panose="020B0502020104020203" pitchFamily="34" charset="77"/>
              </a:endParaRPr>
            </a:p>
            <a:p>
              <a:pPr algn="ctr">
                <a:lnSpc>
                  <a:spcPct val="80000"/>
                </a:lnSpc>
              </a:pPr>
              <a:r>
                <a:rPr lang="en-US" sz="600" dirty="0">
                  <a:solidFill>
                    <a:schemeClr val="bg1"/>
                  </a:solidFill>
                  <a:latin typeface="Gill Sans MT" panose="020B0502020104020203" pitchFamily="34" charset="77"/>
                </a:rPr>
                <a:t>Gender-Smart Investing Specialist</a:t>
              </a:r>
            </a:p>
          </p:txBody>
        </p:sp>
        <p:sp>
          <p:nvSpPr>
            <p:cNvPr id="42" name="Rectangle 41">
              <a:extLst>
                <a:ext uri="{FF2B5EF4-FFF2-40B4-BE49-F238E27FC236}">
                  <a16:creationId xmlns:a16="http://schemas.microsoft.com/office/drawing/2014/main" id="{998F9813-1820-AC13-3FAE-7DAC383FA3DB}"/>
                </a:ext>
              </a:extLst>
            </p:cNvPr>
            <p:cNvSpPr/>
            <p:nvPr/>
          </p:nvSpPr>
          <p:spPr>
            <a:xfrm>
              <a:off x="5531421" y="1687816"/>
              <a:ext cx="871296" cy="404213"/>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Shahzad Tahir</a:t>
              </a:r>
            </a:p>
            <a:p>
              <a:pPr algn="ctr">
                <a:lnSpc>
                  <a:spcPct val="80000"/>
                </a:lnSpc>
              </a:pPr>
              <a:r>
                <a:rPr lang="en-US" sz="600" dirty="0">
                  <a:solidFill>
                    <a:schemeClr val="bg1"/>
                  </a:solidFill>
                  <a:latin typeface="Gill Sans MT" panose="020B0502020104020203" pitchFamily="34" charset="77"/>
                </a:rPr>
                <a:t>Director, Monitoring, Evaluation and Thought Leadership</a:t>
              </a:r>
            </a:p>
          </p:txBody>
        </p:sp>
        <p:sp>
          <p:nvSpPr>
            <p:cNvPr id="44" name="Rectangle 43">
              <a:extLst>
                <a:ext uri="{FF2B5EF4-FFF2-40B4-BE49-F238E27FC236}">
                  <a16:creationId xmlns:a16="http://schemas.microsoft.com/office/drawing/2014/main" id="{2E8430B3-3DA1-A6C3-1AE8-305710216DFE}"/>
                </a:ext>
              </a:extLst>
            </p:cNvPr>
            <p:cNvSpPr/>
            <p:nvPr/>
          </p:nvSpPr>
          <p:spPr>
            <a:xfrm>
              <a:off x="3921172" y="1142589"/>
              <a:ext cx="892345" cy="275522"/>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Amanda Fernandez</a:t>
              </a:r>
            </a:p>
            <a:p>
              <a:pPr algn="ctr">
                <a:lnSpc>
                  <a:spcPct val="80000"/>
                </a:lnSpc>
              </a:pPr>
              <a:r>
                <a:rPr lang="en-US" sz="600" dirty="0">
                  <a:solidFill>
                    <a:schemeClr val="bg1"/>
                  </a:solidFill>
                  <a:latin typeface="Gill Sans MT" panose="020B0502020104020203" pitchFamily="34" charset="77"/>
                </a:rPr>
                <a:t>Executive Director/COP</a:t>
              </a:r>
            </a:p>
          </p:txBody>
        </p:sp>
        <p:sp>
          <p:nvSpPr>
            <p:cNvPr id="48" name="Rectangle 47">
              <a:extLst>
                <a:ext uri="{FF2B5EF4-FFF2-40B4-BE49-F238E27FC236}">
                  <a16:creationId xmlns:a16="http://schemas.microsoft.com/office/drawing/2014/main" id="{AF16BF50-A46B-89F1-11B9-E33970C683BB}"/>
                </a:ext>
              </a:extLst>
            </p:cNvPr>
            <p:cNvSpPr/>
            <p:nvPr/>
          </p:nvSpPr>
          <p:spPr>
            <a:xfrm>
              <a:off x="4106189" y="1486126"/>
              <a:ext cx="532411" cy="275522"/>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Amanda Grevey </a:t>
              </a:r>
            </a:p>
            <a:p>
              <a:pPr algn="ctr">
                <a:lnSpc>
                  <a:spcPct val="80000"/>
                </a:lnSpc>
              </a:pPr>
              <a:r>
                <a:rPr lang="en-US" sz="600" dirty="0">
                  <a:solidFill>
                    <a:schemeClr val="bg1"/>
                  </a:solidFill>
                  <a:latin typeface="Gill Sans MT" panose="020B0502020104020203" pitchFamily="34" charset="77"/>
                </a:rPr>
                <a:t>DCOP</a:t>
              </a:r>
            </a:p>
          </p:txBody>
        </p:sp>
        <p:sp>
          <p:nvSpPr>
            <p:cNvPr id="58" name="Rectangle 57">
              <a:extLst>
                <a:ext uri="{FF2B5EF4-FFF2-40B4-BE49-F238E27FC236}">
                  <a16:creationId xmlns:a16="http://schemas.microsoft.com/office/drawing/2014/main" id="{132F6C1A-3D07-EB3D-78EB-7CAF2F15C1E1}"/>
                </a:ext>
              </a:extLst>
            </p:cNvPr>
            <p:cNvSpPr/>
            <p:nvPr/>
          </p:nvSpPr>
          <p:spPr>
            <a:xfrm>
              <a:off x="4905412" y="1684371"/>
              <a:ext cx="530013" cy="394495"/>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Julie Abrams</a:t>
              </a:r>
            </a:p>
            <a:p>
              <a:pPr algn="ctr">
                <a:lnSpc>
                  <a:spcPct val="80000"/>
                </a:lnSpc>
              </a:pPr>
              <a:r>
                <a:rPr lang="en-US" sz="600" dirty="0">
                  <a:solidFill>
                    <a:schemeClr val="bg1"/>
                  </a:solidFill>
                  <a:latin typeface="Gill Sans MT" panose="020B0502020104020203" pitchFamily="34" charset="77"/>
                </a:rPr>
                <a:t>Investment Lead</a:t>
              </a:r>
            </a:p>
          </p:txBody>
        </p:sp>
        <p:cxnSp>
          <p:nvCxnSpPr>
            <p:cNvPr id="63" name="Straight Connector 62">
              <a:extLst>
                <a:ext uri="{FF2B5EF4-FFF2-40B4-BE49-F238E27FC236}">
                  <a16:creationId xmlns:a16="http://schemas.microsoft.com/office/drawing/2014/main" id="{A5AF3B02-913F-3890-F5A5-259C257C742A}"/>
                </a:ext>
              </a:extLst>
            </p:cNvPr>
            <p:cNvCxnSpPr>
              <a:cxnSpLocks/>
            </p:cNvCxnSpPr>
            <p:nvPr/>
          </p:nvCxnSpPr>
          <p:spPr>
            <a:xfrm flipH="1">
              <a:off x="625165" y="1728232"/>
              <a:ext cx="0" cy="66678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F150C87E-BEEA-2095-3934-B057A26D40F2}"/>
                </a:ext>
              </a:extLst>
            </p:cNvPr>
            <p:cNvSpPr/>
            <p:nvPr/>
          </p:nvSpPr>
          <p:spPr>
            <a:xfrm>
              <a:off x="303235" y="1623912"/>
              <a:ext cx="684052" cy="400727"/>
            </a:xfrm>
            <a:prstGeom prst="rect">
              <a:avLst/>
            </a:prstGeom>
            <a:solidFill>
              <a:srgbClr val="01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Akbar Ahmadzai</a:t>
              </a:r>
            </a:p>
            <a:p>
              <a:pPr algn="ctr">
                <a:lnSpc>
                  <a:spcPct val="80000"/>
                </a:lnSpc>
              </a:pPr>
              <a:r>
                <a:rPr lang="en-US" sz="600" dirty="0">
                  <a:solidFill>
                    <a:schemeClr val="bg1"/>
                  </a:solidFill>
                  <a:latin typeface="Gill Sans MT" panose="020B0502020104020203" pitchFamily="34" charset="77"/>
                </a:rPr>
                <a:t>Project Manager, CORE</a:t>
              </a:r>
            </a:p>
          </p:txBody>
        </p:sp>
        <p:sp>
          <p:nvSpPr>
            <p:cNvPr id="52" name="Rectangle 51">
              <a:extLst>
                <a:ext uri="{FF2B5EF4-FFF2-40B4-BE49-F238E27FC236}">
                  <a16:creationId xmlns:a16="http://schemas.microsoft.com/office/drawing/2014/main" id="{32C6231A-AA1B-EC81-D697-9A4938E00243}"/>
                </a:ext>
              </a:extLst>
            </p:cNvPr>
            <p:cNvSpPr/>
            <p:nvPr/>
          </p:nvSpPr>
          <p:spPr>
            <a:xfrm>
              <a:off x="303235" y="2164786"/>
              <a:ext cx="684052" cy="290515"/>
            </a:xfrm>
            <a:prstGeom prst="rect">
              <a:avLst/>
            </a:prstGeom>
            <a:solidFill>
              <a:srgbClr val="01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Ashlee Cox</a:t>
              </a:r>
            </a:p>
            <a:p>
              <a:pPr algn="ctr">
                <a:lnSpc>
                  <a:spcPct val="80000"/>
                </a:lnSpc>
              </a:pPr>
              <a:r>
                <a:rPr lang="en-US" sz="600" dirty="0">
                  <a:solidFill>
                    <a:schemeClr val="bg1"/>
                  </a:solidFill>
                  <a:latin typeface="Gill Sans MT" panose="020B0502020104020203" pitchFamily="34" charset="77"/>
                </a:rPr>
                <a:t>Sr. Associate, CORE</a:t>
              </a:r>
            </a:p>
          </p:txBody>
        </p:sp>
        <p:grpSp>
          <p:nvGrpSpPr>
            <p:cNvPr id="393" name="Group 392">
              <a:extLst>
                <a:ext uri="{FF2B5EF4-FFF2-40B4-BE49-F238E27FC236}">
                  <a16:creationId xmlns:a16="http://schemas.microsoft.com/office/drawing/2014/main" id="{91FEA8C1-59E4-5167-9224-2ABC06559BEA}"/>
                </a:ext>
              </a:extLst>
            </p:cNvPr>
            <p:cNvGrpSpPr/>
            <p:nvPr/>
          </p:nvGrpSpPr>
          <p:grpSpPr>
            <a:xfrm>
              <a:off x="1349885" y="1677959"/>
              <a:ext cx="2835165" cy="921364"/>
              <a:chOff x="1488023" y="2078776"/>
              <a:chExt cx="2835165" cy="921364"/>
            </a:xfrm>
          </p:grpSpPr>
          <p:cxnSp>
            <p:nvCxnSpPr>
              <p:cNvPr id="68" name="Straight Connector 67">
                <a:extLst>
                  <a:ext uri="{FF2B5EF4-FFF2-40B4-BE49-F238E27FC236}">
                    <a16:creationId xmlns:a16="http://schemas.microsoft.com/office/drawing/2014/main" id="{5CDD837B-0C07-EA8F-63EA-94B1AF6393C9}"/>
                  </a:ext>
                </a:extLst>
              </p:cNvPr>
              <p:cNvCxnSpPr>
                <a:cxnSpLocks/>
              </p:cNvCxnSpPr>
              <p:nvPr/>
            </p:nvCxnSpPr>
            <p:spPr>
              <a:xfrm>
                <a:off x="2979450" y="2176181"/>
                <a:ext cx="0" cy="31168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D65C88B-5684-750D-138D-B1A104078B5A}"/>
                  </a:ext>
                </a:extLst>
              </p:cNvPr>
              <p:cNvCxnSpPr>
                <a:cxnSpLocks/>
              </p:cNvCxnSpPr>
              <p:nvPr/>
            </p:nvCxnSpPr>
            <p:spPr>
              <a:xfrm>
                <a:off x="1488023" y="2479692"/>
                <a:ext cx="283516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2B10E28-7483-255F-D1FD-1B9F5BA92686}"/>
                  </a:ext>
                </a:extLst>
              </p:cNvPr>
              <p:cNvSpPr/>
              <p:nvPr/>
            </p:nvSpPr>
            <p:spPr>
              <a:xfrm>
                <a:off x="1488023" y="2558590"/>
                <a:ext cx="628208" cy="441550"/>
              </a:xfrm>
              <a:prstGeom prst="rect">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Mohammad </a:t>
                </a:r>
                <a:r>
                  <a:rPr lang="en-US" sz="600" b="1" dirty="0" err="1">
                    <a:solidFill>
                      <a:schemeClr val="bg1"/>
                    </a:solidFill>
                    <a:latin typeface="Gill Sans MT" panose="020B0502020104020203" pitchFamily="34" charset="77"/>
                  </a:rPr>
                  <a:t>Forotan</a:t>
                </a:r>
                <a:endParaRPr lang="en-US" sz="600" b="1" dirty="0">
                  <a:solidFill>
                    <a:schemeClr val="bg1"/>
                  </a:solidFill>
                  <a:latin typeface="Gill Sans MT" panose="020B0502020104020203" pitchFamily="34" charset="77"/>
                </a:endParaRPr>
              </a:p>
              <a:p>
                <a:pPr algn="ctr">
                  <a:lnSpc>
                    <a:spcPct val="80000"/>
                  </a:lnSpc>
                </a:pPr>
                <a:r>
                  <a:rPr lang="en-US" sz="600" dirty="0">
                    <a:solidFill>
                      <a:schemeClr val="bg1"/>
                    </a:solidFill>
                    <a:latin typeface="Gill Sans MT" panose="020B0502020104020203" pitchFamily="34" charset="77"/>
                  </a:rPr>
                  <a:t>Sr. Associate, Finance</a:t>
                </a:r>
              </a:p>
            </p:txBody>
          </p:sp>
          <p:sp>
            <p:nvSpPr>
              <p:cNvPr id="51" name="Rectangle 50">
                <a:extLst>
                  <a:ext uri="{FF2B5EF4-FFF2-40B4-BE49-F238E27FC236}">
                    <a16:creationId xmlns:a16="http://schemas.microsoft.com/office/drawing/2014/main" id="{82E1649C-0B35-7E05-371D-2181F01F9603}"/>
                  </a:ext>
                </a:extLst>
              </p:cNvPr>
              <p:cNvSpPr/>
              <p:nvPr/>
            </p:nvSpPr>
            <p:spPr>
              <a:xfrm>
                <a:off x="2551434" y="2078776"/>
                <a:ext cx="862261" cy="274320"/>
              </a:xfrm>
              <a:prstGeom prst="rect">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Turner Hirsh</a:t>
                </a:r>
              </a:p>
              <a:p>
                <a:pPr algn="ctr">
                  <a:lnSpc>
                    <a:spcPct val="80000"/>
                  </a:lnSpc>
                </a:pPr>
                <a:r>
                  <a:rPr lang="en-US" sz="600" dirty="0">
                    <a:solidFill>
                      <a:schemeClr val="bg1"/>
                    </a:solidFill>
                    <a:latin typeface="Gill Sans MT" panose="020B0502020104020203" pitchFamily="34" charset="77"/>
                  </a:rPr>
                  <a:t>F&amp;C Director (DFC)</a:t>
                </a:r>
              </a:p>
            </p:txBody>
          </p:sp>
          <p:sp>
            <p:nvSpPr>
              <p:cNvPr id="55" name="Rectangle 54">
                <a:extLst>
                  <a:ext uri="{FF2B5EF4-FFF2-40B4-BE49-F238E27FC236}">
                    <a16:creationId xmlns:a16="http://schemas.microsoft.com/office/drawing/2014/main" id="{41FF12F5-B9A9-3B67-CD06-F1A352274390}"/>
                  </a:ext>
                </a:extLst>
              </p:cNvPr>
              <p:cNvSpPr/>
              <p:nvPr/>
            </p:nvSpPr>
            <p:spPr>
              <a:xfrm>
                <a:off x="2189287" y="2553332"/>
                <a:ext cx="749383" cy="427148"/>
              </a:xfrm>
              <a:prstGeom prst="rect">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Victoria Baltazar</a:t>
                </a:r>
              </a:p>
              <a:p>
                <a:pPr algn="ctr">
                  <a:lnSpc>
                    <a:spcPct val="80000"/>
                  </a:lnSpc>
                </a:pPr>
                <a:r>
                  <a:rPr lang="en-US" sz="600" dirty="0">
                    <a:solidFill>
                      <a:schemeClr val="bg1"/>
                    </a:solidFill>
                    <a:latin typeface="Gill Sans MT" panose="020B0502020104020203" pitchFamily="34" charset="77"/>
                  </a:rPr>
                  <a:t>Procurement and Subcontracts Senior Manager</a:t>
                </a:r>
              </a:p>
            </p:txBody>
          </p:sp>
          <p:sp>
            <p:nvSpPr>
              <p:cNvPr id="56" name="Rectangle 55">
                <a:extLst>
                  <a:ext uri="{FF2B5EF4-FFF2-40B4-BE49-F238E27FC236}">
                    <a16:creationId xmlns:a16="http://schemas.microsoft.com/office/drawing/2014/main" id="{3CDA527B-9B46-BFEC-6986-92C4C42C6DE9}"/>
                  </a:ext>
                </a:extLst>
              </p:cNvPr>
              <p:cNvSpPr/>
              <p:nvPr/>
            </p:nvSpPr>
            <p:spPr>
              <a:xfrm>
                <a:off x="3010179" y="2548920"/>
                <a:ext cx="616874" cy="367910"/>
              </a:xfrm>
              <a:prstGeom prst="rect">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Zabiullah </a:t>
                </a:r>
                <a:r>
                  <a:rPr lang="en-US" sz="600" b="1" dirty="0" err="1">
                    <a:solidFill>
                      <a:schemeClr val="bg1"/>
                    </a:solidFill>
                    <a:latin typeface="Gill Sans MT" panose="020B0502020104020203" pitchFamily="34" charset="77"/>
                  </a:rPr>
                  <a:t>Ahmadyar</a:t>
                </a:r>
                <a:r>
                  <a:rPr lang="en-US" sz="600" b="1" dirty="0">
                    <a:solidFill>
                      <a:schemeClr val="bg1"/>
                    </a:solidFill>
                    <a:latin typeface="Gill Sans MT" panose="020B0502020104020203" pitchFamily="34" charset="77"/>
                  </a:rPr>
                  <a:t> </a:t>
                </a:r>
              </a:p>
              <a:p>
                <a:pPr algn="ctr">
                  <a:lnSpc>
                    <a:spcPct val="80000"/>
                  </a:lnSpc>
                </a:pPr>
                <a:r>
                  <a:rPr lang="en-US" sz="600" dirty="0">
                    <a:solidFill>
                      <a:schemeClr val="bg1"/>
                    </a:solidFill>
                    <a:latin typeface="Gill Sans MT" panose="020B0502020104020203" pitchFamily="34" charset="77"/>
                  </a:rPr>
                  <a:t>Grants Manager</a:t>
                </a:r>
              </a:p>
            </p:txBody>
          </p:sp>
          <p:sp>
            <p:nvSpPr>
              <p:cNvPr id="57" name="Rectangle 56">
                <a:extLst>
                  <a:ext uri="{FF2B5EF4-FFF2-40B4-BE49-F238E27FC236}">
                    <a16:creationId xmlns:a16="http://schemas.microsoft.com/office/drawing/2014/main" id="{D438D645-F777-95B3-F2B6-C6DF3F9F3237}"/>
                  </a:ext>
                </a:extLst>
              </p:cNvPr>
              <p:cNvSpPr/>
              <p:nvPr/>
            </p:nvSpPr>
            <p:spPr>
              <a:xfrm>
                <a:off x="3699353" y="2542845"/>
                <a:ext cx="623835" cy="373986"/>
              </a:xfrm>
              <a:prstGeom prst="rect">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Mohammad </a:t>
                </a:r>
                <a:r>
                  <a:rPr lang="en-US" sz="600" b="1" dirty="0" err="1">
                    <a:solidFill>
                      <a:schemeClr val="bg1"/>
                    </a:solidFill>
                    <a:latin typeface="Gill Sans MT" panose="020B0502020104020203" pitchFamily="34" charset="77"/>
                  </a:rPr>
                  <a:t>Gouhar</a:t>
                </a:r>
                <a:endParaRPr lang="en-US" sz="600" b="1" dirty="0">
                  <a:solidFill>
                    <a:schemeClr val="bg1"/>
                  </a:solidFill>
                  <a:latin typeface="Gill Sans MT" panose="020B0502020104020203" pitchFamily="34" charset="77"/>
                </a:endParaRPr>
              </a:p>
              <a:p>
                <a:pPr algn="ctr">
                  <a:lnSpc>
                    <a:spcPct val="80000"/>
                  </a:lnSpc>
                </a:pPr>
                <a:r>
                  <a:rPr lang="en-US" sz="600" dirty="0">
                    <a:solidFill>
                      <a:schemeClr val="bg1"/>
                    </a:solidFill>
                    <a:latin typeface="Gill Sans MT" panose="020B0502020104020203" pitchFamily="34" charset="77"/>
                  </a:rPr>
                  <a:t>Finance Manager</a:t>
                </a:r>
              </a:p>
            </p:txBody>
          </p:sp>
        </p:grpSp>
        <p:grpSp>
          <p:nvGrpSpPr>
            <p:cNvPr id="394" name="Group 393">
              <a:extLst>
                <a:ext uri="{FF2B5EF4-FFF2-40B4-BE49-F238E27FC236}">
                  <a16:creationId xmlns:a16="http://schemas.microsoft.com/office/drawing/2014/main" id="{8B234AC4-5728-B1DB-1253-40152DBBFBFB}"/>
                </a:ext>
              </a:extLst>
            </p:cNvPr>
            <p:cNvGrpSpPr/>
            <p:nvPr/>
          </p:nvGrpSpPr>
          <p:grpSpPr>
            <a:xfrm>
              <a:off x="7373190" y="1656641"/>
              <a:ext cx="1515389" cy="956948"/>
              <a:chOff x="7228198" y="2044302"/>
              <a:chExt cx="1515389" cy="956948"/>
            </a:xfrm>
          </p:grpSpPr>
          <p:cxnSp>
            <p:nvCxnSpPr>
              <p:cNvPr id="74" name="Straight Connector 73">
                <a:extLst>
                  <a:ext uri="{FF2B5EF4-FFF2-40B4-BE49-F238E27FC236}">
                    <a16:creationId xmlns:a16="http://schemas.microsoft.com/office/drawing/2014/main" id="{759777C1-72E1-FB6F-50A7-E98BC1A3CB6C}"/>
                  </a:ext>
                </a:extLst>
              </p:cNvPr>
              <p:cNvCxnSpPr>
                <a:cxnSpLocks/>
              </p:cNvCxnSpPr>
              <p:nvPr/>
            </p:nvCxnSpPr>
            <p:spPr>
              <a:xfrm>
                <a:off x="7228198" y="2494860"/>
                <a:ext cx="151538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45C508D0-0B1F-D7B8-B3AB-2193AD9A27B1}"/>
                  </a:ext>
                </a:extLst>
              </p:cNvPr>
              <p:cNvSpPr/>
              <p:nvPr/>
            </p:nvSpPr>
            <p:spPr>
              <a:xfrm>
                <a:off x="8023234" y="2565293"/>
                <a:ext cx="711406" cy="362467"/>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Carly Anderson</a:t>
                </a:r>
              </a:p>
              <a:p>
                <a:pPr algn="ctr">
                  <a:lnSpc>
                    <a:spcPct val="80000"/>
                  </a:lnSpc>
                </a:pPr>
                <a:r>
                  <a:rPr lang="en-US" sz="600" dirty="0">
                    <a:solidFill>
                      <a:schemeClr val="bg1"/>
                    </a:solidFill>
                    <a:latin typeface="Gill Sans MT" panose="020B0502020104020203" pitchFamily="34" charset="77"/>
                  </a:rPr>
                  <a:t>Manager, Project Communications</a:t>
                </a:r>
              </a:p>
            </p:txBody>
          </p:sp>
          <p:sp>
            <p:nvSpPr>
              <p:cNvPr id="54" name="Rectangle 53">
                <a:extLst>
                  <a:ext uri="{FF2B5EF4-FFF2-40B4-BE49-F238E27FC236}">
                    <a16:creationId xmlns:a16="http://schemas.microsoft.com/office/drawing/2014/main" id="{5D0C893B-100C-7A78-A58A-100A794E13C9}"/>
                  </a:ext>
                </a:extLst>
              </p:cNvPr>
              <p:cNvSpPr/>
              <p:nvPr/>
            </p:nvSpPr>
            <p:spPr>
              <a:xfrm>
                <a:off x="7228198" y="2559592"/>
                <a:ext cx="711406" cy="441658"/>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Dustin Benedict</a:t>
                </a:r>
              </a:p>
              <a:p>
                <a:pPr algn="ctr">
                  <a:lnSpc>
                    <a:spcPct val="80000"/>
                  </a:lnSpc>
                </a:pPr>
                <a:r>
                  <a:rPr lang="en-US" sz="600" dirty="0">
                    <a:solidFill>
                      <a:schemeClr val="bg1"/>
                    </a:solidFill>
                    <a:latin typeface="Gill Sans MT" panose="020B0502020104020203" pitchFamily="34" charset="77"/>
                  </a:rPr>
                  <a:t>Manager, </a:t>
                </a:r>
              </a:p>
              <a:p>
                <a:pPr algn="ctr">
                  <a:lnSpc>
                    <a:spcPct val="80000"/>
                  </a:lnSpc>
                </a:pPr>
                <a:r>
                  <a:rPr lang="en-US" sz="600" dirty="0">
                    <a:solidFill>
                      <a:schemeClr val="bg1"/>
                    </a:solidFill>
                    <a:latin typeface="Gill Sans MT" panose="020B0502020104020203" pitchFamily="34" charset="77"/>
                  </a:rPr>
                  <a:t>Cross-cutting Communications</a:t>
                </a:r>
              </a:p>
            </p:txBody>
          </p:sp>
          <p:cxnSp>
            <p:nvCxnSpPr>
              <p:cNvPr id="73" name="Straight Connector 72">
                <a:extLst>
                  <a:ext uri="{FF2B5EF4-FFF2-40B4-BE49-F238E27FC236}">
                    <a16:creationId xmlns:a16="http://schemas.microsoft.com/office/drawing/2014/main" id="{DCCD090F-F1D6-E0BF-7FF7-CF6BD0C96A61}"/>
                  </a:ext>
                </a:extLst>
              </p:cNvPr>
              <p:cNvCxnSpPr>
                <a:cxnSpLocks/>
              </p:cNvCxnSpPr>
              <p:nvPr/>
            </p:nvCxnSpPr>
            <p:spPr>
              <a:xfrm>
                <a:off x="7963688" y="2191349"/>
                <a:ext cx="0" cy="31168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1DBA26A-DBDB-A689-6223-B44E653CC0F0}"/>
                  </a:ext>
                </a:extLst>
              </p:cNvPr>
              <p:cNvSpPr/>
              <p:nvPr/>
            </p:nvSpPr>
            <p:spPr>
              <a:xfrm>
                <a:off x="7592046" y="2044302"/>
                <a:ext cx="707446" cy="362466"/>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Laura McCarty</a:t>
                </a:r>
              </a:p>
              <a:p>
                <a:pPr algn="ctr">
                  <a:lnSpc>
                    <a:spcPct val="80000"/>
                  </a:lnSpc>
                </a:pPr>
                <a:r>
                  <a:rPr lang="en-US" sz="600" dirty="0">
                    <a:solidFill>
                      <a:schemeClr val="bg1"/>
                    </a:solidFill>
                    <a:latin typeface="Gill Sans MT" panose="020B0502020104020203" pitchFamily="34" charset="77"/>
                  </a:rPr>
                  <a:t>Director, Communications</a:t>
                </a:r>
              </a:p>
            </p:txBody>
          </p:sp>
        </p:grpSp>
        <p:sp>
          <p:nvSpPr>
            <p:cNvPr id="82" name="Rectangle 81">
              <a:extLst>
                <a:ext uri="{FF2B5EF4-FFF2-40B4-BE49-F238E27FC236}">
                  <a16:creationId xmlns:a16="http://schemas.microsoft.com/office/drawing/2014/main" id="{69565E1D-28BD-653B-404A-73F3F00FC72F}"/>
                </a:ext>
              </a:extLst>
            </p:cNvPr>
            <p:cNvSpPr/>
            <p:nvPr/>
          </p:nvSpPr>
          <p:spPr>
            <a:xfrm>
              <a:off x="298156" y="2676177"/>
              <a:ext cx="8589389" cy="1523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700" b="1" dirty="0">
                  <a:solidFill>
                    <a:schemeClr val="tx1"/>
                  </a:solidFill>
                  <a:latin typeface="Gill Sans MT" panose="020B0502020104020203" pitchFamily="34" charset="77"/>
                </a:rPr>
                <a:t>ACTIVITY MANAGEMENT UNITS (AMU)</a:t>
              </a:r>
              <a:endParaRPr lang="en-US" sz="800" dirty="0">
                <a:solidFill>
                  <a:schemeClr val="tx1"/>
                </a:solidFill>
                <a:latin typeface="Gill Sans MT" panose="020B0502020104020203" pitchFamily="34" charset="77"/>
              </a:endParaRPr>
            </a:p>
          </p:txBody>
        </p:sp>
        <p:sp>
          <p:nvSpPr>
            <p:cNvPr id="89" name="TextBox 88">
              <a:extLst>
                <a:ext uri="{FF2B5EF4-FFF2-40B4-BE49-F238E27FC236}">
                  <a16:creationId xmlns:a16="http://schemas.microsoft.com/office/drawing/2014/main" id="{46DF143E-068F-6597-E39A-DDB7DF477BFE}"/>
                </a:ext>
              </a:extLst>
            </p:cNvPr>
            <p:cNvSpPr txBox="1"/>
            <p:nvPr/>
          </p:nvSpPr>
          <p:spPr>
            <a:xfrm>
              <a:off x="4129902" y="2897311"/>
              <a:ext cx="590925" cy="184666"/>
            </a:xfrm>
            <a:prstGeom prst="rect">
              <a:avLst/>
            </a:prstGeom>
            <a:noFill/>
          </p:spPr>
          <p:txBody>
            <a:bodyPr wrap="square" rtlCol="0">
              <a:spAutoFit/>
            </a:bodyPr>
            <a:lstStyle/>
            <a:p>
              <a:pPr algn="ctr"/>
              <a:r>
                <a:rPr lang="en-US" sz="600" b="1" dirty="0">
                  <a:latin typeface="Gill Sans MT" panose="020B0502020104020203" pitchFamily="34" charset="77"/>
                </a:rPr>
                <a:t>Sri Lanka</a:t>
              </a:r>
            </a:p>
          </p:txBody>
        </p:sp>
        <p:sp>
          <p:nvSpPr>
            <p:cNvPr id="90" name="TextBox 89">
              <a:extLst>
                <a:ext uri="{FF2B5EF4-FFF2-40B4-BE49-F238E27FC236}">
                  <a16:creationId xmlns:a16="http://schemas.microsoft.com/office/drawing/2014/main" id="{74916AA1-E392-26E9-77EB-76D75DC0462B}"/>
                </a:ext>
              </a:extLst>
            </p:cNvPr>
            <p:cNvSpPr txBox="1"/>
            <p:nvPr/>
          </p:nvSpPr>
          <p:spPr>
            <a:xfrm>
              <a:off x="5386349" y="2896618"/>
              <a:ext cx="590925" cy="184666"/>
            </a:xfrm>
            <a:prstGeom prst="rect">
              <a:avLst/>
            </a:prstGeom>
            <a:noFill/>
          </p:spPr>
          <p:txBody>
            <a:bodyPr wrap="square" rtlCol="0">
              <a:spAutoFit/>
            </a:bodyPr>
            <a:lstStyle/>
            <a:p>
              <a:pPr algn="ctr"/>
              <a:r>
                <a:rPr lang="en-US" sz="600" b="1" dirty="0">
                  <a:latin typeface="Gill Sans MT" panose="020B0502020104020203" pitchFamily="34" charset="77"/>
                </a:rPr>
                <a:t>MS4G</a:t>
              </a:r>
            </a:p>
          </p:txBody>
        </p:sp>
        <p:sp>
          <p:nvSpPr>
            <p:cNvPr id="91" name="TextBox 90">
              <a:extLst>
                <a:ext uri="{FF2B5EF4-FFF2-40B4-BE49-F238E27FC236}">
                  <a16:creationId xmlns:a16="http://schemas.microsoft.com/office/drawing/2014/main" id="{42CE3106-6620-407E-4C3A-EAA65C35BAC4}"/>
                </a:ext>
              </a:extLst>
            </p:cNvPr>
            <p:cNvSpPr txBox="1"/>
            <p:nvPr/>
          </p:nvSpPr>
          <p:spPr>
            <a:xfrm>
              <a:off x="6738859" y="2894223"/>
              <a:ext cx="581329" cy="184666"/>
            </a:xfrm>
            <a:prstGeom prst="rect">
              <a:avLst/>
            </a:prstGeom>
            <a:noFill/>
          </p:spPr>
          <p:txBody>
            <a:bodyPr wrap="square" rtlCol="0">
              <a:spAutoFit/>
            </a:bodyPr>
            <a:lstStyle/>
            <a:p>
              <a:pPr algn="ctr"/>
              <a:r>
                <a:rPr lang="en-US" sz="600" b="1" dirty="0">
                  <a:latin typeface="Gill Sans MT" panose="020B0502020104020203" pitchFamily="34" charset="77"/>
                </a:rPr>
                <a:t>Peru</a:t>
              </a:r>
            </a:p>
          </p:txBody>
        </p:sp>
        <p:sp>
          <p:nvSpPr>
            <p:cNvPr id="92" name="TextBox 91">
              <a:extLst>
                <a:ext uri="{FF2B5EF4-FFF2-40B4-BE49-F238E27FC236}">
                  <a16:creationId xmlns:a16="http://schemas.microsoft.com/office/drawing/2014/main" id="{8711F017-F710-5ED1-BAFA-C1F8F7FCE46D}"/>
                </a:ext>
              </a:extLst>
            </p:cNvPr>
            <p:cNvSpPr txBox="1"/>
            <p:nvPr/>
          </p:nvSpPr>
          <p:spPr>
            <a:xfrm>
              <a:off x="7946849" y="2890467"/>
              <a:ext cx="837219" cy="184666"/>
            </a:xfrm>
            <a:prstGeom prst="rect">
              <a:avLst/>
            </a:prstGeom>
            <a:noFill/>
          </p:spPr>
          <p:txBody>
            <a:bodyPr wrap="square" rtlCol="0">
              <a:spAutoFit/>
            </a:bodyPr>
            <a:lstStyle/>
            <a:p>
              <a:pPr algn="ctr"/>
              <a:r>
                <a:rPr lang="en-US" sz="600" b="1" dirty="0">
                  <a:latin typeface="Gill Sans MT" panose="020B0502020104020203" pitchFamily="34" charset="77"/>
                </a:rPr>
                <a:t>Western Balkans</a:t>
              </a:r>
            </a:p>
          </p:txBody>
        </p:sp>
        <p:grpSp>
          <p:nvGrpSpPr>
            <p:cNvPr id="417" name="Group 416">
              <a:extLst>
                <a:ext uri="{FF2B5EF4-FFF2-40B4-BE49-F238E27FC236}">
                  <a16:creationId xmlns:a16="http://schemas.microsoft.com/office/drawing/2014/main" id="{8C1124ED-AC78-6B4F-80C2-3DC22ABBCE52}"/>
                </a:ext>
              </a:extLst>
            </p:cNvPr>
            <p:cNvGrpSpPr/>
            <p:nvPr/>
          </p:nvGrpSpPr>
          <p:grpSpPr>
            <a:xfrm>
              <a:off x="270501" y="2895236"/>
              <a:ext cx="676252" cy="1787935"/>
              <a:chOff x="280892" y="3073038"/>
              <a:chExt cx="676252" cy="1787935"/>
            </a:xfrm>
          </p:grpSpPr>
          <p:sp>
            <p:nvSpPr>
              <p:cNvPr id="397" name="TextBox 396">
                <a:extLst>
                  <a:ext uri="{FF2B5EF4-FFF2-40B4-BE49-F238E27FC236}">
                    <a16:creationId xmlns:a16="http://schemas.microsoft.com/office/drawing/2014/main" id="{A91A3FF7-7278-5041-2B94-6184CEEAAED4}"/>
                  </a:ext>
                </a:extLst>
              </p:cNvPr>
              <p:cNvSpPr txBox="1"/>
              <p:nvPr/>
            </p:nvSpPr>
            <p:spPr>
              <a:xfrm>
                <a:off x="280892" y="3073038"/>
                <a:ext cx="676252" cy="184666"/>
              </a:xfrm>
              <a:prstGeom prst="rect">
                <a:avLst/>
              </a:prstGeom>
              <a:noFill/>
            </p:spPr>
            <p:txBody>
              <a:bodyPr wrap="square" rtlCol="0">
                <a:spAutoFit/>
              </a:bodyPr>
              <a:lstStyle/>
              <a:p>
                <a:pPr algn="ctr"/>
                <a:r>
                  <a:rPr lang="en-US" sz="600" b="1" dirty="0">
                    <a:latin typeface="Gill Sans MT" panose="020B0502020104020203" pitchFamily="34" charset="77"/>
                  </a:rPr>
                  <a:t>EduFinance</a:t>
                </a:r>
              </a:p>
            </p:txBody>
          </p:sp>
          <p:grpSp>
            <p:nvGrpSpPr>
              <p:cNvPr id="401" name="Group 400">
                <a:extLst>
                  <a:ext uri="{FF2B5EF4-FFF2-40B4-BE49-F238E27FC236}">
                    <a16:creationId xmlns:a16="http://schemas.microsoft.com/office/drawing/2014/main" id="{2982967C-C052-1E87-94C3-8F07C9EFBAFD}"/>
                  </a:ext>
                </a:extLst>
              </p:cNvPr>
              <p:cNvGrpSpPr/>
              <p:nvPr/>
            </p:nvGrpSpPr>
            <p:grpSpPr>
              <a:xfrm>
                <a:off x="308547" y="3270973"/>
                <a:ext cx="609459" cy="1590000"/>
                <a:chOff x="308547" y="3366385"/>
                <a:chExt cx="609459" cy="1590000"/>
              </a:xfrm>
            </p:grpSpPr>
            <p:cxnSp>
              <p:nvCxnSpPr>
                <p:cNvPr id="97" name="Straight Connector 96">
                  <a:extLst>
                    <a:ext uri="{FF2B5EF4-FFF2-40B4-BE49-F238E27FC236}">
                      <a16:creationId xmlns:a16="http://schemas.microsoft.com/office/drawing/2014/main" id="{BF3785A6-4DC7-9544-E41C-A81BA0362650}"/>
                    </a:ext>
                  </a:extLst>
                </p:cNvPr>
                <p:cNvCxnSpPr>
                  <a:cxnSpLocks/>
                </p:cNvCxnSpPr>
                <p:nvPr/>
              </p:nvCxnSpPr>
              <p:spPr>
                <a:xfrm>
                  <a:off x="315160" y="3396347"/>
                  <a:ext cx="0" cy="12375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482353C-730B-1589-7608-32702C3F1FB6}"/>
                    </a:ext>
                  </a:extLst>
                </p:cNvPr>
                <p:cNvCxnSpPr>
                  <a:cxnSpLocks/>
                </p:cNvCxnSpPr>
                <p:nvPr/>
              </p:nvCxnSpPr>
              <p:spPr>
                <a:xfrm>
                  <a:off x="648490" y="4446178"/>
                  <a:ext cx="0" cy="38619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20FC779F-B573-81EF-822D-360432C829AA}"/>
                    </a:ext>
                  </a:extLst>
                </p:cNvPr>
                <p:cNvSpPr/>
                <p:nvPr/>
              </p:nvSpPr>
              <p:spPr>
                <a:xfrm>
                  <a:off x="308547" y="3366385"/>
                  <a:ext cx="534303" cy="332613"/>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Michael </a:t>
                  </a:r>
                  <a:r>
                    <a:rPr lang="en-US" sz="600" b="1" dirty="0" err="1">
                      <a:solidFill>
                        <a:schemeClr val="bg1"/>
                      </a:solidFill>
                      <a:latin typeface="Gill Sans MT" panose="020B0502020104020203" pitchFamily="34" charset="77"/>
                    </a:rPr>
                    <a:t>Tetelmen</a:t>
                  </a:r>
                  <a:endParaRPr lang="en-US" sz="600" b="1" dirty="0">
                    <a:solidFill>
                      <a:schemeClr val="bg1"/>
                    </a:solidFill>
                    <a:latin typeface="Gill Sans MT" panose="020B0502020104020203" pitchFamily="34" charset="77"/>
                  </a:endParaRPr>
                </a:p>
                <a:p>
                  <a:pPr algn="ctr">
                    <a:lnSpc>
                      <a:spcPct val="80000"/>
                    </a:lnSpc>
                  </a:pPr>
                  <a:r>
                    <a:rPr lang="en-US" sz="600" dirty="0">
                      <a:solidFill>
                        <a:schemeClr val="bg1"/>
                      </a:solidFill>
                      <a:latin typeface="Gill Sans MT" panose="020B0502020104020203" pitchFamily="34" charset="77"/>
                    </a:rPr>
                    <a:t>Activity Lead</a:t>
                  </a:r>
                </a:p>
              </p:txBody>
            </p:sp>
            <p:sp>
              <p:nvSpPr>
                <p:cNvPr id="93" name="Rectangle 92">
                  <a:extLst>
                    <a:ext uri="{FF2B5EF4-FFF2-40B4-BE49-F238E27FC236}">
                      <a16:creationId xmlns:a16="http://schemas.microsoft.com/office/drawing/2014/main" id="{B6E8A74A-EBD3-B03C-AFB6-2BDD0936784D}"/>
                    </a:ext>
                  </a:extLst>
                </p:cNvPr>
                <p:cNvSpPr/>
                <p:nvPr/>
              </p:nvSpPr>
              <p:spPr>
                <a:xfrm>
                  <a:off x="377991" y="3753235"/>
                  <a:ext cx="540015" cy="452526"/>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Kathryn Smith </a:t>
                  </a:r>
                </a:p>
                <a:p>
                  <a:pPr algn="ctr">
                    <a:lnSpc>
                      <a:spcPct val="80000"/>
                    </a:lnSpc>
                  </a:pPr>
                  <a:r>
                    <a:rPr lang="en-US" sz="600" dirty="0">
                      <a:solidFill>
                        <a:schemeClr val="bg1"/>
                      </a:solidFill>
                      <a:latin typeface="Gill Sans MT" panose="020B0502020104020203" pitchFamily="34" charset="77"/>
                    </a:rPr>
                    <a:t>Deputy EduFinance Director</a:t>
                  </a:r>
                </a:p>
              </p:txBody>
            </p:sp>
            <p:sp>
              <p:nvSpPr>
                <p:cNvPr id="94" name="Rectangle 93">
                  <a:extLst>
                    <a:ext uri="{FF2B5EF4-FFF2-40B4-BE49-F238E27FC236}">
                      <a16:creationId xmlns:a16="http://schemas.microsoft.com/office/drawing/2014/main" id="{338D7D59-2847-4952-21CB-3C41D72DBCE7}"/>
                    </a:ext>
                  </a:extLst>
                </p:cNvPr>
                <p:cNvSpPr/>
                <p:nvPr/>
              </p:nvSpPr>
              <p:spPr>
                <a:xfrm>
                  <a:off x="377992" y="4259047"/>
                  <a:ext cx="540014" cy="349977"/>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Maria </a:t>
                  </a:r>
                  <a:r>
                    <a:rPr lang="en-US" sz="600" b="1" dirty="0" err="1">
                      <a:solidFill>
                        <a:schemeClr val="bg1"/>
                      </a:solidFill>
                      <a:latin typeface="Gill Sans MT" panose="020B0502020104020203" pitchFamily="34" charset="77"/>
                    </a:rPr>
                    <a:t>Sabillon</a:t>
                  </a:r>
                  <a:r>
                    <a:rPr lang="en-US" sz="600" b="1" dirty="0">
                      <a:solidFill>
                        <a:schemeClr val="bg1"/>
                      </a:solidFill>
                      <a:latin typeface="Gill Sans MT" panose="020B0502020104020203" pitchFamily="34" charset="77"/>
                    </a:rPr>
                    <a:t> </a:t>
                  </a:r>
                  <a:r>
                    <a:rPr lang="en-US" sz="600" dirty="0">
                      <a:solidFill>
                        <a:schemeClr val="bg1"/>
                      </a:solidFill>
                      <a:latin typeface="Gill Sans MT" panose="020B0502020104020203" pitchFamily="34" charset="77"/>
                    </a:rPr>
                    <a:t>Project Manager</a:t>
                  </a:r>
                </a:p>
              </p:txBody>
            </p:sp>
            <p:sp>
              <p:nvSpPr>
                <p:cNvPr id="95" name="Rectangle 94">
                  <a:extLst>
                    <a:ext uri="{FF2B5EF4-FFF2-40B4-BE49-F238E27FC236}">
                      <a16:creationId xmlns:a16="http://schemas.microsoft.com/office/drawing/2014/main" id="{A75E9EFC-5ED6-A575-C87A-2C106BB90614}"/>
                    </a:ext>
                  </a:extLst>
                </p:cNvPr>
                <p:cNvSpPr/>
                <p:nvPr/>
              </p:nvSpPr>
              <p:spPr>
                <a:xfrm>
                  <a:off x="377840" y="4673339"/>
                  <a:ext cx="540012" cy="283046"/>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Ashraf Hammad </a:t>
                  </a:r>
                  <a:r>
                    <a:rPr lang="en-US" sz="600" dirty="0">
                      <a:solidFill>
                        <a:schemeClr val="bg1"/>
                      </a:solidFill>
                      <a:latin typeface="Gill Sans MT" panose="020B0502020104020203" pitchFamily="34" charset="77"/>
                    </a:rPr>
                    <a:t>Associate</a:t>
                  </a:r>
                </a:p>
              </p:txBody>
            </p:sp>
          </p:grpSp>
        </p:grpSp>
        <p:grpSp>
          <p:nvGrpSpPr>
            <p:cNvPr id="416" name="Group 415">
              <a:extLst>
                <a:ext uri="{FF2B5EF4-FFF2-40B4-BE49-F238E27FC236}">
                  <a16:creationId xmlns:a16="http://schemas.microsoft.com/office/drawing/2014/main" id="{80AF83E4-E455-171F-DBEF-966E8A2C91D3}"/>
                </a:ext>
              </a:extLst>
            </p:cNvPr>
            <p:cNvGrpSpPr/>
            <p:nvPr/>
          </p:nvGrpSpPr>
          <p:grpSpPr>
            <a:xfrm>
              <a:off x="1053023" y="2901897"/>
              <a:ext cx="599339" cy="2038564"/>
              <a:chOff x="1369204" y="3079699"/>
              <a:chExt cx="599339" cy="2038564"/>
            </a:xfrm>
          </p:grpSpPr>
          <p:sp>
            <p:nvSpPr>
              <p:cNvPr id="86" name="TextBox 85">
                <a:extLst>
                  <a:ext uri="{FF2B5EF4-FFF2-40B4-BE49-F238E27FC236}">
                    <a16:creationId xmlns:a16="http://schemas.microsoft.com/office/drawing/2014/main" id="{EABDD6A2-9A2C-AA91-9346-39C384F44355}"/>
                  </a:ext>
                </a:extLst>
              </p:cNvPr>
              <p:cNvSpPr txBox="1"/>
              <p:nvPr/>
            </p:nvSpPr>
            <p:spPr>
              <a:xfrm>
                <a:off x="1371541" y="3079699"/>
                <a:ext cx="586524" cy="184666"/>
              </a:xfrm>
              <a:prstGeom prst="rect">
                <a:avLst/>
              </a:prstGeom>
              <a:noFill/>
            </p:spPr>
            <p:txBody>
              <a:bodyPr wrap="square" rtlCol="0">
                <a:spAutoFit/>
              </a:bodyPr>
              <a:lstStyle/>
              <a:p>
                <a:pPr algn="ctr"/>
                <a:r>
                  <a:rPr lang="en-US" sz="600" b="1" dirty="0">
                    <a:latin typeface="Gill Sans MT" panose="020B0502020104020203" pitchFamily="34" charset="77"/>
                  </a:rPr>
                  <a:t>Asia</a:t>
                </a:r>
              </a:p>
            </p:txBody>
          </p:sp>
          <p:grpSp>
            <p:nvGrpSpPr>
              <p:cNvPr id="102" name="Group 101">
                <a:extLst>
                  <a:ext uri="{FF2B5EF4-FFF2-40B4-BE49-F238E27FC236}">
                    <a16:creationId xmlns:a16="http://schemas.microsoft.com/office/drawing/2014/main" id="{5816A019-4802-009F-41A6-A309A0EAF09E}"/>
                  </a:ext>
                </a:extLst>
              </p:cNvPr>
              <p:cNvGrpSpPr/>
              <p:nvPr/>
            </p:nvGrpSpPr>
            <p:grpSpPr>
              <a:xfrm>
                <a:off x="1369204" y="3270277"/>
                <a:ext cx="599339" cy="1847986"/>
                <a:chOff x="327465" y="3366385"/>
                <a:chExt cx="599339" cy="1847986"/>
              </a:xfrm>
            </p:grpSpPr>
            <p:cxnSp>
              <p:nvCxnSpPr>
                <p:cNvPr id="103" name="Straight Connector 102">
                  <a:extLst>
                    <a:ext uri="{FF2B5EF4-FFF2-40B4-BE49-F238E27FC236}">
                      <a16:creationId xmlns:a16="http://schemas.microsoft.com/office/drawing/2014/main" id="{6A989BD3-076C-A9FB-636E-F3648CE62480}"/>
                    </a:ext>
                  </a:extLst>
                </p:cNvPr>
                <p:cNvCxnSpPr>
                  <a:cxnSpLocks/>
                </p:cNvCxnSpPr>
                <p:nvPr/>
              </p:nvCxnSpPr>
              <p:spPr>
                <a:xfrm>
                  <a:off x="334078" y="3396347"/>
                  <a:ext cx="0" cy="18180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35E9F767-3DF1-E91F-3B5C-988CB7F0D6B5}"/>
                    </a:ext>
                  </a:extLst>
                </p:cNvPr>
                <p:cNvSpPr/>
                <p:nvPr/>
              </p:nvSpPr>
              <p:spPr>
                <a:xfrm>
                  <a:off x="327465" y="3366385"/>
                  <a:ext cx="599339" cy="29051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Thierry van </a:t>
                  </a:r>
                  <a:r>
                    <a:rPr lang="en-US" sz="600" b="1" dirty="0" err="1">
                      <a:solidFill>
                        <a:schemeClr val="bg1"/>
                      </a:solidFill>
                      <a:latin typeface="Gill Sans MT" panose="020B0502020104020203" pitchFamily="34" charset="77"/>
                    </a:rPr>
                    <a:t>Bastelaer</a:t>
                  </a:r>
                  <a:endParaRPr lang="en-US" sz="600" b="1" dirty="0">
                    <a:solidFill>
                      <a:schemeClr val="bg1"/>
                    </a:solidFill>
                    <a:latin typeface="Gill Sans MT" panose="020B0502020104020203" pitchFamily="34" charset="77"/>
                  </a:endParaRPr>
                </a:p>
                <a:p>
                  <a:pPr algn="ctr">
                    <a:lnSpc>
                      <a:spcPct val="80000"/>
                    </a:lnSpc>
                  </a:pPr>
                  <a:r>
                    <a:rPr lang="en-US" sz="600" dirty="0">
                      <a:solidFill>
                        <a:schemeClr val="bg1"/>
                      </a:solidFill>
                      <a:latin typeface="Gill Sans MT" panose="020B0502020104020203" pitchFamily="34" charset="77"/>
                    </a:rPr>
                    <a:t>Activity Lead</a:t>
                  </a:r>
                </a:p>
              </p:txBody>
            </p:sp>
            <p:sp>
              <p:nvSpPr>
                <p:cNvPr id="106" name="Rectangle 105">
                  <a:extLst>
                    <a:ext uri="{FF2B5EF4-FFF2-40B4-BE49-F238E27FC236}">
                      <a16:creationId xmlns:a16="http://schemas.microsoft.com/office/drawing/2014/main" id="{C7FC7FE9-2BF7-670A-9E8F-B34D65501AFF}"/>
                    </a:ext>
                  </a:extLst>
                </p:cNvPr>
                <p:cNvSpPr/>
                <p:nvPr/>
              </p:nvSpPr>
              <p:spPr>
                <a:xfrm>
                  <a:off x="409674" y="3712219"/>
                  <a:ext cx="506803" cy="359878"/>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Brian Oh </a:t>
                  </a:r>
                  <a:r>
                    <a:rPr lang="en-US" sz="600" dirty="0">
                      <a:solidFill>
                        <a:schemeClr val="bg1"/>
                      </a:solidFill>
                      <a:latin typeface="Gill Sans MT" panose="020B0502020104020203" pitchFamily="34" charset="77"/>
                    </a:rPr>
                    <a:t>Project Manager</a:t>
                  </a:r>
                </a:p>
              </p:txBody>
            </p:sp>
            <p:sp>
              <p:nvSpPr>
                <p:cNvPr id="107" name="Rectangle 106">
                  <a:extLst>
                    <a:ext uri="{FF2B5EF4-FFF2-40B4-BE49-F238E27FC236}">
                      <a16:creationId xmlns:a16="http://schemas.microsoft.com/office/drawing/2014/main" id="{E18059E4-1BB8-CCF5-97D9-9DF0C92D89CF}"/>
                    </a:ext>
                  </a:extLst>
                </p:cNvPr>
                <p:cNvSpPr/>
                <p:nvPr/>
              </p:nvSpPr>
              <p:spPr>
                <a:xfrm>
                  <a:off x="409674" y="4110923"/>
                  <a:ext cx="506803" cy="37916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Elise Lang </a:t>
                  </a:r>
                  <a:r>
                    <a:rPr lang="en-US" sz="600" dirty="0">
                      <a:solidFill>
                        <a:schemeClr val="bg1"/>
                      </a:solidFill>
                      <a:latin typeface="Gill Sans MT" panose="020B0502020104020203" pitchFamily="34" charset="77"/>
                    </a:rPr>
                    <a:t>Technical Advisor</a:t>
                  </a:r>
                </a:p>
              </p:txBody>
            </p:sp>
            <p:sp>
              <p:nvSpPr>
                <p:cNvPr id="108" name="Rectangle 107">
                  <a:extLst>
                    <a:ext uri="{FF2B5EF4-FFF2-40B4-BE49-F238E27FC236}">
                      <a16:creationId xmlns:a16="http://schemas.microsoft.com/office/drawing/2014/main" id="{96395FB8-ED78-AAE5-3190-C891B1B9F3F9}"/>
                    </a:ext>
                  </a:extLst>
                </p:cNvPr>
                <p:cNvSpPr/>
                <p:nvPr/>
              </p:nvSpPr>
              <p:spPr>
                <a:xfrm>
                  <a:off x="409522" y="4531693"/>
                  <a:ext cx="506917" cy="351683"/>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Kayla Mara </a:t>
                  </a:r>
                  <a:r>
                    <a:rPr lang="en-US" sz="600" dirty="0">
                      <a:solidFill>
                        <a:schemeClr val="bg1"/>
                      </a:solidFill>
                      <a:latin typeface="Gill Sans MT" panose="020B0502020104020203" pitchFamily="34" charset="77"/>
                    </a:rPr>
                    <a:t>Research Associate</a:t>
                  </a:r>
                </a:p>
              </p:txBody>
            </p:sp>
          </p:grpSp>
          <p:sp>
            <p:nvSpPr>
              <p:cNvPr id="109" name="Rectangle 108">
                <a:extLst>
                  <a:ext uri="{FF2B5EF4-FFF2-40B4-BE49-F238E27FC236}">
                    <a16:creationId xmlns:a16="http://schemas.microsoft.com/office/drawing/2014/main" id="{CA3CF9DB-22C0-DC09-1996-7A2FA814B59A}"/>
                  </a:ext>
                </a:extLst>
              </p:cNvPr>
              <p:cNvSpPr/>
              <p:nvPr/>
            </p:nvSpPr>
            <p:spPr>
              <a:xfrm>
                <a:off x="1451261" y="4835217"/>
                <a:ext cx="506803" cy="283046"/>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Sabine Sussman </a:t>
                </a:r>
                <a:r>
                  <a:rPr lang="en-US" sz="600" dirty="0">
                    <a:solidFill>
                      <a:schemeClr val="bg1"/>
                    </a:solidFill>
                    <a:latin typeface="Gill Sans MT" panose="020B0502020104020203" pitchFamily="34" charset="77"/>
                  </a:rPr>
                  <a:t>Analyst</a:t>
                </a:r>
              </a:p>
            </p:txBody>
          </p:sp>
        </p:grpSp>
        <p:grpSp>
          <p:nvGrpSpPr>
            <p:cNvPr id="418" name="Group 417">
              <a:extLst>
                <a:ext uri="{FF2B5EF4-FFF2-40B4-BE49-F238E27FC236}">
                  <a16:creationId xmlns:a16="http://schemas.microsoft.com/office/drawing/2014/main" id="{EA80B31A-0768-002E-D4D1-6AFAE897F40F}"/>
                </a:ext>
              </a:extLst>
            </p:cNvPr>
            <p:cNvGrpSpPr/>
            <p:nvPr/>
          </p:nvGrpSpPr>
          <p:grpSpPr>
            <a:xfrm>
              <a:off x="1835922" y="2907533"/>
              <a:ext cx="607841" cy="1152697"/>
              <a:chOff x="2507860" y="3085335"/>
              <a:chExt cx="607841" cy="1152697"/>
            </a:xfrm>
          </p:grpSpPr>
          <p:sp>
            <p:nvSpPr>
              <p:cNvPr id="87" name="TextBox 86">
                <a:extLst>
                  <a:ext uri="{FF2B5EF4-FFF2-40B4-BE49-F238E27FC236}">
                    <a16:creationId xmlns:a16="http://schemas.microsoft.com/office/drawing/2014/main" id="{A8FD05E3-E3F9-AF4D-26C7-7969B109690E}"/>
                  </a:ext>
                </a:extLst>
              </p:cNvPr>
              <p:cNvSpPr txBox="1"/>
              <p:nvPr/>
            </p:nvSpPr>
            <p:spPr>
              <a:xfrm>
                <a:off x="2507861" y="3085335"/>
                <a:ext cx="607840" cy="184666"/>
              </a:xfrm>
              <a:prstGeom prst="rect">
                <a:avLst/>
              </a:prstGeom>
              <a:noFill/>
            </p:spPr>
            <p:txBody>
              <a:bodyPr wrap="square" rtlCol="0">
                <a:spAutoFit/>
              </a:bodyPr>
              <a:lstStyle/>
              <a:p>
                <a:pPr algn="ctr"/>
                <a:r>
                  <a:rPr lang="en-US" sz="600" b="1" dirty="0">
                    <a:latin typeface="Gill Sans MT" panose="020B0502020104020203" pitchFamily="34" charset="77"/>
                  </a:rPr>
                  <a:t>WEE</a:t>
                </a:r>
              </a:p>
            </p:txBody>
          </p:sp>
          <p:grpSp>
            <p:nvGrpSpPr>
              <p:cNvPr id="407" name="Group 406">
                <a:extLst>
                  <a:ext uri="{FF2B5EF4-FFF2-40B4-BE49-F238E27FC236}">
                    <a16:creationId xmlns:a16="http://schemas.microsoft.com/office/drawing/2014/main" id="{4A40A623-AB7C-F38C-BC48-4265D5366A3D}"/>
                  </a:ext>
                </a:extLst>
              </p:cNvPr>
              <p:cNvGrpSpPr/>
              <p:nvPr/>
            </p:nvGrpSpPr>
            <p:grpSpPr>
              <a:xfrm>
                <a:off x="2507860" y="3267201"/>
                <a:ext cx="605996" cy="970831"/>
                <a:chOff x="2507860" y="3267201"/>
                <a:chExt cx="605996" cy="970831"/>
              </a:xfrm>
            </p:grpSpPr>
            <p:cxnSp>
              <p:nvCxnSpPr>
                <p:cNvPr id="120" name="Straight Connector 119">
                  <a:extLst>
                    <a:ext uri="{FF2B5EF4-FFF2-40B4-BE49-F238E27FC236}">
                      <a16:creationId xmlns:a16="http://schemas.microsoft.com/office/drawing/2014/main" id="{FDD3F333-03E4-5AF4-2B09-B653D72A75E5}"/>
                    </a:ext>
                  </a:extLst>
                </p:cNvPr>
                <p:cNvCxnSpPr>
                  <a:cxnSpLocks/>
                  <a:endCxn id="115" idx="2"/>
                </p:cNvCxnSpPr>
                <p:nvPr/>
              </p:nvCxnSpPr>
              <p:spPr>
                <a:xfrm flipH="1">
                  <a:off x="2810656" y="3437858"/>
                  <a:ext cx="0" cy="80017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0F152A47-BBE3-3B1C-DAFE-FDD13703595F}"/>
                    </a:ext>
                  </a:extLst>
                </p:cNvPr>
                <p:cNvGrpSpPr/>
                <p:nvPr/>
              </p:nvGrpSpPr>
              <p:grpSpPr>
                <a:xfrm>
                  <a:off x="2507860" y="3267201"/>
                  <a:ext cx="605996" cy="970831"/>
                  <a:chOff x="373496" y="3366385"/>
                  <a:chExt cx="605996" cy="970831"/>
                </a:xfrm>
              </p:grpSpPr>
              <p:sp>
                <p:nvSpPr>
                  <p:cNvPr id="113" name="Rectangle 112">
                    <a:extLst>
                      <a:ext uri="{FF2B5EF4-FFF2-40B4-BE49-F238E27FC236}">
                        <a16:creationId xmlns:a16="http://schemas.microsoft.com/office/drawing/2014/main" id="{5DA2CDF5-C308-5942-8E3F-51CA051C8799}"/>
                      </a:ext>
                    </a:extLst>
                  </p:cNvPr>
                  <p:cNvSpPr/>
                  <p:nvPr/>
                </p:nvSpPr>
                <p:spPr>
                  <a:xfrm>
                    <a:off x="377376" y="3366385"/>
                    <a:ext cx="602116" cy="29051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err="1">
                        <a:solidFill>
                          <a:schemeClr val="bg1"/>
                        </a:solidFill>
                        <a:latin typeface="Gill Sans MT" panose="020B0502020104020203" pitchFamily="34" charset="77"/>
                      </a:rPr>
                      <a:t>Gaamaa</a:t>
                    </a:r>
                    <a:r>
                      <a:rPr lang="en-US" sz="600" b="1" dirty="0">
                        <a:solidFill>
                          <a:schemeClr val="bg1"/>
                        </a:solidFill>
                        <a:latin typeface="Gill Sans MT" panose="020B0502020104020203" pitchFamily="34" charset="77"/>
                      </a:rPr>
                      <a:t> </a:t>
                    </a:r>
                    <a:r>
                      <a:rPr lang="en-US" sz="600" b="1" dirty="0" err="1">
                        <a:solidFill>
                          <a:schemeClr val="bg1"/>
                        </a:solidFill>
                        <a:latin typeface="Gill Sans MT" panose="020B0502020104020203" pitchFamily="34" charset="77"/>
                      </a:rPr>
                      <a:t>Hishigsuren</a:t>
                    </a:r>
                    <a:r>
                      <a:rPr lang="en-US" sz="600" b="1" dirty="0">
                        <a:solidFill>
                          <a:schemeClr val="bg1"/>
                        </a:solidFill>
                        <a:latin typeface="Gill Sans MT" panose="020B0502020104020203" pitchFamily="34" charset="77"/>
                      </a:rPr>
                      <a:t> </a:t>
                    </a:r>
                    <a:r>
                      <a:rPr lang="en-US" sz="600" dirty="0">
                        <a:solidFill>
                          <a:schemeClr val="bg1"/>
                        </a:solidFill>
                        <a:latin typeface="Gill Sans MT" panose="020B0502020104020203" pitchFamily="34" charset="77"/>
                      </a:rPr>
                      <a:t>Activity Lead</a:t>
                    </a:r>
                  </a:p>
                </p:txBody>
              </p:sp>
              <p:sp>
                <p:nvSpPr>
                  <p:cNvPr id="114" name="Rectangle 113">
                    <a:extLst>
                      <a:ext uri="{FF2B5EF4-FFF2-40B4-BE49-F238E27FC236}">
                        <a16:creationId xmlns:a16="http://schemas.microsoft.com/office/drawing/2014/main" id="{B0E4367D-5925-0C68-97DA-E7AC071DF73C}"/>
                      </a:ext>
                    </a:extLst>
                  </p:cNvPr>
                  <p:cNvSpPr/>
                  <p:nvPr/>
                </p:nvSpPr>
                <p:spPr>
                  <a:xfrm>
                    <a:off x="373496" y="3718482"/>
                    <a:ext cx="605474" cy="342856"/>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Kathleen Wilson </a:t>
                    </a:r>
                  </a:p>
                  <a:p>
                    <a:pPr algn="ctr">
                      <a:lnSpc>
                        <a:spcPct val="80000"/>
                      </a:lnSpc>
                    </a:pPr>
                    <a:r>
                      <a:rPr lang="en-US" sz="600" dirty="0">
                        <a:solidFill>
                          <a:schemeClr val="bg1"/>
                        </a:solidFill>
                        <a:latin typeface="Gill Sans MT" panose="020B0502020104020203" pitchFamily="34" charset="77"/>
                      </a:rPr>
                      <a:t>Project Manager</a:t>
                    </a:r>
                  </a:p>
                </p:txBody>
              </p:sp>
              <p:sp>
                <p:nvSpPr>
                  <p:cNvPr id="115" name="Rectangle 114">
                    <a:extLst>
                      <a:ext uri="{FF2B5EF4-FFF2-40B4-BE49-F238E27FC236}">
                        <a16:creationId xmlns:a16="http://schemas.microsoft.com/office/drawing/2014/main" id="{B65C90FC-C121-28B2-0B5E-7F0F67A4CE41}"/>
                      </a:ext>
                    </a:extLst>
                  </p:cNvPr>
                  <p:cNvSpPr/>
                  <p:nvPr/>
                </p:nvSpPr>
                <p:spPr>
                  <a:xfrm>
                    <a:off x="373496" y="4111156"/>
                    <a:ext cx="605592" cy="226060"/>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TBD </a:t>
                    </a:r>
                  </a:p>
                  <a:p>
                    <a:pPr algn="ctr">
                      <a:lnSpc>
                        <a:spcPct val="80000"/>
                      </a:lnSpc>
                    </a:pPr>
                    <a:r>
                      <a:rPr lang="en-US" sz="600" dirty="0">
                        <a:solidFill>
                          <a:schemeClr val="bg1"/>
                        </a:solidFill>
                        <a:latin typeface="Gill Sans MT" panose="020B0502020104020203" pitchFamily="34" charset="77"/>
                      </a:rPr>
                      <a:t>Associate</a:t>
                    </a:r>
                  </a:p>
                </p:txBody>
              </p:sp>
            </p:grpSp>
          </p:grpSp>
        </p:grpSp>
        <p:grpSp>
          <p:nvGrpSpPr>
            <p:cNvPr id="419" name="Group 418">
              <a:extLst>
                <a:ext uri="{FF2B5EF4-FFF2-40B4-BE49-F238E27FC236}">
                  <a16:creationId xmlns:a16="http://schemas.microsoft.com/office/drawing/2014/main" id="{8B0A23C4-C216-1852-A200-2FA15C8B4954}"/>
                </a:ext>
              </a:extLst>
            </p:cNvPr>
            <p:cNvGrpSpPr/>
            <p:nvPr/>
          </p:nvGrpSpPr>
          <p:grpSpPr>
            <a:xfrm>
              <a:off x="2610132" y="2896618"/>
              <a:ext cx="1143700" cy="1310978"/>
              <a:chOff x="3401306" y="3086068"/>
              <a:chExt cx="1143700" cy="1310978"/>
            </a:xfrm>
          </p:grpSpPr>
          <p:sp>
            <p:nvSpPr>
              <p:cNvPr id="88" name="TextBox 87">
                <a:extLst>
                  <a:ext uri="{FF2B5EF4-FFF2-40B4-BE49-F238E27FC236}">
                    <a16:creationId xmlns:a16="http://schemas.microsoft.com/office/drawing/2014/main" id="{3A172304-33C2-D09C-EBC4-FBA3953D9701}"/>
                  </a:ext>
                </a:extLst>
              </p:cNvPr>
              <p:cNvSpPr txBox="1"/>
              <p:nvPr/>
            </p:nvSpPr>
            <p:spPr>
              <a:xfrm>
                <a:off x="3679809" y="3086068"/>
                <a:ext cx="573792" cy="184666"/>
              </a:xfrm>
              <a:prstGeom prst="rect">
                <a:avLst/>
              </a:prstGeom>
              <a:noFill/>
            </p:spPr>
            <p:txBody>
              <a:bodyPr wrap="square" rtlCol="0">
                <a:spAutoFit/>
              </a:bodyPr>
              <a:lstStyle/>
              <a:p>
                <a:pPr algn="ctr"/>
                <a:r>
                  <a:rPr lang="en-US" sz="600" b="1" dirty="0">
                    <a:latin typeface="Gill Sans MT" panose="020B0502020104020203" pitchFamily="34" charset="77"/>
                  </a:rPr>
                  <a:t>Sahel</a:t>
                </a:r>
              </a:p>
            </p:txBody>
          </p:sp>
          <p:grpSp>
            <p:nvGrpSpPr>
              <p:cNvPr id="415" name="Group 414">
                <a:extLst>
                  <a:ext uri="{FF2B5EF4-FFF2-40B4-BE49-F238E27FC236}">
                    <a16:creationId xmlns:a16="http://schemas.microsoft.com/office/drawing/2014/main" id="{A44B32A2-577F-99E5-CDF4-9BDD818FA283}"/>
                  </a:ext>
                </a:extLst>
              </p:cNvPr>
              <p:cNvGrpSpPr/>
              <p:nvPr/>
            </p:nvGrpSpPr>
            <p:grpSpPr>
              <a:xfrm>
                <a:off x="3401306" y="3267201"/>
                <a:ext cx="1143700" cy="1129845"/>
                <a:chOff x="3401306" y="3267201"/>
                <a:chExt cx="1143700" cy="1129845"/>
              </a:xfrm>
            </p:grpSpPr>
            <p:cxnSp>
              <p:nvCxnSpPr>
                <p:cNvPr id="136" name="Straight Connector 135">
                  <a:extLst>
                    <a:ext uri="{FF2B5EF4-FFF2-40B4-BE49-F238E27FC236}">
                      <a16:creationId xmlns:a16="http://schemas.microsoft.com/office/drawing/2014/main" id="{87801E5C-C224-CFF3-39FB-BAFF190F0461}"/>
                    </a:ext>
                  </a:extLst>
                </p:cNvPr>
                <p:cNvCxnSpPr>
                  <a:cxnSpLocks/>
                </p:cNvCxnSpPr>
                <p:nvPr/>
              </p:nvCxnSpPr>
              <p:spPr>
                <a:xfrm>
                  <a:off x="3959572" y="3329727"/>
                  <a:ext cx="0" cy="31168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4767064-053A-8536-5098-2F9B746B13D6}"/>
                    </a:ext>
                  </a:extLst>
                </p:cNvPr>
                <p:cNvCxnSpPr>
                  <a:cxnSpLocks/>
                </p:cNvCxnSpPr>
                <p:nvPr/>
              </p:nvCxnSpPr>
              <p:spPr>
                <a:xfrm>
                  <a:off x="3401306" y="3633238"/>
                  <a:ext cx="11437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C0ED51C-D022-E0EB-0604-28F215971C5E}"/>
                    </a:ext>
                  </a:extLst>
                </p:cNvPr>
                <p:cNvCxnSpPr>
                  <a:cxnSpLocks/>
                </p:cNvCxnSpPr>
                <p:nvPr/>
              </p:nvCxnSpPr>
              <p:spPr>
                <a:xfrm>
                  <a:off x="3665014" y="3799061"/>
                  <a:ext cx="0" cy="3624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705A7BE-0B6F-AC60-BCCC-21A24CCF0F1F}"/>
                    </a:ext>
                  </a:extLst>
                </p:cNvPr>
                <p:cNvCxnSpPr>
                  <a:cxnSpLocks/>
                </p:cNvCxnSpPr>
                <p:nvPr/>
              </p:nvCxnSpPr>
              <p:spPr>
                <a:xfrm>
                  <a:off x="4276415" y="3794720"/>
                  <a:ext cx="0" cy="3624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552610FE-139B-76CF-4F8B-A4C226239EEF}"/>
                    </a:ext>
                  </a:extLst>
                </p:cNvPr>
                <p:cNvSpPr/>
                <p:nvPr/>
              </p:nvSpPr>
              <p:spPr>
                <a:xfrm>
                  <a:off x="3666207" y="3267201"/>
                  <a:ext cx="587394" cy="29051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Lauren Rawling</a:t>
                  </a:r>
                  <a:r>
                    <a:rPr lang="en-US" sz="600" dirty="0">
                      <a:solidFill>
                        <a:schemeClr val="bg1"/>
                      </a:solidFill>
                      <a:latin typeface="Gill Sans MT" panose="020B0502020104020203" pitchFamily="34" charset="77"/>
                    </a:rPr>
                    <a:t> Activity Lead</a:t>
                  </a:r>
                </a:p>
              </p:txBody>
            </p:sp>
            <p:sp>
              <p:nvSpPr>
                <p:cNvPr id="127" name="Rectangle 126">
                  <a:extLst>
                    <a:ext uri="{FF2B5EF4-FFF2-40B4-BE49-F238E27FC236}">
                      <a16:creationId xmlns:a16="http://schemas.microsoft.com/office/drawing/2014/main" id="{9FEB881D-BF65-E068-03C3-FA9C8F274C37}"/>
                    </a:ext>
                  </a:extLst>
                </p:cNvPr>
                <p:cNvSpPr/>
                <p:nvPr/>
              </p:nvSpPr>
              <p:spPr>
                <a:xfrm>
                  <a:off x="3401306" y="3689111"/>
                  <a:ext cx="512524" cy="323067"/>
                </a:xfrm>
                <a:prstGeom prst="rect">
                  <a:avLst/>
                </a:prstGeom>
                <a:solidFill>
                  <a:srgbClr val="9B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err="1">
                      <a:solidFill>
                        <a:schemeClr val="tx1"/>
                      </a:solidFill>
                      <a:latin typeface="Gill Sans MT" panose="020B0502020104020203" pitchFamily="34" charset="77"/>
                    </a:rPr>
                    <a:t>Ibrahima</a:t>
                  </a:r>
                  <a:r>
                    <a:rPr lang="en-US" sz="600" b="1" dirty="0">
                      <a:solidFill>
                        <a:schemeClr val="tx1"/>
                      </a:solidFill>
                      <a:latin typeface="Gill Sans MT" panose="020B0502020104020203" pitchFamily="34" charset="77"/>
                    </a:rPr>
                    <a:t> </a:t>
                  </a:r>
                  <a:r>
                    <a:rPr lang="en-US" sz="600" b="1" dirty="0" err="1">
                      <a:solidFill>
                        <a:schemeClr val="tx1"/>
                      </a:solidFill>
                      <a:latin typeface="Gill Sans MT" panose="020B0502020104020203" pitchFamily="34" charset="77"/>
                    </a:rPr>
                    <a:t>Djibo</a:t>
                  </a:r>
                  <a:r>
                    <a:rPr lang="en-US" sz="600" b="1" dirty="0">
                      <a:solidFill>
                        <a:schemeClr val="tx1"/>
                      </a:solidFill>
                      <a:latin typeface="Gill Sans MT" panose="020B0502020104020203" pitchFamily="34" charset="77"/>
                    </a:rPr>
                    <a:t> </a:t>
                  </a:r>
                </a:p>
                <a:p>
                  <a:pPr algn="ctr">
                    <a:lnSpc>
                      <a:spcPct val="80000"/>
                    </a:lnSpc>
                  </a:pPr>
                  <a:r>
                    <a:rPr lang="en-US" sz="600" dirty="0">
                      <a:solidFill>
                        <a:schemeClr val="tx1"/>
                      </a:solidFill>
                      <a:latin typeface="Gill Sans MT" panose="020B0502020104020203" pitchFamily="34" charset="77"/>
                    </a:rPr>
                    <a:t>Team Lead</a:t>
                  </a:r>
                </a:p>
              </p:txBody>
            </p:sp>
            <p:sp>
              <p:nvSpPr>
                <p:cNvPr id="128" name="Rectangle 127">
                  <a:extLst>
                    <a:ext uri="{FF2B5EF4-FFF2-40B4-BE49-F238E27FC236}">
                      <a16:creationId xmlns:a16="http://schemas.microsoft.com/office/drawing/2014/main" id="{4B02AF3E-9A2E-DB3D-39B5-FCF0DD780F4B}"/>
                    </a:ext>
                  </a:extLst>
                </p:cNvPr>
                <p:cNvSpPr/>
                <p:nvPr/>
              </p:nvSpPr>
              <p:spPr>
                <a:xfrm>
                  <a:off x="3401307" y="4075695"/>
                  <a:ext cx="512624" cy="196167"/>
                </a:xfrm>
                <a:prstGeom prst="rect">
                  <a:avLst/>
                </a:prstGeom>
                <a:solidFill>
                  <a:srgbClr val="9B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Country staff</a:t>
                  </a:r>
                </a:p>
              </p:txBody>
            </p:sp>
            <p:sp>
              <p:nvSpPr>
                <p:cNvPr id="133" name="Rectangle 132">
                  <a:extLst>
                    <a:ext uri="{FF2B5EF4-FFF2-40B4-BE49-F238E27FC236}">
                      <a16:creationId xmlns:a16="http://schemas.microsoft.com/office/drawing/2014/main" id="{0DF6FBD7-D798-BDE8-432D-B9482FAE3512}"/>
                    </a:ext>
                  </a:extLst>
                </p:cNvPr>
                <p:cNvSpPr/>
                <p:nvPr/>
              </p:nvSpPr>
              <p:spPr>
                <a:xfrm>
                  <a:off x="3989497" y="3684770"/>
                  <a:ext cx="555509" cy="351837"/>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Minnie </a:t>
                  </a:r>
                  <a:r>
                    <a:rPr lang="en-US" sz="600" b="1" dirty="0" err="1">
                      <a:solidFill>
                        <a:schemeClr val="bg1"/>
                      </a:solidFill>
                      <a:latin typeface="Gill Sans MT" panose="020B0502020104020203" pitchFamily="34" charset="77"/>
                    </a:rPr>
                    <a:t>Lanting</a:t>
                  </a:r>
                  <a:r>
                    <a:rPr lang="en-US" sz="600" b="1" dirty="0">
                      <a:solidFill>
                        <a:schemeClr val="bg1"/>
                      </a:solidFill>
                      <a:latin typeface="Gill Sans MT" panose="020B0502020104020203" pitchFamily="34" charset="77"/>
                    </a:rPr>
                    <a:t> </a:t>
                  </a:r>
                  <a:r>
                    <a:rPr lang="en-US" sz="600" dirty="0">
                      <a:solidFill>
                        <a:schemeClr val="bg1"/>
                      </a:solidFill>
                      <a:latin typeface="Gill Sans MT" panose="020B0502020104020203" pitchFamily="34" charset="77"/>
                    </a:rPr>
                    <a:t>Project Manager</a:t>
                  </a:r>
                </a:p>
              </p:txBody>
            </p:sp>
            <p:sp>
              <p:nvSpPr>
                <p:cNvPr id="134" name="Rectangle 133">
                  <a:extLst>
                    <a:ext uri="{FF2B5EF4-FFF2-40B4-BE49-F238E27FC236}">
                      <a16:creationId xmlns:a16="http://schemas.microsoft.com/office/drawing/2014/main" id="{EF908AA8-E652-DB84-AFC7-57C7B5292CC7}"/>
                    </a:ext>
                  </a:extLst>
                </p:cNvPr>
                <p:cNvSpPr/>
                <p:nvPr/>
              </p:nvSpPr>
              <p:spPr>
                <a:xfrm>
                  <a:off x="3989497" y="4106541"/>
                  <a:ext cx="555509" cy="290505"/>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Katharine </a:t>
                  </a:r>
                  <a:r>
                    <a:rPr lang="en-US" sz="600" b="1" dirty="0" err="1">
                      <a:solidFill>
                        <a:schemeClr val="bg1"/>
                      </a:solidFill>
                      <a:latin typeface="Gill Sans MT" panose="020B0502020104020203" pitchFamily="34" charset="77"/>
                    </a:rPr>
                    <a:t>Desgans</a:t>
                  </a:r>
                  <a:r>
                    <a:rPr lang="en-US" sz="600" b="1" dirty="0">
                      <a:solidFill>
                        <a:schemeClr val="bg1"/>
                      </a:solidFill>
                      <a:latin typeface="Gill Sans MT" panose="020B0502020104020203" pitchFamily="34" charset="77"/>
                    </a:rPr>
                    <a:t> </a:t>
                  </a:r>
                  <a:r>
                    <a:rPr lang="en-US" sz="600" dirty="0">
                      <a:solidFill>
                        <a:schemeClr val="bg1"/>
                      </a:solidFill>
                      <a:latin typeface="Gill Sans MT" panose="020B0502020104020203" pitchFamily="34" charset="77"/>
                    </a:rPr>
                    <a:t>Associate</a:t>
                  </a:r>
                </a:p>
              </p:txBody>
            </p:sp>
          </p:grpSp>
        </p:grpSp>
        <p:grpSp>
          <p:nvGrpSpPr>
            <p:cNvPr id="143" name="Group 142">
              <a:extLst>
                <a:ext uri="{FF2B5EF4-FFF2-40B4-BE49-F238E27FC236}">
                  <a16:creationId xmlns:a16="http://schemas.microsoft.com/office/drawing/2014/main" id="{FDDA5906-18CC-7A1C-7B87-F45AA9397067}"/>
                </a:ext>
              </a:extLst>
            </p:cNvPr>
            <p:cNvGrpSpPr/>
            <p:nvPr/>
          </p:nvGrpSpPr>
          <p:grpSpPr>
            <a:xfrm>
              <a:off x="3907248" y="3071927"/>
              <a:ext cx="1032962" cy="1129845"/>
              <a:chOff x="3462470" y="3267201"/>
              <a:chExt cx="1032962" cy="1129845"/>
            </a:xfrm>
          </p:grpSpPr>
          <p:cxnSp>
            <p:nvCxnSpPr>
              <p:cNvPr id="144" name="Straight Connector 143">
                <a:extLst>
                  <a:ext uri="{FF2B5EF4-FFF2-40B4-BE49-F238E27FC236}">
                    <a16:creationId xmlns:a16="http://schemas.microsoft.com/office/drawing/2014/main" id="{336A4D82-4AAB-3815-93CB-EDB5BBDD1DD4}"/>
                  </a:ext>
                </a:extLst>
              </p:cNvPr>
              <p:cNvCxnSpPr>
                <a:cxnSpLocks/>
              </p:cNvCxnSpPr>
              <p:nvPr/>
            </p:nvCxnSpPr>
            <p:spPr>
              <a:xfrm>
                <a:off x="3978490" y="3329727"/>
                <a:ext cx="0" cy="31168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D8BFA03-84C6-AD75-D6DE-1D7EAAE78DFE}"/>
                  </a:ext>
                </a:extLst>
              </p:cNvPr>
              <p:cNvCxnSpPr>
                <a:cxnSpLocks/>
              </p:cNvCxnSpPr>
              <p:nvPr/>
            </p:nvCxnSpPr>
            <p:spPr>
              <a:xfrm>
                <a:off x="3462470" y="3632689"/>
                <a:ext cx="103296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71D20F3-AABF-10F9-22B8-9062E8C0BFE8}"/>
                  </a:ext>
                </a:extLst>
              </p:cNvPr>
              <p:cNvCxnSpPr>
                <a:cxnSpLocks/>
              </p:cNvCxnSpPr>
              <p:nvPr/>
            </p:nvCxnSpPr>
            <p:spPr>
              <a:xfrm>
                <a:off x="3721057" y="3835846"/>
                <a:ext cx="0" cy="3624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8DDA3C8-7562-339A-D0B7-E45647291236}"/>
                  </a:ext>
                </a:extLst>
              </p:cNvPr>
              <p:cNvCxnSpPr>
                <a:cxnSpLocks/>
              </p:cNvCxnSpPr>
              <p:nvPr/>
            </p:nvCxnSpPr>
            <p:spPr>
              <a:xfrm>
                <a:off x="4249481" y="3794720"/>
                <a:ext cx="0" cy="3624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50F0D534-DC47-614C-9FB3-21D7237436AD}"/>
                  </a:ext>
                </a:extLst>
              </p:cNvPr>
              <p:cNvSpPr/>
              <p:nvPr/>
            </p:nvSpPr>
            <p:spPr>
              <a:xfrm>
                <a:off x="3685124" y="3267201"/>
                <a:ext cx="588475" cy="29051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err="1">
                    <a:solidFill>
                      <a:schemeClr val="bg1"/>
                    </a:solidFill>
                    <a:latin typeface="Gill Sans MT" panose="020B0502020104020203" pitchFamily="34" charset="77"/>
                  </a:rPr>
                  <a:t>Sachin</a:t>
                </a:r>
                <a:r>
                  <a:rPr lang="en-US" sz="600" b="1" dirty="0">
                    <a:solidFill>
                      <a:schemeClr val="bg1"/>
                    </a:solidFill>
                    <a:latin typeface="Gill Sans MT" panose="020B0502020104020203" pitchFamily="34" charset="77"/>
                  </a:rPr>
                  <a:t> Gupta</a:t>
                </a:r>
              </a:p>
              <a:p>
                <a:pPr algn="ctr">
                  <a:lnSpc>
                    <a:spcPct val="80000"/>
                  </a:lnSpc>
                </a:pPr>
                <a:r>
                  <a:rPr lang="en-US" sz="600" dirty="0">
                    <a:solidFill>
                      <a:schemeClr val="bg1"/>
                    </a:solidFill>
                    <a:latin typeface="Gill Sans MT" panose="020B0502020104020203" pitchFamily="34" charset="77"/>
                  </a:rPr>
                  <a:t>Activity Lead</a:t>
                </a:r>
              </a:p>
            </p:txBody>
          </p:sp>
          <p:sp>
            <p:nvSpPr>
              <p:cNvPr id="149" name="Rectangle 148">
                <a:extLst>
                  <a:ext uri="{FF2B5EF4-FFF2-40B4-BE49-F238E27FC236}">
                    <a16:creationId xmlns:a16="http://schemas.microsoft.com/office/drawing/2014/main" id="{7AD18C82-49F9-7370-0B42-F344CF1511C3}"/>
                  </a:ext>
                </a:extLst>
              </p:cNvPr>
              <p:cNvSpPr/>
              <p:nvPr/>
            </p:nvSpPr>
            <p:spPr>
              <a:xfrm>
                <a:off x="3462470" y="3689111"/>
                <a:ext cx="481108" cy="327791"/>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Juan </a:t>
                </a:r>
                <a:r>
                  <a:rPr lang="en-US" sz="600" b="1" dirty="0" err="1">
                    <a:solidFill>
                      <a:schemeClr val="tx1"/>
                    </a:solidFill>
                    <a:latin typeface="Gill Sans MT" panose="020B0502020104020203" pitchFamily="34" charset="77"/>
                  </a:rPr>
                  <a:t>Forero</a:t>
                </a:r>
                <a:r>
                  <a:rPr lang="en-US" sz="600" b="1" dirty="0">
                    <a:solidFill>
                      <a:schemeClr val="tx1"/>
                    </a:solidFill>
                    <a:latin typeface="Gill Sans MT" panose="020B0502020104020203" pitchFamily="34" charset="77"/>
                  </a:rPr>
                  <a:t> </a:t>
                </a:r>
              </a:p>
              <a:p>
                <a:pPr algn="ctr">
                  <a:lnSpc>
                    <a:spcPct val="80000"/>
                  </a:lnSpc>
                </a:pPr>
                <a:r>
                  <a:rPr lang="en-US" sz="600" dirty="0">
                    <a:solidFill>
                      <a:schemeClr val="tx1"/>
                    </a:solidFill>
                    <a:latin typeface="Gill Sans MT" panose="020B0502020104020203" pitchFamily="34" charset="77"/>
                  </a:rPr>
                  <a:t>Team Lead</a:t>
                </a:r>
              </a:p>
            </p:txBody>
          </p:sp>
          <p:sp>
            <p:nvSpPr>
              <p:cNvPr id="150" name="Rectangle 149">
                <a:extLst>
                  <a:ext uri="{FF2B5EF4-FFF2-40B4-BE49-F238E27FC236}">
                    <a16:creationId xmlns:a16="http://schemas.microsoft.com/office/drawing/2014/main" id="{CCC6A23A-1F38-D70C-D76C-9A6277AFAA75}"/>
                  </a:ext>
                </a:extLst>
              </p:cNvPr>
              <p:cNvSpPr/>
              <p:nvPr/>
            </p:nvSpPr>
            <p:spPr>
              <a:xfrm>
                <a:off x="3462480" y="4082588"/>
                <a:ext cx="481202" cy="226060"/>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Country staff</a:t>
                </a:r>
              </a:p>
            </p:txBody>
          </p:sp>
          <p:sp>
            <p:nvSpPr>
              <p:cNvPr id="151" name="Rectangle 150">
                <a:extLst>
                  <a:ext uri="{FF2B5EF4-FFF2-40B4-BE49-F238E27FC236}">
                    <a16:creationId xmlns:a16="http://schemas.microsoft.com/office/drawing/2014/main" id="{4936D21B-A1E8-5111-E611-0AA9E5B3D829}"/>
                  </a:ext>
                </a:extLst>
              </p:cNvPr>
              <p:cNvSpPr/>
              <p:nvPr/>
            </p:nvSpPr>
            <p:spPr>
              <a:xfrm>
                <a:off x="4014324" y="3684770"/>
                <a:ext cx="481108" cy="351837"/>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Julia </a:t>
                </a:r>
                <a:r>
                  <a:rPr lang="en-US" sz="600" b="1" dirty="0" err="1">
                    <a:solidFill>
                      <a:schemeClr val="bg1"/>
                    </a:solidFill>
                    <a:latin typeface="Gill Sans MT" panose="020B0502020104020203" pitchFamily="34" charset="77"/>
                  </a:rPr>
                  <a:t>Uriarte</a:t>
                </a:r>
                <a:endParaRPr lang="en-US" sz="600" b="1" dirty="0">
                  <a:solidFill>
                    <a:schemeClr val="bg1"/>
                  </a:solidFill>
                  <a:latin typeface="Gill Sans MT" panose="020B0502020104020203" pitchFamily="34" charset="77"/>
                </a:endParaRPr>
              </a:p>
              <a:p>
                <a:pPr algn="ctr">
                  <a:lnSpc>
                    <a:spcPct val="80000"/>
                  </a:lnSpc>
                </a:pPr>
                <a:r>
                  <a:rPr lang="en-US" sz="600" dirty="0">
                    <a:solidFill>
                      <a:schemeClr val="bg1"/>
                    </a:solidFill>
                    <a:latin typeface="Gill Sans MT" panose="020B0502020104020203" pitchFamily="34" charset="77"/>
                  </a:rPr>
                  <a:t>Project Manager</a:t>
                </a:r>
              </a:p>
            </p:txBody>
          </p:sp>
          <p:sp>
            <p:nvSpPr>
              <p:cNvPr id="152" name="Rectangle 151">
                <a:extLst>
                  <a:ext uri="{FF2B5EF4-FFF2-40B4-BE49-F238E27FC236}">
                    <a16:creationId xmlns:a16="http://schemas.microsoft.com/office/drawing/2014/main" id="{F459B763-31DC-1EB3-BBA5-73BFAD9AEEE1}"/>
                  </a:ext>
                </a:extLst>
              </p:cNvPr>
              <p:cNvSpPr/>
              <p:nvPr/>
            </p:nvSpPr>
            <p:spPr>
              <a:xfrm>
                <a:off x="4014324" y="4106541"/>
                <a:ext cx="481108" cy="290505"/>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Emma Grant </a:t>
                </a:r>
                <a:r>
                  <a:rPr lang="en-US" sz="600" dirty="0">
                    <a:solidFill>
                      <a:schemeClr val="bg1"/>
                    </a:solidFill>
                    <a:latin typeface="Gill Sans MT" panose="020B0502020104020203" pitchFamily="34" charset="77"/>
                  </a:rPr>
                  <a:t>Associate</a:t>
                </a:r>
              </a:p>
            </p:txBody>
          </p:sp>
        </p:grpSp>
        <p:grpSp>
          <p:nvGrpSpPr>
            <p:cNvPr id="7" name="Group 6">
              <a:extLst>
                <a:ext uri="{FF2B5EF4-FFF2-40B4-BE49-F238E27FC236}">
                  <a16:creationId xmlns:a16="http://schemas.microsoft.com/office/drawing/2014/main" id="{46DB72B1-1A22-0DFE-B200-8DE8022D8370}"/>
                </a:ext>
              </a:extLst>
            </p:cNvPr>
            <p:cNvGrpSpPr/>
            <p:nvPr/>
          </p:nvGrpSpPr>
          <p:grpSpPr>
            <a:xfrm>
              <a:off x="5082951" y="3071378"/>
              <a:ext cx="1212880" cy="1515364"/>
              <a:chOff x="5857826" y="3299980"/>
              <a:chExt cx="1212880" cy="1515364"/>
            </a:xfrm>
          </p:grpSpPr>
          <p:grpSp>
            <p:nvGrpSpPr>
              <p:cNvPr id="83" name="Group 82">
                <a:extLst>
                  <a:ext uri="{FF2B5EF4-FFF2-40B4-BE49-F238E27FC236}">
                    <a16:creationId xmlns:a16="http://schemas.microsoft.com/office/drawing/2014/main" id="{84FFDE3C-4AA1-3B2C-A444-59DC64A70ACC}"/>
                  </a:ext>
                </a:extLst>
              </p:cNvPr>
              <p:cNvGrpSpPr/>
              <p:nvPr/>
            </p:nvGrpSpPr>
            <p:grpSpPr>
              <a:xfrm>
                <a:off x="5857826" y="3299980"/>
                <a:ext cx="1212880" cy="1515364"/>
                <a:chOff x="3326243" y="3267201"/>
                <a:chExt cx="1212880" cy="1515364"/>
              </a:xfrm>
            </p:grpSpPr>
            <p:cxnSp>
              <p:nvCxnSpPr>
                <p:cNvPr id="85" name="Straight Connector 84">
                  <a:extLst>
                    <a:ext uri="{FF2B5EF4-FFF2-40B4-BE49-F238E27FC236}">
                      <a16:creationId xmlns:a16="http://schemas.microsoft.com/office/drawing/2014/main" id="{627697D3-D9BA-2C2A-4B33-666EFAC89295}"/>
                    </a:ext>
                  </a:extLst>
                </p:cNvPr>
                <p:cNvCxnSpPr>
                  <a:cxnSpLocks/>
                </p:cNvCxnSpPr>
                <p:nvPr/>
              </p:nvCxnSpPr>
              <p:spPr>
                <a:xfrm>
                  <a:off x="3923069" y="3329727"/>
                  <a:ext cx="0" cy="31168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1BC23F2-30D0-29CB-D71F-8096BB0100F7}"/>
                    </a:ext>
                  </a:extLst>
                </p:cNvPr>
                <p:cNvCxnSpPr>
                  <a:cxnSpLocks/>
                </p:cNvCxnSpPr>
                <p:nvPr/>
              </p:nvCxnSpPr>
              <p:spPr>
                <a:xfrm>
                  <a:off x="3326243" y="3633238"/>
                  <a:ext cx="121277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1E75A7F-5AE4-8935-2F88-EB044CC23004}"/>
                    </a:ext>
                  </a:extLst>
                </p:cNvPr>
                <p:cNvCxnSpPr>
                  <a:cxnSpLocks/>
                  <a:endCxn id="110" idx="0"/>
                </p:cNvCxnSpPr>
                <p:nvPr/>
              </p:nvCxnSpPr>
              <p:spPr>
                <a:xfrm flipH="1">
                  <a:off x="3602968" y="3848800"/>
                  <a:ext cx="37715" cy="70770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A741E32-A693-1556-D95C-8D074ADACE4E}"/>
                    </a:ext>
                  </a:extLst>
                </p:cNvPr>
                <p:cNvCxnSpPr>
                  <a:cxnSpLocks/>
                </p:cNvCxnSpPr>
                <p:nvPr/>
              </p:nvCxnSpPr>
              <p:spPr>
                <a:xfrm>
                  <a:off x="4272517" y="3794720"/>
                  <a:ext cx="0" cy="3624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FD9D3AD0-ECCA-0F3D-7A63-53EBAC7AE24F}"/>
                    </a:ext>
                  </a:extLst>
                </p:cNvPr>
                <p:cNvSpPr/>
                <p:nvPr/>
              </p:nvSpPr>
              <p:spPr>
                <a:xfrm>
                  <a:off x="3633174" y="3267201"/>
                  <a:ext cx="587394" cy="29051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Brett Johnson </a:t>
                  </a:r>
                  <a:r>
                    <a:rPr lang="en-US" sz="600" dirty="0">
                      <a:solidFill>
                        <a:schemeClr val="bg1"/>
                      </a:solidFill>
                      <a:latin typeface="Gill Sans MT" panose="020B0502020104020203" pitchFamily="34" charset="77"/>
                    </a:rPr>
                    <a:t>Activity Lead</a:t>
                  </a:r>
                </a:p>
              </p:txBody>
            </p:sp>
            <p:sp>
              <p:nvSpPr>
                <p:cNvPr id="104" name="Rectangle 103">
                  <a:extLst>
                    <a:ext uri="{FF2B5EF4-FFF2-40B4-BE49-F238E27FC236}">
                      <a16:creationId xmlns:a16="http://schemas.microsoft.com/office/drawing/2014/main" id="{4FB6C540-B862-2719-01EC-71B870C34776}"/>
                    </a:ext>
                  </a:extLst>
                </p:cNvPr>
                <p:cNvSpPr/>
                <p:nvPr/>
              </p:nvSpPr>
              <p:spPr>
                <a:xfrm>
                  <a:off x="3326358" y="3689111"/>
                  <a:ext cx="553122" cy="362445"/>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err="1">
                      <a:solidFill>
                        <a:schemeClr val="tx1"/>
                      </a:solidFill>
                      <a:latin typeface="Gill Sans MT" panose="020B0502020104020203" pitchFamily="34" charset="77"/>
                    </a:rPr>
                    <a:t>Yohannas</a:t>
                  </a:r>
                  <a:r>
                    <a:rPr lang="en-US" sz="600" b="1" dirty="0">
                      <a:solidFill>
                        <a:schemeClr val="tx1"/>
                      </a:solidFill>
                      <a:latin typeface="Gill Sans MT" panose="020B0502020104020203" pitchFamily="34" charset="77"/>
                    </a:rPr>
                    <a:t> Assefa </a:t>
                  </a:r>
                  <a:r>
                    <a:rPr lang="en-US" sz="600" dirty="0">
                      <a:solidFill>
                        <a:schemeClr val="tx1"/>
                      </a:solidFill>
                      <a:latin typeface="Gill Sans MT" panose="020B0502020104020203" pitchFamily="34" charset="77"/>
                    </a:rPr>
                    <a:t>Country Director</a:t>
                  </a:r>
                </a:p>
              </p:txBody>
            </p:sp>
            <p:sp>
              <p:nvSpPr>
                <p:cNvPr id="110" name="Rectangle 109">
                  <a:extLst>
                    <a:ext uri="{FF2B5EF4-FFF2-40B4-BE49-F238E27FC236}">
                      <a16:creationId xmlns:a16="http://schemas.microsoft.com/office/drawing/2014/main" id="{CD59483C-1F35-5EF7-DE52-5724280DD2B4}"/>
                    </a:ext>
                  </a:extLst>
                </p:cNvPr>
                <p:cNvSpPr/>
                <p:nvPr/>
              </p:nvSpPr>
              <p:spPr>
                <a:xfrm>
                  <a:off x="3326357" y="4556505"/>
                  <a:ext cx="553222" cy="226060"/>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Country staff</a:t>
                  </a:r>
                </a:p>
              </p:txBody>
            </p:sp>
            <p:sp>
              <p:nvSpPr>
                <p:cNvPr id="112" name="Rectangle 111">
                  <a:extLst>
                    <a:ext uri="{FF2B5EF4-FFF2-40B4-BE49-F238E27FC236}">
                      <a16:creationId xmlns:a16="http://schemas.microsoft.com/office/drawing/2014/main" id="{A4A91A38-EC40-8B54-E20E-CAB563C259C3}"/>
                    </a:ext>
                  </a:extLst>
                </p:cNvPr>
                <p:cNvSpPr/>
                <p:nvPr/>
              </p:nvSpPr>
              <p:spPr>
                <a:xfrm>
                  <a:off x="3969289" y="3684770"/>
                  <a:ext cx="569730" cy="351837"/>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Elisa Burrows </a:t>
                  </a:r>
                  <a:r>
                    <a:rPr lang="en-US" sz="600" dirty="0">
                      <a:solidFill>
                        <a:schemeClr val="bg1"/>
                      </a:solidFill>
                      <a:latin typeface="Gill Sans MT" panose="020B0502020104020203" pitchFamily="34" charset="77"/>
                    </a:rPr>
                    <a:t>Project Manager</a:t>
                  </a:r>
                </a:p>
              </p:txBody>
            </p:sp>
            <p:sp>
              <p:nvSpPr>
                <p:cNvPr id="116" name="Rectangle 115">
                  <a:extLst>
                    <a:ext uri="{FF2B5EF4-FFF2-40B4-BE49-F238E27FC236}">
                      <a16:creationId xmlns:a16="http://schemas.microsoft.com/office/drawing/2014/main" id="{0F6E39C7-872D-693D-DB09-193967EB4E07}"/>
                    </a:ext>
                  </a:extLst>
                </p:cNvPr>
                <p:cNvSpPr/>
                <p:nvPr/>
              </p:nvSpPr>
              <p:spPr>
                <a:xfrm>
                  <a:off x="3969289" y="4106541"/>
                  <a:ext cx="569834" cy="290505"/>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Katharine </a:t>
                  </a:r>
                  <a:r>
                    <a:rPr lang="en-US" sz="600" b="1" dirty="0" err="1">
                      <a:solidFill>
                        <a:schemeClr val="bg1"/>
                      </a:solidFill>
                      <a:latin typeface="Gill Sans MT" panose="020B0502020104020203" pitchFamily="34" charset="77"/>
                    </a:rPr>
                    <a:t>Desgans</a:t>
                  </a:r>
                  <a:r>
                    <a:rPr lang="en-US" sz="600" b="1" dirty="0">
                      <a:solidFill>
                        <a:schemeClr val="bg1"/>
                      </a:solidFill>
                      <a:latin typeface="Gill Sans MT" panose="020B0502020104020203" pitchFamily="34" charset="77"/>
                    </a:rPr>
                    <a:t> </a:t>
                  </a:r>
                  <a:r>
                    <a:rPr lang="en-US" sz="600" dirty="0">
                      <a:solidFill>
                        <a:schemeClr val="bg1"/>
                      </a:solidFill>
                      <a:latin typeface="Gill Sans MT" panose="020B0502020104020203" pitchFamily="34" charset="77"/>
                    </a:rPr>
                    <a:t>Associate</a:t>
                  </a:r>
                </a:p>
              </p:txBody>
            </p:sp>
          </p:grpSp>
          <p:sp>
            <p:nvSpPr>
              <p:cNvPr id="117" name="Rectangle 116">
                <a:extLst>
                  <a:ext uri="{FF2B5EF4-FFF2-40B4-BE49-F238E27FC236}">
                    <a16:creationId xmlns:a16="http://schemas.microsoft.com/office/drawing/2014/main" id="{B6BD0080-0A10-4BBF-A734-1C6643DB2482}"/>
                  </a:ext>
                </a:extLst>
              </p:cNvPr>
              <p:cNvSpPr/>
              <p:nvPr/>
            </p:nvSpPr>
            <p:spPr>
              <a:xfrm>
                <a:off x="5857826" y="4132900"/>
                <a:ext cx="553222" cy="407635"/>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Genet Menelik </a:t>
                </a:r>
                <a:r>
                  <a:rPr lang="en-US" sz="600" dirty="0">
                    <a:solidFill>
                      <a:schemeClr val="tx1"/>
                    </a:solidFill>
                    <a:latin typeface="Gill Sans MT" panose="020B0502020104020203" pitchFamily="34" charset="77"/>
                  </a:rPr>
                  <a:t>Deputy Country Director</a:t>
                </a:r>
              </a:p>
            </p:txBody>
          </p:sp>
        </p:grpSp>
        <p:grpSp>
          <p:nvGrpSpPr>
            <p:cNvPr id="118" name="Group 117">
              <a:extLst>
                <a:ext uri="{FF2B5EF4-FFF2-40B4-BE49-F238E27FC236}">
                  <a16:creationId xmlns:a16="http://schemas.microsoft.com/office/drawing/2014/main" id="{C7B0D275-7124-32CE-C330-AB60C19920C6}"/>
                </a:ext>
              </a:extLst>
            </p:cNvPr>
            <p:cNvGrpSpPr/>
            <p:nvPr/>
          </p:nvGrpSpPr>
          <p:grpSpPr>
            <a:xfrm>
              <a:off x="6443072" y="3067647"/>
              <a:ext cx="1237583" cy="1129845"/>
              <a:chOff x="5897954" y="3299980"/>
              <a:chExt cx="1237583" cy="1129845"/>
            </a:xfrm>
          </p:grpSpPr>
          <p:grpSp>
            <p:nvGrpSpPr>
              <p:cNvPr id="119" name="Group 118">
                <a:extLst>
                  <a:ext uri="{FF2B5EF4-FFF2-40B4-BE49-F238E27FC236}">
                    <a16:creationId xmlns:a16="http://schemas.microsoft.com/office/drawing/2014/main" id="{6EAA6697-F9F3-C6AB-B769-1830AAEF18AB}"/>
                  </a:ext>
                </a:extLst>
              </p:cNvPr>
              <p:cNvGrpSpPr/>
              <p:nvPr/>
            </p:nvGrpSpPr>
            <p:grpSpPr>
              <a:xfrm>
                <a:off x="5897954" y="3299980"/>
                <a:ext cx="1237583" cy="1129845"/>
                <a:chOff x="3366371" y="3267201"/>
                <a:chExt cx="1237583" cy="1129845"/>
              </a:xfrm>
            </p:grpSpPr>
            <p:cxnSp>
              <p:nvCxnSpPr>
                <p:cNvPr id="122" name="Straight Connector 121">
                  <a:extLst>
                    <a:ext uri="{FF2B5EF4-FFF2-40B4-BE49-F238E27FC236}">
                      <a16:creationId xmlns:a16="http://schemas.microsoft.com/office/drawing/2014/main" id="{93DC6C74-03AA-9DD1-54F5-B467A98A995F}"/>
                    </a:ext>
                  </a:extLst>
                </p:cNvPr>
                <p:cNvCxnSpPr>
                  <a:cxnSpLocks/>
                </p:cNvCxnSpPr>
                <p:nvPr/>
              </p:nvCxnSpPr>
              <p:spPr>
                <a:xfrm>
                  <a:off x="3959572" y="3329727"/>
                  <a:ext cx="0" cy="31168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1F7EEB5-E632-4724-7853-CDF5035698E1}"/>
                    </a:ext>
                  </a:extLst>
                </p:cNvPr>
                <p:cNvCxnSpPr>
                  <a:cxnSpLocks/>
                </p:cNvCxnSpPr>
                <p:nvPr/>
              </p:nvCxnSpPr>
              <p:spPr>
                <a:xfrm>
                  <a:off x="3366371" y="3633238"/>
                  <a:ext cx="122997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CCCA248-3ACD-2AC6-12EC-39EA3206F91D}"/>
                    </a:ext>
                  </a:extLst>
                </p:cNvPr>
                <p:cNvCxnSpPr>
                  <a:cxnSpLocks/>
                  <a:endCxn id="121" idx="2"/>
                </p:cNvCxnSpPr>
                <p:nvPr/>
              </p:nvCxnSpPr>
              <p:spPr>
                <a:xfrm flipH="1">
                  <a:off x="3651288" y="3848800"/>
                  <a:ext cx="8841" cy="48896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080A8FF-667B-FA41-3902-F6955A996758}"/>
                    </a:ext>
                  </a:extLst>
                </p:cNvPr>
                <p:cNvCxnSpPr>
                  <a:cxnSpLocks/>
                </p:cNvCxnSpPr>
                <p:nvPr/>
              </p:nvCxnSpPr>
              <p:spPr>
                <a:xfrm>
                  <a:off x="4302745" y="3794720"/>
                  <a:ext cx="0" cy="3624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FDCEFA36-B87F-045C-2983-C6CDAB5EDA30}"/>
                    </a:ext>
                  </a:extLst>
                </p:cNvPr>
                <p:cNvSpPr/>
                <p:nvPr/>
              </p:nvSpPr>
              <p:spPr>
                <a:xfrm>
                  <a:off x="3666207" y="3267201"/>
                  <a:ext cx="587394" cy="29051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Ignacio Estevez </a:t>
                  </a:r>
                  <a:r>
                    <a:rPr lang="en-US" sz="600" dirty="0">
                      <a:solidFill>
                        <a:schemeClr val="bg1"/>
                      </a:solidFill>
                      <a:latin typeface="Gill Sans MT" panose="020B0502020104020203" pitchFamily="34" charset="77"/>
                    </a:rPr>
                    <a:t>Activity Lead</a:t>
                  </a:r>
                </a:p>
              </p:txBody>
            </p:sp>
            <p:sp>
              <p:nvSpPr>
                <p:cNvPr id="131" name="Rectangle 130">
                  <a:extLst>
                    <a:ext uri="{FF2B5EF4-FFF2-40B4-BE49-F238E27FC236}">
                      <a16:creationId xmlns:a16="http://schemas.microsoft.com/office/drawing/2014/main" id="{CEDF0153-8892-4A52-BA50-039380748958}"/>
                    </a:ext>
                  </a:extLst>
                </p:cNvPr>
                <p:cNvSpPr/>
                <p:nvPr/>
              </p:nvSpPr>
              <p:spPr>
                <a:xfrm>
                  <a:off x="3366473" y="3689111"/>
                  <a:ext cx="569731" cy="362445"/>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Javier </a:t>
                  </a:r>
                  <a:r>
                    <a:rPr lang="en-US" sz="600" b="1" dirty="0" err="1">
                      <a:solidFill>
                        <a:schemeClr val="tx1"/>
                      </a:solidFill>
                      <a:latin typeface="Gill Sans MT" panose="020B0502020104020203" pitchFamily="34" charset="77"/>
                    </a:rPr>
                    <a:t>Freyre</a:t>
                  </a:r>
                  <a:r>
                    <a:rPr lang="en-US" sz="600" b="1" dirty="0">
                      <a:solidFill>
                        <a:schemeClr val="tx1"/>
                      </a:solidFill>
                      <a:latin typeface="Gill Sans MT" panose="020B0502020104020203" pitchFamily="34" charset="77"/>
                    </a:rPr>
                    <a:t> </a:t>
                  </a:r>
                  <a:r>
                    <a:rPr lang="en-US" sz="600" dirty="0">
                      <a:solidFill>
                        <a:schemeClr val="tx1"/>
                      </a:solidFill>
                      <a:latin typeface="Gill Sans MT" panose="020B0502020104020203" pitchFamily="34" charset="77"/>
                    </a:rPr>
                    <a:t>Country Director</a:t>
                  </a:r>
                </a:p>
              </p:txBody>
            </p:sp>
            <p:sp>
              <p:nvSpPr>
                <p:cNvPr id="138" name="Rectangle 137">
                  <a:extLst>
                    <a:ext uri="{FF2B5EF4-FFF2-40B4-BE49-F238E27FC236}">
                      <a16:creationId xmlns:a16="http://schemas.microsoft.com/office/drawing/2014/main" id="{649F06C5-E00A-D8AC-5DA2-0E8AF75C7369}"/>
                    </a:ext>
                  </a:extLst>
                </p:cNvPr>
                <p:cNvSpPr/>
                <p:nvPr/>
              </p:nvSpPr>
              <p:spPr>
                <a:xfrm>
                  <a:off x="4000062" y="3684770"/>
                  <a:ext cx="603892" cy="351837"/>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Kathleen Wilson </a:t>
                  </a:r>
                  <a:r>
                    <a:rPr lang="en-US" sz="600" dirty="0">
                      <a:solidFill>
                        <a:schemeClr val="bg1"/>
                      </a:solidFill>
                      <a:latin typeface="Gill Sans MT" panose="020B0502020104020203" pitchFamily="34" charset="77"/>
                    </a:rPr>
                    <a:t>Project Manager</a:t>
                  </a:r>
                </a:p>
              </p:txBody>
            </p:sp>
            <p:sp>
              <p:nvSpPr>
                <p:cNvPr id="139" name="Rectangle 138">
                  <a:extLst>
                    <a:ext uri="{FF2B5EF4-FFF2-40B4-BE49-F238E27FC236}">
                      <a16:creationId xmlns:a16="http://schemas.microsoft.com/office/drawing/2014/main" id="{08305C67-B045-B2F0-5EC3-5975F37B28BE}"/>
                    </a:ext>
                  </a:extLst>
                </p:cNvPr>
                <p:cNvSpPr/>
                <p:nvPr/>
              </p:nvSpPr>
              <p:spPr>
                <a:xfrm>
                  <a:off x="4000062" y="4106541"/>
                  <a:ext cx="603892" cy="290505"/>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Alejandro Macias </a:t>
                  </a:r>
                  <a:r>
                    <a:rPr lang="en-US" sz="600" dirty="0">
                      <a:solidFill>
                        <a:schemeClr val="bg1"/>
                      </a:solidFill>
                      <a:latin typeface="Gill Sans MT" panose="020B0502020104020203" pitchFamily="34" charset="77"/>
                    </a:rPr>
                    <a:t>Associate</a:t>
                  </a:r>
                </a:p>
              </p:txBody>
            </p:sp>
          </p:grpSp>
          <p:sp>
            <p:nvSpPr>
              <p:cNvPr id="121" name="Rectangle 120">
                <a:extLst>
                  <a:ext uri="{FF2B5EF4-FFF2-40B4-BE49-F238E27FC236}">
                    <a16:creationId xmlns:a16="http://schemas.microsoft.com/office/drawing/2014/main" id="{3A9C8F3F-D4DB-9EE8-AC83-BD83D8630D11}"/>
                  </a:ext>
                </a:extLst>
              </p:cNvPr>
              <p:cNvSpPr/>
              <p:nvPr/>
            </p:nvSpPr>
            <p:spPr>
              <a:xfrm>
                <a:off x="5897954" y="4132901"/>
                <a:ext cx="569834" cy="237644"/>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Country staff</a:t>
                </a:r>
              </a:p>
            </p:txBody>
          </p:sp>
        </p:grpSp>
        <p:grpSp>
          <p:nvGrpSpPr>
            <p:cNvPr id="140" name="Group 139">
              <a:extLst>
                <a:ext uri="{FF2B5EF4-FFF2-40B4-BE49-F238E27FC236}">
                  <a16:creationId xmlns:a16="http://schemas.microsoft.com/office/drawing/2014/main" id="{CD7C04FD-853E-B681-F76F-5DEFF562D780}"/>
                </a:ext>
              </a:extLst>
            </p:cNvPr>
            <p:cNvGrpSpPr/>
            <p:nvPr/>
          </p:nvGrpSpPr>
          <p:grpSpPr>
            <a:xfrm>
              <a:off x="7836527" y="3053325"/>
              <a:ext cx="1050873" cy="1129845"/>
              <a:chOff x="5994264" y="3299980"/>
              <a:chExt cx="1050873" cy="1129845"/>
            </a:xfrm>
          </p:grpSpPr>
          <p:grpSp>
            <p:nvGrpSpPr>
              <p:cNvPr id="141" name="Group 140">
                <a:extLst>
                  <a:ext uri="{FF2B5EF4-FFF2-40B4-BE49-F238E27FC236}">
                    <a16:creationId xmlns:a16="http://schemas.microsoft.com/office/drawing/2014/main" id="{A529DC2B-E9D7-23B6-0336-F4761060AAA6}"/>
                  </a:ext>
                </a:extLst>
              </p:cNvPr>
              <p:cNvGrpSpPr/>
              <p:nvPr/>
            </p:nvGrpSpPr>
            <p:grpSpPr>
              <a:xfrm>
                <a:off x="5994264" y="3299980"/>
                <a:ext cx="1050873" cy="1129845"/>
                <a:chOff x="3462681" y="3267201"/>
                <a:chExt cx="1050873" cy="1129845"/>
              </a:xfrm>
            </p:grpSpPr>
            <p:cxnSp>
              <p:nvCxnSpPr>
                <p:cNvPr id="153" name="Straight Connector 152">
                  <a:extLst>
                    <a:ext uri="{FF2B5EF4-FFF2-40B4-BE49-F238E27FC236}">
                      <a16:creationId xmlns:a16="http://schemas.microsoft.com/office/drawing/2014/main" id="{83B5CB54-680B-E49A-7C59-2E686A1B5EC4}"/>
                    </a:ext>
                  </a:extLst>
                </p:cNvPr>
                <p:cNvCxnSpPr>
                  <a:cxnSpLocks/>
                </p:cNvCxnSpPr>
                <p:nvPr/>
              </p:nvCxnSpPr>
              <p:spPr>
                <a:xfrm>
                  <a:off x="3978490" y="3329727"/>
                  <a:ext cx="0" cy="31168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82EA489-D258-C750-C97E-C020A2418FC2}"/>
                    </a:ext>
                  </a:extLst>
                </p:cNvPr>
                <p:cNvCxnSpPr>
                  <a:cxnSpLocks/>
                </p:cNvCxnSpPr>
                <p:nvPr/>
              </p:nvCxnSpPr>
              <p:spPr>
                <a:xfrm>
                  <a:off x="3462681" y="3633238"/>
                  <a:ext cx="105087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082D140-7F84-4C14-78A7-7F7B712DC171}"/>
                    </a:ext>
                  </a:extLst>
                </p:cNvPr>
                <p:cNvCxnSpPr>
                  <a:cxnSpLocks/>
                </p:cNvCxnSpPr>
                <p:nvPr/>
              </p:nvCxnSpPr>
              <p:spPr>
                <a:xfrm flipH="1">
                  <a:off x="3711937" y="3791021"/>
                  <a:ext cx="0" cy="48896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BFD28C4-5145-0221-5B52-63724D542081}"/>
                    </a:ext>
                  </a:extLst>
                </p:cNvPr>
                <p:cNvCxnSpPr>
                  <a:cxnSpLocks/>
                </p:cNvCxnSpPr>
                <p:nvPr/>
              </p:nvCxnSpPr>
              <p:spPr>
                <a:xfrm>
                  <a:off x="4270228" y="3794720"/>
                  <a:ext cx="0" cy="36244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5DC7348D-3115-F018-C502-FCBD3485F2DD}"/>
                    </a:ext>
                  </a:extLst>
                </p:cNvPr>
                <p:cNvSpPr/>
                <p:nvPr/>
              </p:nvSpPr>
              <p:spPr>
                <a:xfrm>
                  <a:off x="3685125" y="3267201"/>
                  <a:ext cx="587394" cy="290515"/>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err="1">
                      <a:solidFill>
                        <a:schemeClr val="bg1"/>
                      </a:solidFill>
                      <a:latin typeface="Gill Sans MT" panose="020B0502020104020203" pitchFamily="34" charset="77"/>
                    </a:rPr>
                    <a:t>Cinar</a:t>
                  </a:r>
                  <a:r>
                    <a:rPr lang="en-US" sz="600" b="1" dirty="0">
                      <a:solidFill>
                        <a:schemeClr val="bg1"/>
                      </a:solidFill>
                      <a:latin typeface="Gill Sans MT" panose="020B0502020104020203" pitchFamily="34" charset="77"/>
                    </a:rPr>
                    <a:t> Akin </a:t>
                  </a:r>
                  <a:r>
                    <a:rPr lang="en-US" sz="600" dirty="0">
                      <a:solidFill>
                        <a:schemeClr val="bg1"/>
                      </a:solidFill>
                      <a:latin typeface="Gill Sans MT" panose="020B0502020104020203" pitchFamily="34" charset="77"/>
                    </a:rPr>
                    <a:t>Activity Lead</a:t>
                  </a:r>
                </a:p>
              </p:txBody>
            </p:sp>
            <p:sp>
              <p:nvSpPr>
                <p:cNvPr id="158" name="Rectangle 157">
                  <a:extLst>
                    <a:ext uri="{FF2B5EF4-FFF2-40B4-BE49-F238E27FC236}">
                      <a16:creationId xmlns:a16="http://schemas.microsoft.com/office/drawing/2014/main" id="{5A438EB6-0B57-4451-6849-8B827D833EF2}"/>
                    </a:ext>
                  </a:extLst>
                </p:cNvPr>
                <p:cNvSpPr/>
                <p:nvPr/>
              </p:nvSpPr>
              <p:spPr>
                <a:xfrm>
                  <a:off x="3462783" y="3689111"/>
                  <a:ext cx="481109" cy="362445"/>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Dina </a:t>
                  </a:r>
                  <a:r>
                    <a:rPr lang="en-US" sz="600" b="1" dirty="0" err="1">
                      <a:solidFill>
                        <a:schemeClr val="tx1"/>
                      </a:solidFill>
                      <a:latin typeface="Gill Sans MT" panose="020B0502020104020203" pitchFamily="34" charset="77"/>
                    </a:rPr>
                    <a:t>Karic</a:t>
                  </a:r>
                  <a:r>
                    <a:rPr lang="en-US" sz="600" b="1" dirty="0">
                      <a:solidFill>
                        <a:schemeClr val="tx1"/>
                      </a:solidFill>
                      <a:latin typeface="Gill Sans MT" panose="020B0502020104020203" pitchFamily="34" charset="77"/>
                    </a:rPr>
                    <a:t> </a:t>
                  </a:r>
                  <a:r>
                    <a:rPr lang="en-US" sz="600" dirty="0">
                      <a:solidFill>
                        <a:schemeClr val="tx1"/>
                      </a:solidFill>
                      <a:latin typeface="Gill Sans MT" panose="020B0502020104020203" pitchFamily="34" charset="77"/>
                    </a:rPr>
                    <a:t>Team Lead</a:t>
                  </a:r>
                </a:p>
              </p:txBody>
            </p:sp>
            <p:sp>
              <p:nvSpPr>
                <p:cNvPr id="159" name="Rectangle 158">
                  <a:extLst>
                    <a:ext uri="{FF2B5EF4-FFF2-40B4-BE49-F238E27FC236}">
                      <a16:creationId xmlns:a16="http://schemas.microsoft.com/office/drawing/2014/main" id="{75660A35-A3F8-4327-88B0-F65B99AB9115}"/>
                    </a:ext>
                  </a:extLst>
                </p:cNvPr>
                <p:cNvSpPr/>
                <p:nvPr/>
              </p:nvSpPr>
              <p:spPr>
                <a:xfrm>
                  <a:off x="4014637" y="3684770"/>
                  <a:ext cx="498917" cy="351837"/>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Brian Oh </a:t>
                  </a:r>
                  <a:r>
                    <a:rPr lang="en-US" sz="600" dirty="0">
                      <a:solidFill>
                        <a:schemeClr val="bg1"/>
                      </a:solidFill>
                      <a:latin typeface="Gill Sans MT" panose="020B0502020104020203" pitchFamily="34" charset="77"/>
                    </a:rPr>
                    <a:t>Project Manager</a:t>
                  </a:r>
                </a:p>
              </p:txBody>
            </p:sp>
            <p:sp>
              <p:nvSpPr>
                <p:cNvPr id="160" name="Rectangle 159">
                  <a:extLst>
                    <a:ext uri="{FF2B5EF4-FFF2-40B4-BE49-F238E27FC236}">
                      <a16:creationId xmlns:a16="http://schemas.microsoft.com/office/drawing/2014/main" id="{2E60FC45-485D-CFDC-1357-0C22F69BDCAE}"/>
                    </a:ext>
                  </a:extLst>
                </p:cNvPr>
                <p:cNvSpPr/>
                <p:nvPr/>
              </p:nvSpPr>
              <p:spPr>
                <a:xfrm>
                  <a:off x="4014637" y="4106541"/>
                  <a:ext cx="498917" cy="290505"/>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bg1"/>
                      </a:solidFill>
                      <a:latin typeface="Gill Sans MT" panose="020B0502020104020203" pitchFamily="34" charset="77"/>
                    </a:rPr>
                    <a:t>Emma Grant </a:t>
                  </a:r>
                  <a:r>
                    <a:rPr lang="en-US" sz="600" dirty="0">
                      <a:solidFill>
                        <a:schemeClr val="bg1"/>
                      </a:solidFill>
                      <a:latin typeface="Gill Sans MT" panose="020B0502020104020203" pitchFamily="34" charset="77"/>
                    </a:rPr>
                    <a:t>Associate</a:t>
                  </a:r>
                </a:p>
              </p:txBody>
            </p:sp>
          </p:grpSp>
          <p:sp>
            <p:nvSpPr>
              <p:cNvPr id="142" name="Rectangle 141">
                <a:extLst>
                  <a:ext uri="{FF2B5EF4-FFF2-40B4-BE49-F238E27FC236}">
                    <a16:creationId xmlns:a16="http://schemas.microsoft.com/office/drawing/2014/main" id="{5A832D26-7230-E95A-D724-3CE58875F7AB}"/>
                  </a:ext>
                </a:extLst>
              </p:cNvPr>
              <p:cNvSpPr/>
              <p:nvPr/>
            </p:nvSpPr>
            <p:spPr>
              <a:xfrm>
                <a:off x="5994264" y="4132901"/>
                <a:ext cx="481196" cy="237644"/>
              </a:xfrm>
              <a:prstGeom prst="rect">
                <a:avLst/>
              </a:prstGeom>
              <a:solidFill>
                <a:srgbClr val="A1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 b="1" dirty="0">
                    <a:solidFill>
                      <a:schemeClr val="tx1"/>
                    </a:solidFill>
                    <a:latin typeface="Gill Sans MT" panose="020B0502020104020203" pitchFamily="34" charset="77"/>
                  </a:rPr>
                  <a:t>Country staff</a:t>
                </a:r>
              </a:p>
            </p:txBody>
          </p:sp>
        </p:grpSp>
      </p:grpSp>
      <p:grpSp>
        <p:nvGrpSpPr>
          <p:cNvPr id="59" name="Group 58">
            <a:extLst>
              <a:ext uri="{FF2B5EF4-FFF2-40B4-BE49-F238E27FC236}">
                <a16:creationId xmlns:a16="http://schemas.microsoft.com/office/drawing/2014/main" id="{BDC76241-62F2-DA81-5D40-4488AF9BA598}"/>
              </a:ext>
            </a:extLst>
          </p:cNvPr>
          <p:cNvGrpSpPr/>
          <p:nvPr/>
        </p:nvGrpSpPr>
        <p:grpSpPr>
          <a:xfrm>
            <a:off x="6368537" y="4437151"/>
            <a:ext cx="2569836" cy="466064"/>
            <a:chOff x="6063915" y="4500144"/>
            <a:chExt cx="2569836" cy="466064"/>
          </a:xfrm>
        </p:grpSpPr>
        <p:sp>
          <p:nvSpPr>
            <p:cNvPr id="38" name="Rectangle 37">
              <a:extLst>
                <a:ext uri="{FF2B5EF4-FFF2-40B4-BE49-F238E27FC236}">
                  <a16:creationId xmlns:a16="http://schemas.microsoft.com/office/drawing/2014/main" id="{AE537CBD-5F9E-8560-C331-6D9E3360953F}"/>
                </a:ext>
              </a:extLst>
            </p:cNvPr>
            <p:cNvSpPr/>
            <p:nvPr/>
          </p:nvSpPr>
          <p:spPr>
            <a:xfrm>
              <a:off x="6063915" y="4500144"/>
              <a:ext cx="2519018" cy="466064"/>
            </a:xfrm>
            <a:prstGeom prst="rect">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60B8FFD-13D3-7098-F8E5-05ABB1C65D3B}"/>
                </a:ext>
              </a:extLst>
            </p:cNvPr>
            <p:cNvGrpSpPr/>
            <p:nvPr/>
          </p:nvGrpSpPr>
          <p:grpSpPr>
            <a:xfrm>
              <a:off x="6132612" y="4533351"/>
              <a:ext cx="2501139" cy="432857"/>
              <a:chOff x="6132612" y="4533351"/>
              <a:chExt cx="2501139" cy="432857"/>
            </a:xfrm>
          </p:grpSpPr>
          <p:grpSp>
            <p:nvGrpSpPr>
              <p:cNvPr id="47" name="Group 46">
                <a:extLst>
                  <a:ext uri="{FF2B5EF4-FFF2-40B4-BE49-F238E27FC236}">
                    <a16:creationId xmlns:a16="http://schemas.microsoft.com/office/drawing/2014/main" id="{C0F54A2A-C1F3-AB09-58A3-00667B58B8A0}"/>
                  </a:ext>
                </a:extLst>
              </p:cNvPr>
              <p:cNvGrpSpPr/>
              <p:nvPr/>
            </p:nvGrpSpPr>
            <p:grpSpPr>
              <a:xfrm>
                <a:off x="6132612" y="4536860"/>
                <a:ext cx="938640" cy="429348"/>
                <a:chOff x="6161367" y="4571366"/>
                <a:chExt cx="938640" cy="429348"/>
              </a:xfrm>
            </p:grpSpPr>
            <p:sp>
              <p:nvSpPr>
                <p:cNvPr id="36" name="Rectangle 35">
                  <a:extLst>
                    <a:ext uri="{FF2B5EF4-FFF2-40B4-BE49-F238E27FC236}">
                      <a16:creationId xmlns:a16="http://schemas.microsoft.com/office/drawing/2014/main" id="{8AA46C8C-74A4-D13E-0092-949814F30CF5}"/>
                    </a:ext>
                  </a:extLst>
                </p:cNvPr>
                <p:cNvSpPr/>
                <p:nvPr/>
              </p:nvSpPr>
              <p:spPr>
                <a:xfrm>
                  <a:off x="6161367" y="4599841"/>
                  <a:ext cx="109451" cy="109451"/>
                </a:xfrm>
                <a:prstGeom prst="rect">
                  <a:avLst/>
                </a:prstGeom>
                <a:solidFill>
                  <a:srgbClr val="58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032017F4-EDA7-7623-480A-831F51189985}"/>
                    </a:ext>
                  </a:extLst>
                </p:cNvPr>
                <p:cNvSpPr/>
                <p:nvPr/>
              </p:nvSpPr>
              <p:spPr>
                <a:xfrm>
                  <a:off x="6165525" y="4812114"/>
                  <a:ext cx="109451" cy="109451"/>
                </a:xfrm>
                <a:prstGeom prst="rect">
                  <a:avLst/>
                </a:prstGeom>
                <a:solidFill>
                  <a:srgbClr val="447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7A0044B-10FF-BE68-C4EA-AA77D906569E}"/>
                    </a:ext>
                  </a:extLst>
                </p:cNvPr>
                <p:cNvSpPr txBox="1"/>
                <p:nvPr/>
              </p:nvSpPr>
              <p:spPr>
                <a:xfrm>
                  <a:off x="6223653" y="4571366"/>
                  <a:ext cx="876354" cy="429348"/>
                </a:xfrm>
                <a:prstGeom prst="rect">
                  <a:avLst/>
                </a:prstGeom>
                <a:noFill/>
              </p:spPr>
              <p:txBody>
                <a:bodyPr wrap="square" rtlCol="0">
                  <a:spAutoFit/>
                </a:bodyPr>
                <a:lstStyle/>
                <a:p>
                  <a:pPr>
                    <a:lnSpc>
                      <a:spcPct val="80000"/>
                    </a:lnSpc>
                    <a:spcAft>
                      <a:spcPts val="900"/>
                    </a:spcAft>
                  </a:pPr>
                  <a:r>
                    <a:rPr lang="en-US" sz="600" dirty="0">
                      <a:latin typeface="Gill Sans MT" panose="020B0502020104020203" pitchFamily="34" charset="77"/>
                    </a:rPr>
                    <a:t>Core Technical Team</a:t>
                  </a:r>
                </a:p>
                <a:p>
                  <a:pPr>
                    <a:lnSpc>
                      <a:spcPct val="80000"/>
                    </a:lnSpc>
                    <a:spcAft>
                      <a:spcPts val="900"/>
                    </a:spcAft>
                  </a:pPr>
                  <a:r>
                    <a:rPr lang="en-US" sz="600" dirty="0">
                      <a:latin typeface="Gill Sans MT" panose="020B0502020104020203" pitchFamily="34" charset="77"/>
                    </a:rPr>
                    <a:t>Finance &amp; Compliance Team</a:t>
                  </a:r>
                </a:p>
              </p:txBody>
            </p:sp>
          </p:grpSp>
          <p:grpSp>
            <p:nvGrpSpPr>
              <p:cNvPr id="46" name="Group 45">
                <a:extLst>
                  <a:ext uri="{FF2B5EF4-FFF2-40B4-BE49-F238E27FC236}">
                    <a16:creationId xmlns:a16="http://schemas.microsoft.com/office/drawing/2014/main" id="{9A22BDE5-CE6D-07D0-D577-ACE26CAA21E7}"/>
                  </a:ext>
                </a:extLst>
              </p:cNvPr>
              <p:cNvGrpSpPr/>
              <p:nvPr/>
            </p:nvGrpSpPr>
            <p:grpSpPr>
              <a:xfrm>
                <a:off x="7077003" y="4533351"/>
                <a:ext cx="935237" cy="381130"/>
                <a:chOff x="7111509" y="4567857"/>
                <a:chExt cx="935237" cy="381130"/>
              </a:xfrm>
            </p:grpSpPr>
            <p:sp>
              <p:nvSpPr>
                <p:cNvPr id="164" name="Rectangle 163">
                  <a:extLst>
                    <a:ext uri="{FF2B5EF4-FFF2-40B4-BE49-F238E27FC236}">
                      <a16:creationId xmlns:a16="http://schemas.microsoft.com/office/drawing/2014/main" id="{2B3BDFCA-CE41-E7C2-D624-563F9F8928BD}"/>
                    </a:ext>
                  </a:extLst>
                </p:cNvPr>
                <p:cNvSpPr/>
                <p:nvPr/>
              </p:nvSpPr>
              <p:spPr>
                <a:xfrm>
                  <a:off x="7111509" y="4595470"/>
                  <a:ext cx="109451" cy="109451"/>
                </a:xfrm>
                <a:prstGeom prst="rect">
                  <a:avLst/>
                </a:prstGeom>
                <a:solidFill>
                  <a:srgbClr val="012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F2B4278A-EFED-FE33-0954-9B07DBB2F1E5}"/>
                    </a:ext>
                  </a:extLst>
                </p:cNvPr>
                <p:cNvSpPr/>
                <p:nvPr/>
              </p:nvSpPr>
              <p:spPr>
                <a:xfrm>
                  <a:off x="7115667" y="4807743"/>
                  <a:ext cx="109451" cy="109451"/>
                </a:xfrm>
                <a:prstGeom prst="rect">
                  <a:avLst/>
                </a:prstGeom>
                <a:solidFill>
                  <a:srgbClr val="427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extBox 167">
                  <a:extLst>
                    <a:ext uri="{FF2B5EF4-FFF2-40B4-BE49-F238E27FC236}">
                      <a16:creationId xmlns:a16="http://schemas.microsoft.com/office/drawing/2014/main" id="{E10EA402-EE52-C93C-E100-6667E774ED58}"/>
                    </a:ext>
                  </a:extLst>
                </p:cNvPr>
                <p:cNvSpPr txBox="1"/>
                <p:nvPr/>
              </p:nvSpPr>
              <p:spPr>
                <a:xfrm>
                  <a:off x="7170392" y="4567857"/>
                  <a:ext cx="876354" cy="381130"/>
                </a:xfrm>
                <a:prstGeom prst="rect">
                  <a:avLst/>
                </a:prstGeom>
                <a:noFill/>
              </p:spPr>
              <p:txBody>
                <a:bodyPr wrap="square" rtlCol="0">
                  <a:spAutoFit/>
                </a:bodyPr>
                <a:lstStyle/>
                <a:p>
                  <a:pPr>
                    <a:lnSpc>
                      <a:spcPct val="80000"/>
                    </a:lnSpc>
                    <a:spcAft>
                      <a:spcPts val="1100"/>
                    </a:spcAft>
                  </a:pPr>
                  <a:r>
                    <a:rPr lang="en-US" sz="600" dirty="0">
                      <a:latin typeface="Gill Sans MT" panose="020B0502020104020203" pitchFamily="34" charset="77"/>
                    </a:rPr>
                    <a:t>Core PMU</a:t>
                  </a:r>
                </a:p>
                <a:p>
                  <a:pPr>
                    <a:lnSpc>
                      <a:spcPct val="80000"/>
                    </a:lnSpc>
                    <a:spcAft>
                      <a:spcPts val="1100"/>
                    </a:spcAft>
                  </a:pPr>
                  <a:r>
                    <a:rPr lang="en-US" sz="600" dirty="0">
                      <a:latin typeface="Gill Sans MT" panose="020B0502020104020203" pitchFamily="34" charset="77"/>
                    </a:rPr>
                    <a:t>AMU</a:t>
                  </a:r>
                </a:p>
              </p:txBody>
            </p:sp>
          </p:grpSp>
          <p:grpSp>
            <p:nvGrpSpPr>
              <p:cNvPr id="45" name="Group 44">
                <a:extLst>
                  <a:ext uri="{FF2B5EF4-FFF2-40B4-BE49-F238E27FC236}">
                    <a16:creationId xmlns:a16="http://schemas.microsoft.com/office/drawing/2014/main" id="{0D2748E6-ADAC-8601-4B05-26322B1DAC4B}"/>
                  </a:ext>
                </a:extLst>
              </p:cNvPr>
              <p:cNvGrpSpPr/>
              <p:nvPr/>
            </p:nvGrpSpPr>
            <p:grpSpPr>
              <a:xfrm>
                <a:off x="7651994" y="4533351"/>
                <a:ext cx="981757" cy="381130"/>
                <a:chOff x="8016417" y="4567857"/>
                <a:chExt cx="981757" cy="381130"/>
              </a:xfrm>
            </p:grpSpPr>
            <p:sp>
              <p:nvSpPr>
                <p:cNvPr id="166" name="Rectangle 165">
                  <a:extLst>
                    <a:ext uri="{FF2B5EF4-FFF2-40B4-BE49-F238E27FC236}">
                      <a16:creationId xmlns:a16="http://schemas.microsoft.com/office/drawing/2014/main" id="{1ADDB0CC-2193-1F6F-FA86-0E2F20A26AD5}"/>
                    </a:ext>
                  </a:extLst>
                </p:cNvPr>
                <p:cNvSpPr/>
                <p:nvPr/>
              </p:nvSpPr>
              <p:spPr>
                <a:xfrm>
                  <a:off x="8016417" y="4599960"/>
                  <a:ext cx="109451" cy="109451"/>
                </a:xfrm>
                <a:prstGeom prst="rect">
                  <a:avLst/>
                </a:prstGeom>
                <a:solidFill>
                  <a:srgbClr val="A82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a:extLst>
                    <a:ext uri="{FF2B5EF4-FFF2-40B4-BE49-F238E27FC236}">
                      <a16:creationId xmlns:a16="http://schemas.microsoft.com/office/drawing/2014/main" id="{7FD09CAC-2520-9702-66BD-DC7CC9DA0DC2}"/>
                    </a:ext>
                  </a:extLst>
                </p:cNvPr>
                <p:cNvSpPr/>
                <p:nvPr/>
              </p:nvSpPr>
              <p:spPr>
                <a:xfrm>
                  <a:off x="8020575" y="4812233"/>
                  <a:ext cx="109451" cy="109451"/>
                </a:xfrm>
                <a:prstGeom prst="rect">
                  <a:avLst/>
                </a:prstGeom>
                <a:solidFill>
                  <a:srgbClr val="9B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extBox 168">
                  <a:extLst>
                    <a:ext uri="{FF2B5EF4-FFF2-40B4-BE49-F238E27FC236}">
                      <a16:creationId xmlns:a16="http://schemas.microsoft.com/office/drawing/2014/main" id="{E5861CC2-38C1-FE90-AA99-4D60A045672A}"/>
                    </a:ext>
                  </a:extLst>
                </p:cNvPr>
                <p:cNvSpPr txBox="1"/>
                <p:nvPr/>
              </p:nvSpPr>
              <p:spPr>
                <a:xfrm>
                  <a:off x="8081443" y="4567857"/>
                  <a:ext cx="916731" cy="381130"/>
                </a:xfrm>
                <a:prstGeom prst="rect">
                  <a:avLst/>
                </a:prstGeom>
                <a:noFill/>
              </p:spPr>
              <p:txBody>
                <a:bodyPr wrap="square" rtlCol="0">
                  <a:spAutoFit/>
                </a:bodyPr>
                <a:lstStyle/>
                <a:p>
                  <a:pPr>
                    <a:lnSpc>
                      <a:spcPct val="80000"/>
                    </a:lnSpc>
                    <a:spcAft>
                      <a:spcPts val="1100"/>
                    </a:spcAft>
                  </a:pPr>
                  <a:r>
                    <a:rPr lang="en-US" sz="600" dirty="0">
                      <a:latin typeface="Gill Sans MT" panose="020B0502020104020203" pitchFamily="34" charset="77"/>
                    </a:rPr>
                    <a:t>Activity Lead</a:t>
                  </a:r>
                </a:p>
                <a:p>
                  <a:pPr>
                    <a:lnSpc>
                      <a:spcPct val="80000"/>
                    </a:lnSpc>
                    <a:spcAft>
                      <a:spcPts val="1100"/>
                    </a:spcAft>
                  </a:pPr>
                  <a:r>
                    <a:rPr lang="en-US" sz="600" dirty="0">
                      <a:latin typeface="Gill Sans MT" panose="020B0502020104020203" pitchFamily="34" charset="77"/>
                    </a:rPr>
                    <a:t>Host Country Position</a:t>
                  </a:r>
                </a:p>
              </p:txBody>
            </p:sp>
          </p:grpSp>
        </p:grpSp>
      </p:grpSp>
    </p:spTree>
    <p:extLst>
      <p:ext uri="{BB962C8B-B14F-4D97-AF65-F5344CB8AC3E}">
        <p14:creationId xmlns:p14="http://schemas.microsoft.com/office/powerpoint/2010/main" val="333800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6"/>
        <p:cNvGrpSpPr/>
        <p:nvPr/>
      </p:nvGrpSpPr>
      <p:grpSpPr>
        <a:xfrm>
          <a:off x="0" y="0"/>
          <a:ext cx="0" cy="0"/>
          <a:chOff x="0" y="0"/>
          <a:chExt cx="0" cy="0"/>
        </a:xfrm>
      </p:grpSpPr>
      <p:sp>
        <p:nvSpPr>
          <p:cNvPr id="1167" name="Google Shape;1167;p20"/>
          <p:cNvSpPr/>
          <p:nvPr/>
        </p:nvSpPr>
        <p:spPr>
          <a:xfrm>
            <a:off x="190486" y="172279"/>
            <a:ext cx="8792366" cy="4840217"/>
          </a:xfrm>
          <a:prstGeom prst="rect">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Gill Sans"/>
              <a:ea typeface="Gill Sans"/>
              <a:cs typeface="Gill Sans"/>
              <a:sym typeface="Gill Sans"/>
            </a:endParaRPr>
          </a:p>
        </p:txBody>
      </p:sp>
      <p:pic>
        <p:nvPicPr>
          <p:cNvPr id="9" name="Picture 8">
            <a:extLst>
              <a:ext uri="{FF2B5EF4-FFF2-40B4-BE49-F238E27FC236}">
                <a16:creationId xmlns:a16="http://schemas.microsoft.com/office/drawing/2014/main" id="{346BC144-5BA1-3797-3259-2D59085B5A88}"/>
              </a:ext>
            </a:extLst>
          </p:cNvPr>
          <p:cNvPicPr>
            <a:picLocks noChangeAspect="1"/>
          </p:cNvPicPr>
          <p:nvPr/>
        </p:nvPicPr>
        <p:blipFill>
          <a:blip r:embed="rId3">
            <a:duotone>
              <a:schemeClr val="accent1">
                <a:shade val="45000"/>
                <a:satMod val="135000"/>
              </a:schemeClr>
              <a:prstClr val="white"/>
            </a:duotone>
          </a:blip>
          <a:srcRect t="17341" b="17341"/>
          <a:stretch/>
        </p:blipFill>
        <p:spPr>
          <a:xfrm>
            <a:off x="161148" y="172279"/>
            <a:ext cx="8825024" cy="4840217"/>
          </a:xfrm>
          <a:prstGeom prst="rect">
            <a:avLst/>
          </a:prstGeom>
        </p:spPr>
      </p:pic>
      <p:pic>
        <p:nvPicPr>
          <p:cNvPr id="1169" name="Google Shape;1169;p20" descr="Logo, company name&#10;&#10;Description automatically generated"/>
          <p:cNvPicPr preferRelativeResize="0"/>
          <p:nvPr/>
        </p:nvPicPr>
        <p:blipFill rotWithShape="1">
          <a:blip r:embed="rId4">
            <a:alphaModFix/>
          </a:blip>
          <a:srcRect/>
          <a:stretch/>
        </p:blipFill>
        <p:spPr>
          <a:xfrm>
            <a:off x="338098" y="325799"/>
            <a:ext cx="2658069" cy="1016712"/>
          </a:xfrm>
          <a:prstGeom prst="rect">
            <a:avLst/>
          </a:prstGeom>
          <a:noFill/>
          <a:ln>
            <a:noFill/>
          </a:ln>
        </p:spPr>
      </p:pic>
      <p:sp>
        <p:nvSpPr>
          <p:cNvPr id="1170" name="Google Shape;1170;p20"/>
          <p:cNvSpPr txBox="1"/>
          <p:nvPr/>
        </p:nvSpPr>
        <p:spPr>
          <a:xfrm>
            <a:off x="594360" y="1978433"/>
            <a:ext cx="7955280" cy="12279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000"/>
              <a:buFont typeface="Gill Sans"/>
              <a:buNone/>
            </a:pPr>
            <a:r>
              <a:rPr lang="en-US" sz="4000" b="0" i="0" dirty="0">
                <a:solidFill>
                  <a:schemeClr val="lt1"/>
                </a:solidFill>
                <a:latin typeface="Gill Sans MT" panose="020B0502020104020203" pitchFamily="34" charset="77"/>
                <a:ea typeface="Gill Sans"/>
                <a:cs typeface="Gill Sans"/>
                <a:sym typeface="Gill Sans"/>
              </a:rPr>
              <a:t>USAID CATALYZE</a:t>
            </a:r>
            <a:endParaRPr dirty="0">
              <a:latin typeface="Gill Sans MT" panose="020B0502020104020203" pitchFamily="34" charset="77"/>
            </a:endParaRPr>
          </a:p>
          <a:p>
            <a:pPr marL="0" marR="0" lvl="0" indent="0" algn="l" rtl="0">
              <a:spcBef>
                <a:spcPts val="600"/>
              </a:spcBef>
              <a:spcAft>
                <a:spcPts val="0"/>
              </a:spcAft>
              <a:buClr>
                <a:schemeClr val="lt1"/>
              </a:buClr>
              <a:buSzPts val="2800"/>
              <a:buFont typeface="Gill Sans"/>
              <a:buNone/>
            </a:pPr>
            <a:r>
              <a:rPr lang="en-US" sz="2800" b="0" i="0" dirty="0">
                <a:solidFill>
                  <a:schemeClr val="lt1"/>
                </a:solidFill>
                <a:latin typeface="Gill Sans MT" panose="020B0502020104020203" pitchFamily="34" charset="77"/>
                <a:ea typeface="Gill Sans"/>
                <a:cs typeface="Gill Sans"/>
                <a:sym typeface="Gill Sans"/>
              </a:rPr>
              <a:t>Activit</a:t>
            </a:r>
            <a:r>
              <a:rPr lang="en-US" sz="2800" dirty="0">
                <a:solidFill>
                  <a:schemeClr val="lt1"/>
                </a:solidFill>
                <a:latin typeface="Gill Sans MT" panose="020B0502020104020203" pitchFamily="34" charset="77"/>
                <a:ea typeface="Gill Sans"/>
                <a:cs typeface="Gill Sans"/>
                <a:sym typeface="Gill Sans"/>
              </a:rPr>
              <a:t>y</a:t>
            </a:r>
            <a:r>
              <a:rPr lang="en-US" sz="2800" b="0" i="0" dirty="0">
                <a:solidFill>
                  <a:schemeClr val="lt1"/>
                </a:solidFill>
                <a:latin typeface="Gill Sans MT" panose="020B0502020104020203" pitchFamily="34" charset="77"/>
                <a:ea typeface="Gill Sans"/>
                <a:cs typeface="Gill Sans"/>
                <a:sym typeface="Gill Sans"/>
              </a:rPr>
              <a:t> Updates</a:t>
            </a:r>
            <a:endParaRPr sz="3600" b="0" i="0" dirty="0">
              <a:solidFill>
                <a:schemeClr val="lt1"/>
              </a:solidFill>
              <a:latin typeface="Gill Sans MT" panose="020B0502020104020203" pitchFamily="34" charset="77"/>
              <a:ea typeface="Gill Sans"/>
              <a:cs typeface="Gill Sans"/>
              <a:sym typeface="Gill Sans"/>
            </a:endParaRPr>
          </a:p>
        </p:txBody>
      </p:sp>
      <p:sp>
        <p:nvSpPr>
          <p:cNvPr id="7" name="Google Shape;1251;p26">
            <a:extLst>
              <a:ext uri="{FF2B5EF4-FFF2-40B4-BE49-F238E27FC236}">
                <a16:creationId xmlns:a16="http://schemas.microsoft.com/office/drawing/2014/main" id="{4C4E654E-7F8F-48F8-A708-4A916581293E}"/>
              </a:ext>
            </a:extLst>
          </p:cNvPr>
          <p:cNvSpPr txBox="1"/>
          <p:nvPr/>
        </p:nvSpPr>
        <p:spPr>
          <a:xfrm>
            <a:off x="7230144" y="4656414"/>
            <a:ext cx="2763748" cy="217542"/>
          </a:xfrm>
          <a:prstGeom prst="rect">
            <a:avLst/>
          </a:prstGeom>
          <a:noFill/>
          <a:ln>
            <a:noFill/>
          </a:ln>
        </p:spPr>
        <p:txBody>
          <a:bodyPr spcFirstLastPara="1" wrap="square" lIns="90675" tIns="45325" rIns="90675" bIns="45325" anchor="t" anchorCtr="0">
            <a:noAutofit/>
          </a:bodyPr>
          <a:lstStyle/>
          <a:p>
            <a:pPr lvl="0"/>
            <a:r>
              <a:rPr lang="en-US" sz="695" i="1" cap="all" dirty="0">
                <a:solidFill>
                  <a:schemeClr val="bg1">
                    <a:lumMod val="85000"/>
                  </a:schemeClr>
                </a:solidFill>
                <a:latin typeface="Gill Sans"/>
                <a:ea typeface="Gill Sans"/>
                <a:cs typeface="Gill Sans"/>
                <a:sym typeface="Gill Sans"/>
              </a:rPr>
              <a:t>PHOTO CREDIT: </a:t>
            </a:r>
            <a:r>
              <a:rPr lang="en-US" sz="695" i="1" cap="all" dirty="0" err="1">
                <a:solidFill>
                  <a:schemeClr val="bg1">
                    <a:lumMod val="85000"/>
                  </a:schemeClr>
                </a:solidFill>
                <a:latin typeface="Gill Sans"/>
                <a:ea typeface="Gill Sans"/>
                <a:cs typeface="Gill Sans"/>
                <a:sym typeface="Gill Sans"/>
              </a:rPr>
              <a:t>Ishani</a:t>
            </a:r>
            <a:r>
              <a:rPr lang="en-US" sz="695" i="1" cap="all" dirty="0">
                <a:solidFill>
                  <a:schemeClr val="bg1">
                    <a:lumMod val="85000"/>
                  </a:schemeClr>
                </a:solidFill>
                <a:latin typeface="Gill Sans"/>
                <a:ea typeface="Gill Sans"/>
                <a:cs typeface="Gill Sans"/>
                <a:sym typeface="Gill Sans"/>
              </a:rPr>
              <a:t> </a:t>
            </a:r>
            <a:r>
              <a:rPr lang="en-US" sz="695" i="1" cap="all" dirty="0" err="1">
                <a:solidFill>
                  <a:schemeClr val="bg1">
                    <a:lumMod val="85000"/>
                  </a:schemeClr>
                </a:solidFill>
                <a:latin typeface="Gill Sans"/>
                <a:ea typeface="Gill Sans"/>
                <a:cs typeface="Gill Sans"/>
                <a:sym typeface="Gill Sans"/>
              </a:rPr>
              <a:t>Jayamaha</a:t>
            </a:r>
            <a:endParaRPr sz="700" i="1" cap="all" dirty="0">
              <a:solidFill>
                <a:schemeClr val="bg1">
                  <a:lumMod val="85000"/>
                </a:schemeClr>
              </a:solidFill>
              <a:latin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D5B71C-899C-470A-AD5D-13985E9D81CF}"/>
              </a:ext>
            </a:extLst>
          </p:cNvPr>
          <p:cNvSpPr>
            <a:spLocks noGrp="1"/>
          </p:cNvSpPr>
          <p:nvPr>
            <p:ph type="body" idx="1"/>
          </p:nvPr>
        </p:nvSpPr>
        <p:spPr>
          <a:xfrm>
            <a:off x="345660" y="912653"/>
            <a:ext cx="8412480" cy="3858800"/>
          </a:xfrm>
        </p:spPr>
        <p:txBody>
          <a:bodyPr numCol="2">
            <a:normAutofit fontScale="25000" lnSpcReduction="20000"/>
          </a:bodyPr>
          <a:lstStyle/>
          <a:p>
            <a:pPr marL="114300" indent="0">
              <a:lnSpc>
                <a:spcPct val="150000"/>
              </a:lnSpc>
              <a:buNone/>
            </a:pPr>
            <a:endParaRPr lang="en-US" sz="4400" b="1" dirty="0">
              <a:solidFill>
                <a:schemeClr val="tx1"/>
              </a:solidFill>
              <a:latin typeface="Gill Sans MT" panose="020B0502020104020203" pitchFamily="34" charset="0"/>
            </a:endParaRPr>
          </a:p>
          <a:p>
            <a:pPr marL="114300" indent="0">
              <a:lnSpc>
                <a:spcPct val="150000"/>
              </a:lnSpc>
              <a:buNone/>
            </a:pPr>
            <a:r>
              <a:rPr lang="en-US" sz="4400" b="1" dirty="0">
                <a:solidFill>
                  <a:schemeClr val="bg1">
                    <a:lumMod val="50000"/>
                  </a:schemeClr>
                </a:solidFill>
                <a:latin typeface="Gill Sans MT" panose="020B0502020104020203" pitchFamily="34" charset="0"/>
              </a:rPr>
              <a:t>AMELP</a:t>
            </a:r>
            <a:r>
              <a:rPr lang="en-US" sz="4400" dirty="0">
                <a:solidFill>
                  <a:schemeClr val="tx1"/>
                </a:solidFill>
                <a:latin typeface="Gill Sans MT" panose="020B0502020104020203" pitchFamily="34" charset="0"/>
              </a:rPr>
              <a:t>	Activity Monitoring, Evaluation, and Learning Plans</a:t>
            </a:r>
            <a:r>
              <a:rPr lang="en-US" sz="4400" dirty="0">
                <a:solidFill>
                  <a:schemeClr val="tx1"/>
                </a:solidFill>
                <a:latin typeface="Gill Sans MT" panose="020B0502020104020203" pitchFamily="34" charset="0"/>
                <a:sym typeface="Gill Sans"/>
              </a:rPr>
              <a:t> </a:t>
            </a:r>
          </a:p>
          <a:p>
            <a:pPr marL="114300" indent="0">
              <a:lnSpc>
                <a:spcPct val="150000"/>
              </a:lnSpc>
              <a:buNone/>
            </a:pPr>
            <a:r>
              <a:rPr lang="en-US" sz="4400" b="1" dirty="0">
                <a:solidFill>
                  <a:schemeClr val="bg1">
                    <a:lumMod val="50000"/>
                  </a:schemeClr>
                </a:solidFill>
                <a:latin typeface="Gill Sans MT" panose="020B0502020104020203" pitchFamily="34" charset="0"/>
              </a:rPr>
              <a:t>ASP</a:t>
            </a:r>
            <a:r>
              <a:rPr lang="en-US" sz="4400" dirty="0">
                <a:solidFill>
                  <a:srgbClr val="012E6D"/>
                </a:solidFill>
                <a:latin typeface="Gill Sans MT" panose="020B0502020104020203" pitchFamily="34" charset="0"/>
              </a:rPr>
              <a:t>	</a:t>
            </a:r>
            <a:r>
              <a:rPr lang="en-US" sz="4400" dirty="0">
                <a:solidFill>
                  <a:schemeClr val="tx1"/>
                </a:solidFill>
                <a:latin typeface="Gill Sans MT" panose="020B0502020104020203" pitchFamily="34" charset="0"/>
              </a:rPr>
              <a:t>Asia – Social Protection </a:t>
            </a:r>
          </a:p>
          <a:p>
            <a:pPr marL="114300" indent="0">
              <a:lnSpc>
                <a:spcPct val="150000"/>
              </a:lnSpc>
              <a:buNone/>
            </a:pPr>
            <a:r>
              <a:rPr lang="en-US" sz="4400" b="1" dirty="0">
                <a:solidFill>
                  <a:schemeClr val="bg1">
                    <a:lumMod val="50000"/>
                  </a:schemeClr>
                </a:solidFill>
                <a:latin typeface="Gill Sans MT" panose="020B0502020104020203" pitchFamily="34" charset="0"/>
              </a:rPr>
              <a:t>BAS</a:t>
            </a:r>
            <a:r>
              <a:rPr lang="en-US" sz="4400" dirty="0">
                <a:solidFill>
                  <a:schemeClr val="bg1">
                    <a:lumMod val="50000"/>
                  </a:schemeClr>
                </a:solidFill>
                <a:latin typeface="Gill Sans MT" panose="020B0502020104020203" pitchFamily="34" charset="0"/>
              </a:rPr>
              <a:t>	</a:t>
            </a:r>
            <a:r>
              <a:rPr lang="en-US" sz="4400" dirty="0">
                <a:solidFill>
                  <a:schemeClr val="tx1"/>
                </a:solidFill>
                <a:latin typeface="Gill Sans MT" panose="020B0502020104020203" pitchFamily="34" charset="0"/>
              </a:rPr>
              <a:t>Business Advisory Services</a:t>
            </a:r>
          </a:p>
          <a:p>
            <a:pPr marL="114300" indent="0">
              <a:lnSpc>
                <a:spcPct val="150000"/>
              </a:lnSpc>
              <a:buNone/>
            </a:pPr>
            <a:r>
              <a:rPr lang="en-US" sz="4400" b="1" dirty="0">
                <a:solidFill>
                  <a:schemeClr val="bg1">
                    <a:lumMod val="50000"/>
                  </a:schemeClr>
                </a:solidFill>
                <a:latin typeface="Gill Sans MT" panose="020B0502020104020203" pitchFamily="34" charset="0"/>
              </a:rPr>
              <a:t>BASP</a:t>
            </a:r>
            <a:r>
              <a:rPr lang="en-US" sz="4400" dirty="0">
                <a:solidFill>
                  <a:schemeClr val="tx1"/>
                </a:solidFill>
                <a:latin typeface="Gill Sans MT" panose="020B0502020104020203" pitchFamily="34" charset="0"/>
              </a:rPr>
              <a:t>	Business Advisory Service Providers</a:t>
            </a:r>
          </a:p>
          <a:p>
            <a:pPr marL="114300" indent="0">
              <a:lnSpc>
                <a:spcPct val="150000"/>
              </a:lnSpc>
              <a:buNone/>
            </a:pPr>
            <a:r>
              <a:rPr lang="en-US" sz="4400" b="1" dirty="0">
                <a:solidFill>
                  <a:schemeClr val="bg1">
                    <a:lumMod val="50000"/>
                  </a:schemeClr>
                </a:solidFill>
                <a:latin typeface="Gill Sans MT" panose="020B0502020104020203" pitchFamily="34" charset="0"/>
              </a:rPr>
              <a:t>BYC</a:t>
            </a:r>
            <a:r>
              <a:rPr lang="en-US" sz="4400" dirty="0">
                <a:solidFill>
                  <a:schemeClr val="tx1"/>
                </a:solidFill>
                <a:latin typeface="Gill Sans MT" panose="020B0502020104020203" pitchFamily="34" charset="0"/>
              </a:rPr>
              <a:t>	Bridge Youth Connect</a:t>
            </a:r>
          </a:p>
          <a:p>
            <a:pPr marL="114300" indent="0">
              <a:lnSpc>
                <a:spcPct val="150000"/>
              </a:lnSpc>
              <a:buNone/>
            </a:pPr>
            <a:r>
              <a:rPr lang="en-US" sz="4400" b="1" dirty="0">
                <a:solidFill>
                  <a:schemeClr val="bg1">
                    <a:lumMod val="50000"/>
                  </a:schemeClr>
                </a:solidFill>
                <a:latin typeface="Gill Sans MT" panose="020B0502020104020203" pitchFamily="34" charset="0"/>
              </a:rPr>
              <a:t>DFC</a:t>
            </a:r>
            <a:r>
              <a:rPr lang="en-US" sz="4400" dirty="0">
                <a:solidFill>
                  <a:schemeClr val="tx1"/>
                </a:solidFill>
                <a:latin typeface="Gill Sans MT" panose="020B0502020104020203" pitchFamily="34" charset="0"/>
              </a:rPr>
              <a:t>	Development Finance Corporation</a:t>
            </a:r>
          </a:p>
          <a:p>
            <a:pPr marL="114300" indent="0">
              <a:lnSpc>
                <a:spcPct val="150000"/>
              </a:lnSpc>
              <a:buNone/>
            </a:pPr>
            <a:r>
              <a:rPr lang="en-US" sz="4400" b="1" dirty="0" err="1">
                <a:solidFill>
                  <a:schemeClr val="bg1">
                    <a:lumMod val="50000"/>
                  </a:schemeClr>
                </a:solidFill>
                <a:latin typeface="Gill Sans MT" panose="020B0502020104020203" pitchFamily="34" charset="0"/>
              </a:rPr>
              <a:t>EoG</a:t>
            </a:r>
            <a:r>
              <a:rPr lang="en-US" sz="4400" dirty="0">
                <a:solidFill>
                  <a:schemeClr val="tx1"/>
                </a:solidFill>
                <a:latin typeface="Gill Sans MT" panose="020B0502020104020203" pitchFamily="34" charset="0"/>
              </a:rPr>
              <a:t>	Engines of Growth</a:t>
            </a:r>
          </a:p>
          <a:p>
            <a:pPr marL="114300" indent="0">
              <a:lnSpc>
                <a:spcPct val="150000"/>
              </a:lnSpc>
              <a:buNone/>
            </a:pPr>
            <a:r>
              <a:rPr lang="en-US" sz="4400" b="1" dirty="0">
                <a:solidFill>
                  <a:schemeClr val="bg1">
                    <a:lumMod val="50000"/>
                  </a:schemeClr>
                </a:solidFill>
                <a:latin typeface="Gill Sans MT" panose="020B0502020104020203" pitchFamily="34" charset="0"/>
              </a:rPr>
              <a:t>FF</a:t>
            </a:r>
            <a:r>
              <a:rPr lang="en-US" sz="4400" dirty="0">
                <a:solidFill>
                  <a:schemeClr val="tx1"/>
                </a:solidFill>
                <a:latin typeface="Gill Sans MT" panose="020B0502020104020203" pitchFamily="34" charset="0"/>
              </a:rPr>
              <a:t>	Financing Facilitators	</a:t>
            </a:r>
          </a:p>
          <a:p>
            <a:pPr marL="114300" indent="0">
              <a:lnSpc>
                <a:spcPct val="150000"/>
              </a:lnSpc>
              <a:buNone/>
            </a:pPr>
            <a:r>
              <a:rPr lang="en-US" sz="4400" b="1" dirty="0">
                <a:solidFill>
                  <a:schemeClr val="bg1">
                    <a:lumMod val="50000"/>
                  </a:schemeClr>
                </a:solidFill>
                <a:latin typeface="Gill Sans MT" panose="020B0502020104020203" pitchFamily="34" charset="0"/>
              </a:rPr>
              <a:t>F4R</a:t>
            </a:r>
            <a:r>
              <a:rPr lang="en-US" sz="4400" dirty="0">
                <a:solidFill>
                  <a:schemeClr val="tx1"/>
                </a:solidFill>
                <a:latin typeface="Gill Sans MT" panose="020B0502020104020203" pitchFamily="34" charset="0"/>
              </a:rPr>
              <a:t>	Finance for Resilience</a:t>
            </a:r>
          </a:p>
          <a:p>
            <a:pPr marL="114300" indent="0">
              <a:lnSpc>
                <a:spcPct val="150000"/>
              </a:lnSpc>
              <a:buNone/>
            </a:pPr>
            <a:r>
              <a:rPr lang="en-US" sz="4400" b="1" dirty="0">
                <a:solidFill>
                  <a:schemeClr val="bg1">
                    <a:lumMod val="50000"/>
                  </a:schemeClr>
                </a:solidFill>
                <a:latin typeface="Gill Sans MT" panose="020B0502020104020203" pitchFamily="34" charset="0"/>
              </a:rPr>
              <a:t>FI</a:t>
            </a:r>
            <a:r>
              <a:rPr lang="en-US" sz="4400" dirty="0">
                <a:solidFill>
                  <a:schemeClr val="tx1"/>
                </a:solidFill>
                <a:latin typeface="Gill Sans MT" panose="020B0502020104020203" pitchFamily="34" charset="0"/>
              </a:rPr>
              <a:t>	Financial Institutions</a:t>
            </a:r>
          </a:p>
          <a:p>
            <a:pPr marL="114300" indent="0">
              <a:lnSpc>
                <a:spcPct val="150000"/>
              </a:lnSpc>
              <a:buNone/>
            </a:pPr>
            <a:r>
              <a:rPr lang="en-US" sz="4400" b="1" dirty="0">
                <a:solidFill>
                  <a:schemeClr val="bg1">
                    <a:lumMod val="50000"/>
                  </a:schemeClr>
                </a:solidFill>
                <a:latin typeface="Gill Sans MT" panose="020B0502020104020203" pitchFamily="34" charset="0"/>
              </a:rPr>
              <a:t>GUC</a:t>
            </a:r>
            <a:r>
              <a:rPr lang="en-US" sz="4400" dirty="0">
                <a:solidFill>
                  <a:schemeClr val="tx1"/>
                </a:solidFill>
                <a:latin typeface="Gill Sans MT" panose="020B0502020104020203" pitchFamily="34" charset="0"/>
              </a:rPr>
              <a:t>	Grants under Contract	</a:t>
            </a:r>
          </a:p>
          <a:p>
            <a:pPr marL="114300" indent="0">
              <a:lnSpc>
                <a:spcPct val="150000"/>
              </a:lnSpc>
              <a:buNone/>
            </a:pPr>
            <a:r>
              <a:rPr lang="en-US" sz="4400" b="1" dirty="0">
                <a:solidFill>
                  <a:schemeClr val="bg1">
                    <a:lumMod val="50000"/>
                  </a:schemeClr>
                </a:solidFill>
                <a:latin typeface="Gill Sans MT" panose="020B0502020104020203" pitchFamily="34" charset="0"/>
              </a:rPr>
              <a:t>ICT</a:t>
            </a:r>
            <a:r>
              <a:rPr lang="en-US" sz="4400" dirty="0">
                <a:solidFill>
                  <a:schemeClr val="tx1"/>
                </a:solidFill>
                <a:latin typeface="Gill Sans MT" panose="020B0502020104020203" pitchFamily="34" charset="0"/>
              </a:rPr>
              <a:t>	Information, Communication, and Technology</a:t>
            </a:r>
          </a:p>
          <a:p>
            <a:pPr marL="114300" indent="0">
              <a:lnSpc>
                <a:spcPct val="150000"/>
              </a:lnSpc>
              <a:buNone/>
            </a:pPr>
            <a:r>
              <a:rPr lang="en-US" sz="4400" b="1" dirty="0">
                <a:solidFill>
                  <a:schemeClr val="bg1">
                    <a:lumMod val="50000"/>
                  </a:schemeClr>
                </a:solidFill>
                <a:latin typeface="Gill Sans MT" panose="020B0502020104020203" pitchFamily="34" charset="0"/>
              </a:rPr>
              <a:t>IP</a:t>
            </a:r>
            <a:r>
              <a:rPr lang="en-US" sz="4400" dirty="0">
                <a:solidFill>
                  <a:schemeClr val="tx1"/>
                </a:solidFill>
                <a:latin typeface="Gill Sans MT" panose="020B0502020104020203" pitchFamily="34" charset="0"/>
              </a:rPr>
              <a:t>	Implementing Partner</a:t>
            </a:r>
          </a:p>
          <a:p>
            <a:pPr marL="114300" indent="0">
              <a:lnSpc>
                <a:spcPct val="150000"/>
              </a:lnSpc>
              <a:buNone/>
            </a:pPr>
            <a:r>
              <a:rPr lang="en-US" sz="4400" b="1" dirty="0">
                <a:solidFill>
                  <a:schemeClr val="bg1">
                    <a:lumMod val="50000"/>
                  </a:schemeClr>
                </a:solidFill>
                <a:latin typeface="Gill Sans MT" panose="020B0502020104020203" pitchFamily="34" charset="0"/>
              </a:rPr>
              <a:t>KM</a:t>
            </a:r>
            <a:r>
              <a:rPr lang="en-US" sz="4400" dirty="0">
                <a:solidFill>
                  <a:schemeClr val="tx1"/>
                </a:solidFill>
                <a:latin typeface="Gill Sans MT" panose="020B0502020104020203" pitchFamily="34" charset="0"/>
              </a:rPr>
              <a:t>	Knowledge Management</a:t>
            </a:r>
          </a:p>
          <a:p>
            <a:pPr marL="114300" indent="0">
              <a:lnSpc>
                <a:spcPct val="150000"/>
              </a:lnSpc>
              <a:buNone/>
            </a:pPr>
            <a:r>
              <a:rPr lang="en-US" sz="4400" b="1" dirty="0">
                <a:solidFill>
                  <a:schemeClr val="bg1">
                    <a:lumMod val="50000"/>
                  </a:schemeClr>
                </a:solidFill>
                <a:latin typeface="Gill Sans MT" panose="020B0502020104020203" pitchFamily="34" charset="0"/>
              </a:rPr>
              <a:t>LAC</a:t>
            </a:r>
            <a:r>
              <a:rPr lang="en-US" sz="4400" dirty="0">
                <a:solidFill>
                  <a:schemeClr val="tx1"/>
                </a:solidFill>
                <a:latin typeface="Gill Sans MT" panose="020B0502020104020203" pitchFamily="34" charset="0"/>
              </a:rPr>
              <a:t>	Latin American and the Caribbean </a:t>
            </a:r>
          </a:p>
          <a:p>
            <a:pPr marL="114300" indent="0">
              <a:lnSpc>
                <a:spcPct val="150000"/>
              </a:lnSpc>
              <a:buNone/>
            </a:pPr>
            <a:r>
              <a:rPr lang="en-US" sz="4400" b="1" dirty="0">
                <a:solidFill>
                  <a:schemeClr val="bg1">
                    <a:lumMod val="50000"/>
                  </a:schemeClr>
                </a:solidFill>
                <a:latin typeface="Gill Sans MT" panose="020B0502020104020203" pitchFamily="34" charset="0"/>
              </a:rPr>
              <a:t>LOP</a:t>
            </a:r>
            <a:r>
              <a:rPr lang="en-US" sz="4400" dirty="0">
                <a:solidFill>
                  <a:schemeClr val="tx1"/>
                </a:solidFill>
                <a:latin typeface="Gill Sans MT" panose="020B0502020104020203" pitchFamily="34" charset="0"/>
              </a:rPr>
              <a:t>	Life of Project	</a:t>
            </a:r>
          </a:p>
          <a:p>
            <a:pPr marL="114300" indent="0">
              <a:lnSpc>
                <a:spcPct val="150000"/>
              </a:lnSpc>
              <a:buNone/>
            </a:pPr>
            <a:endParaRPr lang="en-US" sz="4400" b="1" dirty="0">
              <a:solidFill>
                <a:schemeClr val="tx1"/>
              </a:solidFill>
              <a:latin typeface="Gill Sans MT" panose="020B0502020104020203" pitchFamily="34" charset="0"/>
            </a:endParaRPr>
          </a:p>
          <a:p>
            <a:pPr marL="114300" indent="0">
              <a:lnSpc>
                <a:spcPct val="150000"/>
              </a:lnSpc>
              <a:buNone/>
            </a:pPr>
            <a:endParaRPr lang="en-US" sz="4400" b="1" dirty="0">
              <a:solidFill>
                <a:schemeClr val="tx1"/>
              </a:solidFill>
              <a:latin typeface="Gill Sans MT" panose="020B0502020104020203" pitchFamily="34" charset="0"/>
            </a:endParaRPr>
          </a:p>
          <a:p>
            <a:pPr marL="114300" indent="0">
              <a:lnSpc>
                <a:spcPct val="150000"/>
              </a:lnSpc>
              <a:buNone/>
            </a:pPr>
            <a:endParaRPr lang="en-US" sz="4400" b="1" dirty="0">
              <a:solidFill>
                <a:schemeClr val="tx1"/>
              </a:solidFill>
              <a:latin typeface="Gill Sans MT" panose="020B0502020104020203" pitchFamily="34" charset="0"/>
            </a:endParaRPr>
          </a:p>
          <a:p>
            <a:pPr marL="114300" indent="0">
              <a:lnSpc>
                <a:spcPct val="150000"/>
              </a:lnSpc>
              <a:buNone/>
            </a:pPr>
            <a:endParaRPr lang="en-US" sz="4400" b="1" dirty="0">
              <a:solidFill>
                <a:schemeClr val="tx1"/>
              </a:solidFill>
              <a:latin typeface="Gill Sans MT" panose="020B0502020104020203" pitchFamily="34" charset="0"/>
            </a:endParaRPr>
          </a:p>
          <a:p>
            <a:pPr marL="114300" indent="0">
              <a:lnSpc>
                <a:spcPct val="150000"/>
              </a:lnSpc>
              <a:buNone/>
            </a:pPr>
            <a:endParaRPr lang="en-US" sz="4400" b="1" dirty="0">
              <a:solidFill>
                <a:schemeClr val="tx1"/>
              </a:solidFill>
              <a:latin typeface="Gill Sans MT" panose="020B0502020104020203" pitchFamily="34" charset="0"/>
            </a:endParaRPr>
          </a:p>
          <a:p>
            <a:pPr marL="114300" indent="0">
              <a:lnSpc>
                <a:spcPct val="150000"/>
              </a:lnSpc>
              <a:buNone/>
            </a:pPr>
            <a:r>
              <a:rPr lang="en-US" sz="4400" b="1" dirty="0">
                <a:solidFill>
                  <a:schemeClr val="bg1">
                    <a:lumMod val="50000"/>
                  </a:schemeClr>
                </a:solidFill>
                <a:latin typeface="Gill Sans MT" panose="020B0502020104020203" pitchFamily="34" charset="0"/>
              </a:rPr>
              <a:t>MEL</a:t>
            </a:r>
            <a:r>
              <a:rPr lang="en-US" sz="4400" dirty="0">
                <a:solidFill>
                  <a:schemeClr val="tx1"/>
                </a:solidFill>
                <a:latin typeface="Gill Sans MT" panose="020B0502020104020203" pitchFamily="34" charset="0"/>
              </a:rPr>
              <a:t>	Monitoring, Evaluation, and Learning</a:t>
            </a:r>
          </a:p>
          <a:p>
            <a:pPr marL="114300" indent="0">
              <a:lnSpc>
                <a:spcPct val="150000"/>
              </a:lnSpc>
              <a:buNone/>
            </a:pPr>
            <a:r>
              <a:rPr lang="en-US" sz="4400" b="1" dirty="0">
                <a:solidFill>
                  <a:schemeClr val="bg1">
                    <a:lumMod val="50000"/>
                  </a:schemeClr>
                </a:solidFill>
                <a:latin typeface="Gill Sans MT" panose="020B0502020104020203" pitchFamily="34" charset="0"/>
              </a:rPr>
              <a:t>MoU</a:t>
            </a:r>
            <a:r>
              <a:rPr lang="en-US" sz="4400" dirty="0">
                <a:solidFill>
                  <a:schemeClr val="tx1"/>
                </a:solidFill>
                <a:latin typeface="Gill Sans MT" panose="020B0502020104020203" pitchFamily="34" charset="0"/>
              </a:rPr>
              <a:t>	Memorandum of Understanding</a:t>
            </a:r>
          </a:p>
          <a:p>
            <a:pPr marL="114300" indent="0">
              <a:lnSpc>
                <a:spcPct val="150000"/>
              </a:lnSpc>
              <a:buNone/>
            </a:pPr>
            <a:r>
              <a:rPr lang="en-US" sz="4400" b="1" dirty="0">
                <a:solidFill>
                  <a:schemeClr val="bg1">
                    <a:lumMod val="50000"/>
                  </a:schemeClr>
                </a:solidFill>
                <a:latin typeface="Gill Sans MT" panose="020B0502020104020203" pitchFamily="34" charset="0"/>
              </a:rPr>
              <a:t>MSMEs</a:t>
            </a:r>
            <a:r>
              <a:rPr lang="en-US" sz="4400" dirty="0">
                <a:solidFill>
                  <a:schemeClr val="tx1"/>
                </a:solidFill>
                <a:latin typeface="Gill Sans MT" panose="020B0502020104020203" pitchFamily="34" charset="0"/>
              </a:rPr>
              <a:t>	Micro-, Small-, and Medium-sized Enterprises</a:t>
            </a:r>
          </a:p>
          <a:p>
            <a:pPr marL="114300" indent="0">
              <a:lnSpc>
                <a:spcPct val="150000"/>
              </a:lnSpc>
              <a:buNone/>
            </a:pPr>
            <a:r>
              <a:rPr lang="en-US" sz="4400" b="1" dirty="0">
                <a:solidFill>
                  <a:schemeClr val="bg1">
                    <a:lumMod val="50000"/>
                  </a:schemeClr>
                </a:solidFill>
                <a:latin typeface="Gill Sans MT" panose="020B0502020104020203" pitchFamily="34" charset="0"/>
              </a:rPr>
              <a:t>P4F</a:t>
            </a:r>
            <a:r>
              <a:rPr lang="en-US" sz="4400" dirty="0">
                <a:solidFill>
                  <a:schemeClr val="tx1"/>
                </a:solidFill>
                <a:latin typeface="Gill Sans MT" panose="020B0502020104020203" pitchFamily="34" charset="0"/>
              </a:rPr>
              <a:t>	Pay for Results</a:t>
            </a:r>
          </a:p>
          <a:p>
            <a:pPr marL="114300" indent="0">
              <a:lnSpc>
                <a:spcPct val="150000"/>
              </a:lnSpc>
              <a:buNone/>
            </a:pPr>
            <a:r>
              <a:rPr lang="en-US" sz="4400" b="1" dirty="0">
                <a:solidFill>
                  <a:schemeClr val="bg1">
                    <a:lumMod val="50000"/>
                  </a:schemeClr>
                </a:solidFill>
                <a:latin typeface="Gill Sans MT" panose="020B0502020104020203" pitchFamily="34" charset="0"/>
              </a:rPr>
              <a:t>PSD</a:t>
            </a:r>
            <a:r>
              <a:rPr lang="en-US" sz="4400" dirty="0">
                <a:solidFill>
                  <a:schemeClr val="tx1"/>
                </a:solidFill>
                <a:latin typeface="Gill Sans MT" panose="020B0502020104020203" pitchFamily="34" charset="0"/>
              </a:rPr>
              <a:t>	Private Sector Development</a:t>
            </a:r>
          </a:p>
          <a:p>
            <a:pPr marL="114300" indent="0">
              <a:lnSpc>
                <a:spcPct val="150000"/>
              </a:lnSpc>
              <a:buNone/>
            </a:pPr>
            <a:r>
              <a:rPr lang="en-US" sz="4400" b="1" dirty="0">
                <a:solidFill>
                  <a:schemeClr val="bg1">
                    <a:lumMod val="50000"/>
                  </a:schemeClr>
                </a:solidFill>
                <a:latin typeface="Gill Sans MT" panose="020B0502020104020203" pitchFamily="34" charset="0"/>
              </a:rPr>
              <a:t>RFA</a:t>
            </a:r>
            <a:r>
              <a:rPr lang="en-US" sz="4400" dirty="0">
                <a:solidFill>
                  <a:schemeClr val="tx1"/>
                </a:solidFill>
                <a:latin typeface="Gill Sans MT" panose="020B0502020104020203" pitchFamily="34" charset="0"/>
              </a:rPr>
              <a:t>	Request for Applications</a:t>
            </a:r>
          </a:p>
          <a:p>
            <a:pPr marL="114300" indent="0">
              <a:lnSpc>
                <a:spcPct val="150000"/>
              </a:lnSpc>
              <a:buNone/>
            </a:pPr>
            <a:r>
              <a:rPr lang="en-US" sz="4400" b="1" dirty="0">
                <a:solidFill>
                  <a:schemeClr val="bg1">
                    <a:lumMod val="50000"/>
                  </a:schemeClr>
                </a:solidFill>
                <a:latin typeface="Gill Sans MT" panose="020B0502020104020203" pitchFamily="34" charset="0"/>
              </a:rPr>
              <a:t>RFP</a:t>
            </a:r>
            <a:r>
              <a:rPr lang="en-US" sz="4400" dirty="0">
                <a:solidFill>
                  <a:schemeClr val="tx1"/>
                </a:solidFill>
                <a:latin typeface="Gill Sans MT" panose="020B0502020104020203" pitchFamily="34" charset="0"/>
              </a:rPr>
              <a:t>	Request for Proposals</a:t>
            </a:r>
          </a:p>
          <a:p>
            <a:pPr marL="114300" indent="0">
              <a:lnSpc>
                <a:spcPct val="150000"/>
              </a:lnSpc>
              <a:buNone/>
            </a:pPr>
            <a:r>
              <a:rPr lang="en-US" sz="4400" b="1" dirty="0">
                <a:solidFill>
                  <a:schemeClr val="bg1">
                    <a:lumMod val="50000"/>
                  </a:schemeClr>
                </a:solidFill>
                <a:latin typeface="Gill Sans MT" panose="020B0502020104020203" pitchFamily="34" charset="0"/>
              </a:rPr>
              <a:t>SME</a:t>
            </a:r>
            <a:r>
              <a:rPr lang="en-US" sz="4400" dirty="0">
                <a:solidFill>
                  <a:schemeClr val="tx1"/>
                </a:solidFill>
                <a:latin typeface="Gill Sans MT" panose="020B0502020104020203" pitchFamily="34" charset="0"/>
              </a:rPr>
              <a:t>	Small- and Medium-sized Enterprises</a:t>
            </a:r>
          </a:p>
          <a:p>
            <a:pPr marL="114300" indent="0">
              <a:lnSpc>
                <a:spcPct val="150000"/>
              </a:lnSpc>
              <a:buNone/>
            </a:pPr>
            <a:r>
              <a:rPr lang="en-US" sz="4400" b="1" dirty="0">
                <a:solidFill>
                  <a:schemeClr val="bg1">
                    <a:lumMod val="50000"/>
                  </a:schemeClr>
                </a:solidFill>
                <a:latin typeface="Gill Sans MT" panose="020B0502020104020203" pitchFamily="34" charset="0"/>
              </a:rPr>
              <a:t>SP</a:t>
            </a:r>
            <a:r>
              <a:rPr lang="en-US" sz="4400" dirty="0">
                <a:solidFill>
                  <a:schemeClr val="tx1"/>
                </a:solidFill>
                <a:latin typeface="Gill Sans MT" panose="020B0502020104020203" pitchFamily="34" charset="0"/>
              </a:rPr>
              <a:t>	Social Protection</a:t>
            </a:r>
          </a:p>
          <a:p>
            <a:pPr marL="114300" indent="0">
              <a:lnSpc>
                <a:spcPct val="150000"/>
              </a:lnSpc>
              <a:buNone/>
            </a:pPr>
            <a:r>
              <a:rPr lang="en-US" sz="4400" b="1" dirty="0">
                <a:solidFill>
                  <a:schemeClr val="bg1">
                    <a:lumMod val="50000"/>
                  </a:schemeClr>
                </a:solidFill>
                <a:latin typeface="Gill Sans MT" panose="020B0502020104020203" pitchFamily="34" charset="0"/>
              </a:rPr>
              <a:t>TBASP</a:t>
            </a:r>
            <a:r>
              <a:rPr lang="en-US" sz="4400" dirty="0">
                <a:solidFill>
                  <a:schemeClr val="tx1"/>
                </a:solidFill>
                <a:latin typeface="Gill Sans MT" panose="020B0502020104020203" pitchFamily="34" charset="0"/>
              </a:rPr>
              <a:t>	Technical Business Advisory Service Providers</a:t>
            </a:r>
          </a:p>
          <a:p>
            <a:pPr marL="114300" indent="0">
              <a:lnSpc>
                <a:spcPct val="150000"/>
              </a:lnSpc>
              <a:buNone/>
            </a:pPr>
            <a:r>
              <a:rPr lang="en-US" sz="4400" b="1" dirty="0">
                <a:solidFill>
                  <a:schemeClr val="bg1">
                    <a:lumMod val="50000"/>
                  </a:schemeClr>
                </a:solidFill>
                <a:latin typeface="Gill Sans MT" panose="020B0502020104020203" pitchFamily="34" charset="0"/>
              </a:rPr>
              <a:t>TDY	</a:t>
            </a:r>
            <a:r>
              <a:rPr lang="en-US" sz="4400" dirty="0">
                <a:solidFill>
                  <a:schemeClr val="tx1"/>
                </a:solidFill>
                <a:latin typeface="Gill Sans MT" panose="020B0502020104020203" pitchFamily="34" charset="0"/>
              </a:rPr>
              <a:t>Temporary Duty Travel</a:t>
            </a:r>
          </a:p>
          <a:p>
            <a:pPr marL="114300" indent="0">
              <a:lnSpc>
                <a:spcPct val="150000"/>
              </a:lnSpc>
              <a:buNone/>
            </a:pPr>
            <a:r>
              <a:rPr lang="en-US" sz="4400" b="1" dirty="0">
                <a:solidFill>
                  <a:schemeClr val="bg1">
                    <a:lumMod val="50000"/>
                  </a:schemeClr>
                </a:solidFill>
                <a:latin typeface="Gill Sans MT" panose="020B0502020104020203" pitchFamily="34" charset="0"/>
              </a:rPr>
              <a:t>USAID</a:t>
            </a:r>
            <a:r>
              <a:rPr lang="en-US" sz="4400" dirty="0">
                <a:solidFill>
                  <a:schemeClr val="tx1"/>
                </a:solidFill>
                <a:latin typeface="Gill Sans MT" panose="020B0502020104020203" pitchFamily="34" charset="0"/>
              </a:rPr>
              <a:t>	United States Agency for International Development</a:t>
            </a:r>
          </a:p>
          <a:p>
            <a:pPr marL="114300" indent="0">
              <a:lnSpc>
                <a:spcPct val="150000"/>
              </a:lnSpc>
              <a:buNone/>
            </a:pPr>
            <a:r>
              <a:rPr lang="en-US" sz="4400" b="1" dirty="0">
                <a:solidFill>
                  <a:schemeClr val="bg1">
                    <a:lumMod val="50000"/>
                  </a:schemeClr>
                </a:solidFill>
                <a:latin typeface="Gill Sans MT" panose="020B0502020104020203" pitchFamily="34" charset="0"/>
              </a:rPr>
              <a:t>USD</a:t>
            </a:r>
            <a:r>
              <a:rPr lang="en-US" sz="4400" dirty="0">
                <a:solidFill>
                  <a:schemeClr val="tx1"/>
                </a:solidFill>
                <a:latin typeface="Gill Sans MT" panose="020B0502020104020203" pitchFamily="34" charset="0"/>
              </a:rPr>
              <a:t>	United States Dollar</a:t>
            </a:r>
          </a:p>
          <a:p>
            <a:pPr marL="114300" indent="0">
              <a:lnSpc>
                <a:spcPct val="150000"/>
              </a:lnSpc>
              <a:buNone/>
            </a:pPr>
            <a:r>
              <a:rPr lang="en-US" sz="4400" b="1" dirty="0">
                <a:solidFill>
                  <a:schemeClr val="bg1">
                    <a:lumMod val="50000"/>
                  </a:schemeClr>
                </a:solidFill>
                <a:latin typeface="Gill Sans MT" panose="020B0502020104020203" pitchFamily="34" charset="0"/>
              </a:rPr>
              <a:t>USG</a:t>
            </a:r>
            <a:r>
              <a:rPr lang="en-US" sz="4400" dirty="0">
                <a:solidFill>
                  <a:schemeClr val="tx1"/>
                </a:solidFill>
                <a:latin typeface="Gill Sans MT" panose="020B0502020104020203" pitchFamily="34" charset="0"/>
              </a:rPr>
              <a:t>	United States Government</a:t>
            </a:r>
          </a:p>
          <a:p>
            <a:pPr marL="114300" indent="0">
              <a:lnSpc>
                <a:spcPct val="150000"/>
              </a:lnSpc>
              <a:buNone/>
            </a:pPr>
            <a:r>
              <a:rPr lang="en-US" sz="4400" b="1" dirty="0">
                <a:solidFill>
                  <a:schemeClr val="bg1">
                    <a:lumMod val="50000"/>
                  </a:schemeClr>
                </a:solidFill>
                <a:latin typeface="Gill Sans MT" panose="020B0502020104020203" pitchFamily="34" charset="0"/>
              </a:rPr>
              <a:t>WEE</a:t>
            </a:r>
            <a:r>
              <a:rPr lang="en-US" sz="4400" dirty="0">
                <a:solidFill>
                  <a:schemeClr val="tx1"/>
                </a:solidFill>
                <a:latin typeface="Gill Sans MT" panose="020B0502020104020203" pitchFamily="34" charset="0"/>
              </a:rPr>
              <a:t>	Women’s Economic Empowerment</a:t>
            </a:r>
          </a:p>
          <a:p>
            <a:pPr marL="114300" indent="0">
              <a:lnSpc>
                <a:spcPct val="150000"/>
              </a:lnSpc>
              <a:buNone/>
            </a:pPr>
            <a:r>
              <a:rPr lang="en-US" sz="4400" b="1" dirty="0">
                <a:solidFill>
                  <a:schemeClr val="bg1">
                    <a:lumMod val="50000"/>
                  </a:schemeClr>
                </a:solidFill>
                <a:latin typeface="Gill Sans MT" panose="020B0502020104020203" pitchFamily="34" charset="0"/>
              </a:rPr>
              <a:t>W-SMEs</a:t>
            </a:r>
            <a:r>
              <a:rPr lang="en-US" sz="4400" dirty="0">
                <a:solidFill>
                  <a:schemeClr val="tx1"/>
                </a:solidFill>
                <a:latin typeface="Gill Sans MT" panose="020B0502020104020203" pitchFamily="34" charset="0"/>
              </a:rPr>
              <a:t>	Women-owned Small- and Medium-sized Enterprises</a:t>
            </a:r>
          </a:p>
          <a:p>
            <a:pPr>
              <a:lnSpc>
                <a:spcPct val="150000"/>
              </a:lnSpc>
            </a:pPr>
            <a:endParaRPr lang="en-US" sz="3400" dirty="0">
              <a:solidFill>
                <a:schemeClr val="tx1"/>
              </a:solidFill>
              <a:latin typeface="Gill Sans MT" panose="020B0502020104020203" pitchFamily="34" charset="0"/>
            </a:endParaRPr>
          </a:p>
          <a:p>
            <a:pPr>
              <a:lnSpc>
                <a:spcPct val="150000"/>
              </a:lnSpc>
            </a:pPr>
            <a:endParaRPr lang="en-US" sz="3400" dirty="0">
              <a:solidFill>
                <a:schemeClr val="tx1"/>
              </a:solidFill>
              <a:latin typeface="Gill Sans MT" panose="020B0502020104020203" pitchFamily="34" charset="0"/>
            </a:endParaRPr>
          </a:p>
          <a:p>
            <a:pPr>
              <a:lnSpc>
                <a:spcPct val="150000"/>
              </a:lnSpc>
            </a:pPr>
            <a:endParaRPr lang="en-US" sz="3400" dirty="0">
              <a:solidFill>
                <a:schemeClr val="tx1"/>
              </a:solidFill>
              <a:latin typeface="Gill Sans MT" panose="020B0502020104020203" pitchFamily="34" charset="0"/>
            </a:endParaRPr>
          </a:p>
          <a:p>
            <a:pPr>
              <a:lnSpc>
                <a:spcPct val="150000"/>
              </a:lnSpc>
            </a:pPr>
            <a:endParaRPr lang="en-US" sz="3400" dirty="0">
              <a:solidFill>
                <a:schemeClr val="tx1"/>
              </a:solidFill>
              <a:latin typeface="Gill Sans MT" panose="020B0502020104020203" pitchFamily="34" charset="0"/>
            </a:endParaRPr>
          </a:p>
          <a:p>
            <a:pPr>
              <a:lnSpc>
                <a:spcPct val="150000"/>
              </a:lnSpc>
            </a:pPr>
            <a:endParaRPr lang="en-US" sz="3400" dirty="0">
              <a:solidFill>
                <a:schemeClr val="tx1"/>
              </a:solidFill>
              <a:latin typeface="Gill Sans MT" panose="020B0502020104020203" pitchFamily="34" charset="0"/>
            </a:endParaRPr>
          </a:p>
          <a:p>
            <a:pPr>
              <a:lnSpc>
                <a:spcPct val="150000"/>
              </a:lnSpc>
            </a:pPr>
            <a:endParaRPr lang="en-US" dirty="0">
              <a:solidFill>
                <a:schemeClr val="tx1"/>
              </a:solidFill>
            </a:endParaRPr>
          </a:p>
        </p:txBody>
      </p:sp>
      <p:sp>
        <p:nvSpPr>
          <p:cNvPr id="2" name="Slide Number Placeholder 1">
            <a:extLst>
              <a:ext uri="{FF2B5EF4-FFF2-40B4-BE49-F238E27FC236}">
                <a16:creationId xmlns:a16="http://schemas.microsoft.com/office/drawing/2014/main" id="{5A2C10EC-6F97-4974-B681-CD712892FACD}"/>
              </a:ext>
            </a:extLst>
          </p:cNvPr>
          <p:cNvSpPr>
            <a:spLocks noGrp="1"/>
          </p:cNvSpPr>
          <p:nvPr>
            <p:ph type="sldNum" idx="4294967295"/>
          </p:nvPr>
        </p:nvSpPr>
        <p:spPr>
          <a:xfrm>
            <a:off x="7010400" y="4845050"/>
            <a:ext cx="2133600" cy="185738"/>
          </a:xfrm>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8" name="Google Shape;981;p2">
            <a:extLst>
              <a:ext uri="{FF2B5EF4-FFF2-40B4-BE49-F238E27FC236}">
                <a16:creationId xmlns:a16="http://schemas.microsoft.com/office/drawing/2014/main" id="{BF118A62-122E-0B79-B857-B871CB051C67}"/>
              </a:ext>
            </a:extLst>
          </p:cNvPr>
          <p:cNvSpPr txBox="1"/>
          <p:nvPr/>
        </p:nvSpPr>
        <p:spPr>
          <a:xfrm>
            <a:off x="423568" y="413322"/>
            <a:ext cx="376392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3"/>
              </a:buClr>
              <a:buSzPts val="2400"/>
              <a:buFont typeface="Gill Sans"/>
              <a:buNone/>
            </a:pPr>
            <a:r>
              <a:rPr lang="en-US" sz="2000" b="1" i="0" u="none" strike="noStrike" cap="none" dirty="0">
                <a:solidFill>
                  <a:srgbClr val="012E6D"/>
                </a:solidFill>
                <a:latin typeface="Gill Sans MT" panose="020B0502020104020203" pitchFamily="34" charset="0"/>
                <a:ea typeface="Gill Sans"/>
                <a:cs typeface="Gill Sans"/>
                <a:sym typeface="Gill Sans"/>
              </a:rPr>
              <a:t>ACRONYMS</a:t>
            </a:r>
            <a:endParaRPr sz="1200" b="1" dirty="0">
              <a:solidFill>
                <a:srgbClr val="012E6D"/>
              </a:solidFill>
              <a:latin typeface="Gill Sans MT" panose="020B0502020104020203" pitchFamily="34" charset="0"/>
            </a:endParaRPr>
          </a:p>
        </p:txBody>
      </p:sp>
    </p:spTree>
    <p:extLst>
      <p:ext uri="{BB962C8B-B14F-4D97-AF65-F5344CB8AC3E}">
        <p14:creationId xmlns:p14="http://schemas.microsoft.com/office/powerpoint/2010/main" val="2872601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21"/>
          <p:cNvSpPr txBox="1"/>
          <p:nvPr/>
        </p:nvSpPr>
        <p:spPr>
          <a:xfrm>
            <a:off x="3492521" y="1212869"/>
            <a:ext cx="5324344" cy="2881421"/>
          </a:xfrm>
          <a:prstGeom prst="rect">
            <a:avLst/>
          </a:prstGeom>
          <a:noFill/>
          <a:ln>
            <a:noFill/>
          </a:ln>
        </p:spPr>
        <p:txBody>
          <a:bodyPr spcFirstLastPara="1" wrap="square" lIns="91425" tIns="45700" rIns="91425" bIns="45700" anchor="t" anchorCtr="0">
            <a:noAutofit/>
          </a:bodyPr>
          <a:lstStyle/>
          <a:p>
            <a:pPr lvl="0">
              <a:spcBef>
                <a:spcPts val="600"/>
              </a:spcBef>
              <a:buClr>
                <a:schemeClr val="tx2"/>
              </a:buClr>
              <a:buSzPct val="110000"/>
            </a:pPr>
            <a:r>
              <a:rPr lang="en-US" b="1" dirty="0">
                <a:solidFill>
                  <a:schemeClr val="accent2"/>
                </a:solidFill>
                <a:latin typeface="Gill Sans MT" panose="020B0502020104020203" pitchFamily="34" charset="0"/>
                <a:cs typeface="Gill Sans"/>
                <a:sym typeface="Gill Sans"/>
              </a:rPr>
              <a:t>Objectives</a:t>
            </a:r>
            <a:endParaRPr lang="en-US" b="1" dirty="0">
              <a:solidFill>
                <a:schemeClr val="accent2"/>
              </a:solidFill>
              <a:latin typeface="Gill Sans MT" panose="020B0502020104020203" pitchFamily="34" charset="0"/>
              <a:cs typeface="Gill Sans"/>
            </a:endParaRPr>
          </a:p>
          <a:p>
            <a:pPr marL="171450" marR="0" lvl="0" indent="-171450" algn="l" rtl="0">
              <a:spcBef>
                <a:spcPts val="500"/>
              </a:spcBef>
              <a:spcAft>
                <a:spcPts val="600"/>
              </a:spcAft>
              <a:buClr>
                <a:srgbClr val="004D8A"/>
              </a:buClr>
              <a:buSzPts val="12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Mobilize private finance in a financially sustainable manner for non-state education sector,</a:t>
            </a:r>
            <a:r>
              <a:rPr lang="en-US" sz="1100" dirty="0">
                <a:solidFill>
                  <a:schemeClr val="tx1"/>
                </a:solidFill>
                <a:latin typeface="Gill Sans MT" panose="020B0502020104020203" pitchFamily="34" charset="0"/>
                <a:ea typeface="Gill Sans"/>
                <a:cs typeface="Gill Sans"/>
                <a:sym typeface="Gill Sans"/>
              </a:rPr>
              <a:t> including low-fee private schools, skills development centers, and other education enterprises </a:t>
            </a:r>
            <a:endParaRPr lang="en-US" sz="1100" dirty="0">
              <a:solidFill>
                <a:schemeClr val="tx1"/>
              </a:solidFill>
              <a:latin typeface="Gill Sans MT" panose="020B0502020104020203" pitchFamily="34" charset="0"/>
            </a:endParaRPr>
          </a:p>
          <a:p>
            <a:pPr marL="171450" marR="0" lvl="0" indent="-171450" algn="l" rtl="0">
              <a:spcBef>
                <a:spcPts val="500"/>
              </a:spcBef>
              <a:spcAft>
                <a:spcPts val="600"/>
              </a:spcAft>
              <a:buClr>
                <a:srgbClr val="004D8A"/>
              </a:buClr>
              <a:buSzPts val="12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Measurable increase in equitable access and improvement in learning outcomes</a:t>
            </a:r>
            <a:r>
              <a:rPr lang="en-US" sz="1100" dirty="0">
                <a:solidFill>
                  <a:schemeClr val="tx1"/>
                </a:solidFill>
                <a:latin typeface="Gill Sans MT" panose="020B0502020104020203" pitchFamily="34" charset="0"/>
                <a:ea typeface="Gill Sans"/>
                <a:cs typeface="Gill Sans"/>
                <a:sym typeface="Gill Sans"/>
              </a:rPr>
              <a:t>, especially for the disadvantaged, and basic skills development for youth </a:t>
            </a:r>
            <a:endParaRPr lang="en-US" sz="1100" dirty="0">
              <a:solidFill>
                <a:schemeClr val="tx1"/>
              </a:solidFill>
              <a:latin typeface="Gill Sans MT" panose="020B0502020104020203" pitchFamily="34" charset="0"/>
            </a:endParaRPr>
          </a:p>
          <a:p>
            <a:pPr marL="171450" marR="0" lvl="0" indent="-171450" algn="l" rtl="0">
              <a:spcBef>
                <a:spcPts val="500"/>
              </a:spcBef>
              <a:spcAft>
                <a:spcPts val="600"/>
              </a:spcAft>
              <a:buClr>
                <a:srgbClr val="004D8A"/>
              </a:buClr>
              <a:buSzPts val="12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Improve enabling environment for non-state education sector </a:t>
            </a:r>
            <a:r>
              <a:rPr lang="en-US" sz="1100" dirty="0">
                <a:solidFill>
                  <a:schemeClr val="tx1"/>
                </a:solidFill>
                <a:latin typeface="Gill Sans MT" panose="020B0502020104020203" pitchFamily="34" charset="0"/>
                <a:ea typeface="Gill Sans"/>
                <a:cs typeface="Gill Sans"/>
                <a:sym typeface="Gill Sans"/>
              </a:rPr>
              <a:t>to strengthen the entrepreneurial ecosystem for education and improve sustainability</a:t>
            </a:r>
            <a:endParaRPr lang="en-US" sz="1100" dirty="0">
              <a:solidFill>
                <a:schemeClr val="tx1"/>
              </a:solidFill>
              <a:latin typeface="Gill Sans MT" panose="020B0502020104020203" pitchFamily="34" charset="0"/>
            </a:endParaRPr>
          </a:p>
          <a:p>
            <a:pPr marL="171450" marR="0" lvl="0" indent="-171450" algn="l" rtl="0">
              <a:spcBef>
                <a:spcPts val="500"/>
              </a:spcBef>
              <a:spcAft>
                <a:spcPts val="600"/>
              </a:spcAft>
              <a:buClr>
                <a:srgbClr val="004D8A"/>
              </a:buClr>
              <a:buSzPts val="12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Build a community of practice (CoP) to lead collaborative engagement among diverse stakeholders </a:t>
            </a:r>
            <a:r>
              <a:rPr lang="en-US" sz="1100" dirty="0">
                <a:solidFill>
                  <a:schemeClr val="tx1"/>
                </a:solidFill>
                <a:latin typeface="Gill Sans MT" panose="020B0502020104020203" pitchFamily="34" charset="0"/>
                <a:ea typeface="Gill Sans"/>
                <a:cs typeface="Gill Sans"/>
                <a:sym typeface="Gill Sans"/>
              </a:rPr>
              <a:t>(e.g., governments, education practitioners, investors, and civil society), strengthen and communicate broadly the evidence base around a common learning agenda for greater private sector engagement in education, and enable all stakeholders to make data-driven decisions</a:t>
            </a:r>
            <a:endParaRPr lang="en-US" sz="1100" dirty="0">
              <a:solidFill>
                <a:schemeClr val="tx1"/>
              </a:solidFill>
              <a:latin typeface="Gill Sans MT" panose="020B0502020104020203" pitchFamily="34" charset="0"/>
            </a:endParaRPr>
          </a:p>
          <a:p>
            <a:pPr marL="171450" marR="0" lvl="0" indent="-171450" algn="l" rtl="0">
              <a:spcBef>
                <a:spcPts val="500"/>
              </a:spcBef>
              <a:spcAft>
                <a:spcPts val="600"/>
              </a:spcAft>
              <a:buClr>
                <a:srgbClr val="004D8A"/>
              </a:buClr>
              <a:buSzPts val="12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6"/>
                  </a:ext>
                </a:extLst>
              </a:rPr>
              <a:t>Identify and support innovative transactions in the education sector in sub-Saharan Africa </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7"/>
                  </a:ext>
                </a:extLst>
              </a:rPr>
              <a:t>and build a pipeline of transactions that facilitates longer term flow of capital to the sector</a:t>
            </a:r>
            <a:endParaRPr lang="en-US" sz="1100" dirty="0">
              <a:solidFill>
                <a:schemeClr val="tx1"/>
              </a:solidFill>
              <a:latin typeface="Gill Sans MT" panose="020B0502020104020203" pitchFamily="34" charset="0"/>
            </a:endParaRPr>
          </a:p>
          <a:p>
            <a:pPr marL="171450" marR="0" lvl="0" indent="-95250" algn="l" rtl="0">
              <a:spcBef>
                <a:spcPts val="500"/>
              </a:spcBef>
              <a:spcAft>
                <a:spcPts val="0"/>
              </a:spcAft>
              <a:buClr>
                <a:schemeClr val="dk1"/>
              </a:buClr>
              <a:buSzPts val="1200"/>
              <a:buFont typeface="Arial"/>
              <a:buNone/>
            </a:pPr>
            <a:endParaRPr lang="en-US" sz="1200" dirty="0">
              <a:solidFill>
                <a:schemeClr val="tx1"/>
              </a:solidFill>
              <a:highlight>
                <a:srgbClr val="FFFF00"/>
              </a:highlight>
              <a:latin typeface="Gill Sans"/>
              <a:ea typeface="Gill Sans"/>
              <a:cs typeface="Gill Sans"/>
              <a:sym typeface="Gill Sans"/>
            </a:endParaRPr>
          </a:p>
        </p:txBody>
      </p:sp>
      <p:sp>
        <p:nvSpPr>
          <p:cNvPr id="1178" name="Google Shape;1178;p21"/>
          <p:cNvSpPr txBox="1"/>
          <p:nvPr/>
        </p:nvSpPr>
        <p:spPr>
          <a:xfrm>
            <a:off x="961082" y="1338761"/>
            <a:ext cx="2323539" cy="28814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50" i="1" dirty="0">
                <a:solidFill>
                  <a:srgbClr val="012E6D"/>
                </a:solidFill>
                <a:latin typeface="Gill Sans MT" panose="020B0502020104020203" pitchFamily="34" charset="0"/>
                <a:ea typeface="Gill Sans"/>
                <a:cs typeface="Gill Sans"/>
                <a:sym typeface="Gill Sans"/>
              </a:rPr>
              <a:t>Projected life of project (LOP) budget of </a:t>
            </a:r>
            <a:r>
              <a:rPr lang="en-US" sz="1150" b="1" i="1" dirty="0">
                <a:solidFill>
                  <a:srgbClr val="012E6D"/>
                </a:solidFill>
                <a:latin typeface="Gill Sans MT" panose="020B0502020104020203" pitchFamily="34" charset="0"/>
                <a:ea typeface="Gill Sans"/>
                <a:cs typeface="Gill Sans"/>
                <a:sym typeface="Gill Sans"/>
              </a:rPr>
              <a:t>USD50.5 M</a:t>
            </a:r>
            <a:r>
              <a:rPr lang="en-US" sz="1150" i="1" dirty="0">
                <a:solidFill>
                  <a:srgbClr val="012E6D"/>
                </a:solidFill>
                <a:latin typeface="Gill Sans MT" panose="020B0502020104020203" pitchFamily="34" charset="0"/>
                <a:ea typeface="Gill Sans"/>
                <a:cs typeface="Gill Sans"/>
                <a:sym typeface="Gill Sans"/>
              </a:rPr>
              <a:t>, of which</a:t>
            </a:r>
            <a:r>
              <a:rPr lang="en-US" sz="1150" b="1" i="1" dirty="0">
                <a:solidFill>
                  <a:srgbClr val="012E6D"/>
                </a:solidFill>
                <a:latin typeface="Gill Sans MT" panose="020B0502020104020203" pitchFamily="34" charset="0"/>
                <a:ea typeface="Gill Sans"/>
                <a:cs typeface="Gill Sans"/>
                <a:sym typeface="Gill Sans"/>
              </a:rPr>
              <a:t> </a:t>
            </a:r>
          </a:p>
          <a:p>
            <a:pPr marL="0" marR="0" lvl="0" indent="0" algn="l" rtl="0">
              <a:spcBef>
                <a:spcPts val="0"/>
              </a:spcBef>
              <a:spcAft>
                <a:spcPts val="0"/>
              </a:spcAft>
              <a:buNone/>
            </a:pPr>
            <a:r>
              <a:rPr lang="en-US" sz="1150" b="1" i="1" dirty="0">
                <a:solidFill>
                  <a:srgbClr val="012E6D"/>
                </a:solidFill>
                <a:latin typeface="Gill Sans MT" panose="020B0502020104020203" pitchFamily="34" charset="0"/>
                <a:ea typeface="Gill Sans"/>
                <a:cs typeface="Gill Sans"/>
                <a:sym typeface="Gill Sans"/>
              </a:rPr>
              <a:t>USD43.75 M </a:t>
            </a:r>
            <a:r>
              <a:rPr lang="en-US" sz="1150" i="1" dirty="0">
                <a:solidFill>
                  <a:srgbClr val="012E6D"/>
                </a:solidFill>
                <a:latin typeface="Gill Sans MT" panose="020B0502020104020203" pitchFamily="34" charset="0"/>
                <a:ea typeface="Gill Sans"/>
                <a:cs typeface="Gill Sans"/>
                <a:sym typeface="Gill Sans"/>
              </a:rPr>
              <a:t>are obligated</a:t>
            </a:r>
            <a:r>
              <a:rPr lang="en-US" sz="1150" b="1" i="1" dirty="0">
                <a:solidFill>
                  <a:srgbClr val="012E6D"/>
                </a:solidFill>
                <a:latin typeface="Gill Sans MT" panose="020B0502020104020203" pitchFamily="34" charset="0"/>
                <a:ea typeface="Gill Sans"/>
                <a:cs typeface="Gill Sans"/>
                <a:sym typeface="Gill Sans"/>
              </a:rPr>
              <a:t> </a:t>
            </a:r>
            <a:br>
              <a:rPr lang="en-US" sz="1150" b="1" i="1" dirty="0">
                <a:solidFill>
                  <a:srgbClr val="012E6D"/>
                </a:solidFill>
                <a:latin typeface="Gill Sans MT" panose="020B0502020104020203" pitchFamily="34" charset="0"/>
                <a:ea typeface="Gill Sans"/>
                <a:cs typeface="Gill Sans"/>
                <a:sym typeface="Gill Sans"/>
              </a:rPr>
            </a:br>
            <a:endParaRPr lang="en-US" sz="1150" b="1" i="1" dirty="0">
              <a:solidFill>
                <a:srgbClr val="012E6D"/>
              </a:solidFill>
              <a:latin typeface="Gill Sans MT" panose="020B0502020104020203" pitchFamily="34" charset="0"/>
              <a:ea typeface="Gill Sans"/>
              <a:cs typeface="Gill Sans"/>
              <a:sym typeface="Gill Sans"/>
            </a:endParaRPr>
          </a:p>
          <a:p>
            <a:pPr marL="0" marR="0" lvl="0" indent="0" algn="l" rtl="0">
              <a:spcBef>
                <a:spcPts val="0"/>
              </a:spcBef>
              <a:spcAft>
                <a:spcPts val="0"/>
              </a:spcAft>
              <a:buNone/>
            </a:pPr>
            <a:r>
              <a:rPr lang="en-US" sz="1150" i="1" dirty="0">
                <a:solidFill>
                  <a:srgbClr val="012E6D"/>
                </a:solidFill>
                <a:latin typeface="Gill Sans MT" panose="020B0502020104020203" pitchFamily="34" charset="0"/>
                <a:ea typeface="Gill Sans"/>
                <a:cs typeface="Gill Sans"/>
                <a:sym typeface="Gill Sans"/>
              </a:rPr>
              <a:t>Capital mobilization target of</a:t>
            </a:r>
            <a:r>
              <a:rPr lang="en-US" sz="1150" b="1" i="1" dirty="0">
                <a:solidFill>
                  <a:srgbClr val="012E6D"/>
                </a:solidFill>
                <a:latin typeface="Gill Sans MT" panose="020B0502020104020203" pitchFamily="34" charset="0"/>
                <a:ea typeface="Gill Sans"/>
                <a:cs typeface="Gill Sans"/>
                <a:sym typeface="Gill Sans"/>
              </a:rPr>
              <a:t> USD90.7 M</a:t>
            </a:r>
            <a:endParaRPr sz="1150" dirty="0">
              <a:solidFill>
                <a:srgbClr val="012E6D"/>
              </a:solidFill>
              <a:latin typeface="Gill Sans MT" panose="020B0502020104020203" pitchFamily="34" charset="0"/>
            </a:endParaRPr>
          </a:p>
          <a:p>
            <a:pPr marL="0" marR="0" lvl="0" indent="0" algn="l" rtl="0">
              <a:spcBef>
                <a:spcPts val="1200"/>
              </a:spcBef>
              <a:spcAft>
                <a:spcPts val="600"/>
              </a:spcAft>
              <a:buNone/>
            </a:pPr>
            <a:r>
              <a:rPr lang="en-US" sz="1150" i="1" dirty="0">
                <a:solidFill>
                  <a:srgbClr val="012E6D"/>
                </a:solidFill>
                <a:latin typeface="Gill Sans MT" panose="020B0502020104020203" pitchFamily="34" charset="0"/>
                <a:ea typeface="Gill Sans"/>
                <a:cs typeface="Gill Sans"/>
                <a:sym typeface="Gill Sans"/>
              </a:rPr>
              <a:t>Oct 2019 – Sep 2024</a:t>
            </a:r>
            <a:endParaRPr sz="1150" dirty="0">
              <a:solidFill>
                <a:srgbClr val="012E6D"/>
              </a:solidFill>
              <a:latin typeface="Gill Sans MT" panose="020B0502020104020203" pitchFamily="34" charset="0"/>
            </a:endParaRPr>
          </a:p>
          <a:p>
            <a:pPr marL="0" marR="0" lvl="0" indent="0" algn="l" rtl="0">
              <a:spcBef>
                <a:spcPts val="1200"/>
              </a:spcBef>
              <a:spcAft>
                <a:spcPts val="0"/>
              </a:spcAft>
              <a:buNone/>
            </a:pPr>
            <a:r>
              <a:rPr lang="en-US" sz="1150" i="1" dirty="0">
                <a:solidFill>
                  <a:srgbClr val="012E6D"/>
                </a:solidFill>
                <a:latin typeface="Gill Sans MT" panose="020B0502020104020203" pitchFamily="34" charset="0"/>
                <a:ea typeface="Gill Sans"/>
                <a:cs typeface="Gill Sans"/>
                <a:sym typeface="Gill Sans"/>
              </a:rPr>
              <a:t>Democratic Republic of Congo, Dominican Republic, El Salvador, Guatemala, Haiti, Kenya, Paraguay, Rwanda, Somalia, South Africa, Tanzania, and Zambia </a:t>
            </a:r>
          </a:p>
          <a:p>
            <a:pPr marL="0" marR="0" lvl="0" indent="0" algn="l" rtl="0">
              <a:spcBef>
                <a:spcPts val="1200"/>
              </a:spcBef>
              <a:spcAft>
                <a:spcPts val="0"/>
              </a:spcAft>
              <a:buNone/>
            </a:pPr>
            <a:r>
              <a:rPr lang="en-US" sz="1150" i="1" dirty="0" err="1">
                <a:solidFill>
                  <a:srgbClr val="012E6D"/>
                </a:solidFill>
                <a:latin typeface="Gill Sans MT" panose="020B0502020104020203" pitchFamily="34" charset="0"/>
                <a:ea typeface="Gill Sans"/>
                <a:cs typeface="Gill Sans"/>
                <a:sym typeface="Gill Sans"/>
              </a:rPr>
              <a:t>Kaizenvest</a:t>
            </a:r>
            <a:r>
              <a:rPr lang="en-US" sz="1150" i="1" dirty="0">
                <a:solidFill>
                  <a:srgbClr val="012E6D"/>
                </a:solidFill>
                <a:latin typeface="Gill Sans MT" panose="020B0502020104020203" pitchFamily="34" charset="0"/>
                <a:ea typeface="Gill Sans"/>
                <a:cs typeface="Gill Sans"/>
                <a:sym typeface="Gill Sans"/>
              </a:rPr>
              <a:t>, UBS Optimus Foundation, Promoting Equality in African Schools, Education Partnerships Group, Opportunity International,  and Fundación </a:t>
            </a:r>
            <a:r>
              <a:rPr lang="en-US" sz="1150" i="1" dirty="0" err="1">
                <a:solidFill>
                  <a:srgbClr val="012E6D"/>
                </a:solidFill>
                <a:latin typeface="Gill Sans MT" panose="020B0502020104020203" pitchFamily="34" charset="0"/>
                <a:ea typeface="Gill Sans"/>
                <a:cs typeface="Gill Sans"/>
                <a:sym typeface="Gill Sans"/>
              </a:rPr>
              <a:t>Paraguaya</a:t>
            </a:r>
            <a:endParaRPr sz="1150" i="1" dirty="0">
              <a:solidFill>
                <a:srgbClr val="012E6D"/>
              </a:solidFill>
              <a:latin typeface="Gill Sans MT" panose="020B0502020104020203" pitchFamily="34" charset="0"/>
              <a:ea typeface="Gill Sans"/>
              <a:cs typeface="Gill Sans"/>
              <a:sym typeface="Gill Sans"/>
            </a:endParaRPr>
          </a:p>
        </p:txBody>
      </p:sp>
      <p:grpSp>
        <p:nvGrpSpPr>
          <p:cNvPr id="1179" name="Google Shape;1179;p21"/>
          <p:cNvGrpSpPr/>
          <p:nvPr/>
        </p:nvGrpSpPr>
        <p:grpSpPr>
          <a:xfrm>
            <a:off x="524539" y="2472816"/>
            <a:ext cx="385590" cy="385590"/>
            <a:chOff x="223285" y="3200073"/>
            <a:chExt cx="431550" cy="431550"/>
          </a:xfrm>
        </p:grpSpPr>
        <p:sp>
          <p:nvSpPr>
            <p:cNvPr id="1180" name="Google Shape;1180;p21"/>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181" name="Google Shape;1181;p21"/>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182" name="Google Shape;1182;p21"/>
          <p:cNvGrpSpPr/>
          <p:nvPr/>
        </p:nvGrpSpPr>
        <p:grpSpPr>
          <a:xfrm>
            <a:off x="524541" y="4011865"/>
            <a:ext cx="385590" cy="385590"/>
            <a:chOff x="223285" y="4356883"/>
            <a:chExt cx="431550" cy="431550"/>
          </a:xfrm>
        </p:grpSpPr>
        <p:sp>
          <p:nvSpPr>
            <p:cNvPr id="1183" name="Google Shape;1183;p21"/>
            <p:cNvSpPr/>
            <p:nvPr/>
          </p:nvSpPr>
          <p:spPr>
            <a:xfrm>
              <a:off x="223285" y="435688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184" name="Google Shape;1184;p21"/>
            <p:cNvPicPr preferRelativeResize="0"/>
            <p:nvPr/>
          </p:nvPicPr>
          <p:blipFill rotWithShape="1">
            <a:blip r:embed="rId4">
              <a:alphaModFix/>
            </a:blip>
            <a:srcRect/>
            <a:stretch/>
          </p:blipFill>
          <p:spPr>
            <a:xfrm>
              <a:off x="292294" y="4468610"/>
              <a:ext cx="293533" cy="227793"/>
            </a:xfrm>
            <a:prstGeom prst="rect">
              <a:avLst/>
            </a:prstGeom>
            <a:noFill/>
            <a:ln>
              <a:noFill/>
            </a:ln>
          </p:spPr>
        </p:pic>
      </p:grpSp>
      <p:grpSp>
        <p:nvGrpSpPr>
          <p:cNvPr id="1185" name="Google Shape;1185;p21"/>
          <p:cNvGrpSpPr/>
          <p:nvPr/>
        </p:nvGrpSpPr>
        <p:grpSpPr>
          <a:xfrm>
            <a:off x="524539" y="1414219"/>
            <a:ext cx="385583" cy="385583"/>
            <a:chOff x="223285" y="2622616"/>
            <a:chExt cx="431550" cy="431550"/>
          </a:xfrm>
        </p:grpSpPr>
        <p:sp>
          <p:nvSpPr>
            <p:cNvPr id="1186" name="Google Shape;1186;p21"/>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187" name="Google Shape;1187;p21"/>
            <p:cNvPicPr preferRelativeResize="0"/>
            <p:nvPr/>
          </p:nvPicPr>
          <p:blipFill rotWithShape="1">
            <a:blip r:embed="rId5">
              <a:alphaModFix/>
            </a:blip>
            <a:srcRect/>
            <a:stretch/>
          </p:blipFill>
          <p:spPr>
            <a:xfrm>
              <a:off x="355184" y="2677230"/>
              <a:ext cx="164922" cy="308174"/>
            </a:xfrm>
            <a:prstGeom prst="rect">
              <a:avLst/>
            </a:prstGeom>
            <a:noFill/>
            <a:ln>
              <a:noFill/>
            </a:ln>
          </p:spPr>
        </p:pic>
      </p:grpSp>
      <p:grpSp>
        <p:nvGrpSpPr>
          <p:cNvPr id="1188" name="Google Shape;1188;p21"/>
          <p:cNvGrpSpPr/>
          <p:nvPr/>
        </p:nvGrpSpPr>
        <p:grpSpPr>
          <a:xfrm>
            <a:off x="524539" y="2971344"/>
            <a:ext cx="385583" cy="385583"/>
            <a:chOff x="223285" y="3780400"/>
            <a:chExt cx="431550" cy="431550"/>
          </a:xfrm>
        </p:grpSpPr>
        <p:sp>
          <p:nvSpPr>
            <p:cNvPr id="1189" name="Google Shape;1189;p21"/>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190" name="Google Shape;1190;p21"/>
            <p:cNvPicPr preferRelativeResize="0"/>
            <p:nvPr/>
          </p:nvPicPr>
          <p:blipFill rotWithShape="1">
            <a:blip r:embed="rId6">
              <a:alphaModFix/>
            </a:blip>
            <a:srcRect/>
            <a:stretch/>
          </p:blipFill>
          <p:spPr>
            <a:xfrm>
              <a:off x="341258" y="3848824"/>
              <a:ext cx="191084" cy="287748"/>
            </a:xfrm>
            <a:prstGeom prst="rect">
              <a:avLst/>
            </a:prstGeom>
            <a:noFill/>
            <a:ln>
              <a:noFill/>
            </a:ln>
          </p:spPr>
        </p:pic>
      </p:grpSp>
      <p:sp>
        <p:nvSpPr>
          <p:cNvPr id="1192" name="Google Shape;1192;p21"/>
          <p:cNvSpPr txBox="1"/>
          <p:nvPr/>
        </p:nvSpPr>
        <p:spPr>
          <a:xfrm>
            <a:off x="1161079" y="287480"/>
            <a:ext cx="7347412" cy="863745"/>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en-US" sz="2000" b="1" dirty="0">
                <a:solidFill>
                  <a:schemeClr val="dk2"/>
                </a:solidFill>
                <a:latin typeface="Gill Sans"/>
                <a:ea typeface="Gill Sans"/>
                <a:cs typeface="Gill Sans"/>
                <a:sym typeface="Gill Sans"/>
              </a:rPr>
              <a:t>EDUFINANCE</a:t>
            </a:r>
            <a:endParaRPr dirty="0"/>
          </a:p>
          <a:p>
            <a:pPr marL="0" marR="0" lvl="0" indent="0" algn="l" rtl="0">
              <a:spcAft>
                <a:spcPts val="0"/>
              </a:spcAft>
              <a:buNone/>
            </a:pPr>
            <a:r>
              <a:rPr lang="en-US" sz="1600" dirty="0">
                <a:solidFill>
                  <a:schemeClr val="bg2"/>
                </a:solidFill>
                <a:latin typeface="Gill Sans MT" panose="020B0502020104020203" pitchFamily="34" charset="0"/>
                <a:ea typeface="Gill Sans"/>
                <a:cs typeface="Gill Sans"/>
                <a:sym typeface="Gill Sans"/>
              </a:rPr>
              <a:t>Activity summary: Improve and sustain learning outcomes for children and youth, particularly those who are the most marginalized and vulnerable</a:t>
            </a:r>
            <a:endParaRPr sz="1600" dirty="0">
              <a:solidFill>
                <a:schemeClr val="bg2"/>
              </a:solidFill>
              <a:latin typeface="Gill Sans MT" panose="020B0502020104020203" pitchFamily="34" charset="0"/>
            </a:endParaRPr>
          </a:p>
        </p:txBody>
      </p:sp>
      <p:sp>
        <p:nvSpPr>
          <p:cNvPr id="1193" name="Google Shape;1193;p21"/>
          <p:cNvSpPr txBox="1"/>
          <p:nvPr/>
        </p:nvSpPr>
        <p:spPr>
          <a:xfrm>
            <a:off x="2286000" y="2410934"/>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Gill Sans"/>
                <a:ea typeface="Gill Sans"/>
                <a:cs typeface="Gill Sans"/>
                <a:sym typeface="Gill Sans"/>
              </a:rPr>
              <a:t> </a:t>
            </a:r>
            <a:endParaRPr sz="1800">
              <a:solidFill>
                <a:schemeClr val="dk1"/>
              </a:solidFill>
              <a:latin typeface="Gill Sans"/>
              <a:ea typeface="Gill Sans"/>
              <a:cs typeface="Gill Sans"/>
              <a:sym typeface="Gill Sans"/>
            </a:endParaRPr>
          </a:p>
        </p:txBody>
      </p:sp>
      <p:sp>
        <p:nvSpPr>
          <p:cNvPr id="1194" name="Google Shape;1194;p21"/>
          <p:cNvSpPr txBox="1"/>
          <p:nvPr/>
        </p:nvSpPr>
        <p:spPr>
          <a:xfrm>
            <a:off x="2286000" y="2410934"/>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Gill Sans"/>
                <a:ea typeface="Gill Sans"/>
                <a:cs typeface="Gill Sans"/>
                <a:sym typeface="Gill Sans"/>
              </a:rPr>
              <a:t> </a:t>
            </a:r>
            <a:endParaRPr sz="1800">
              <a:solidFill>
                <a:schemeClr val="dk1"/>
              </a:solidFill>
              <a:latin typeface="Gill Sans"/>
              <a:ea typeface="Gill Sans"/>
              <a:cs typeface="Gill Sans"/>
              <a:sym typeface="Gill Sans"/>
            </a:endParaRPr>
          </a:p>
        </p:txBody>
      </p:sp>
      <p:pic>
        <p:nvPicPr>
          <p:cNvPr id="23" name="Google Shape;1257;p27">
            <a:extLst>
              <a:ext uri="{FF2B5EF4-FFF2-40B4-BE49-F238E27FC236}">
                <a16:creationId xmlns:a16="http://schemas.microsoft.com/office/drawing/2014/main" id="{0E7FF7C0-66AC-FD44-A0EA-E66EAF3A8FF5}"/>
              </a:ext>
            </a:extLst>
          </p:cNvPr>
          <p:cNvPicPr preferRelativeResize="0"/>
          <p:nvPr/>
        </p:nvPicPr>
        <p:blipFill rotWithShape="1">
          <a:blip r:embed="rId7">
            <a:alphaModFix/>
          </a:blip>
          <a:srcRect/>
          <a:stretch/>
        </p:blipFill>
        <p:spPr>
          <a:xfrm>
            <a:off x="334669" y="352199"/>
            <a:ext cx="739428" cy="534087"/>
          </a:xfrm>
          <a:prstGeom prst="rect">
            <a:avLst/>
          </a:prstGeom>
          <a:noFill/>
          <a:ln>
            <a:noFill/>
          </a:ln>
        </p:spPr>
      </p:pic>
      <p:cxnSp>
        <p:nvCxnSpPr>
          <p:cNvPr id="25" name="Google Shape;1661;p58">
            <a:extLst>
              <a:ext uri="{FF2B5EF4-FFF2-40B4-BE49-F238E27FC236}">
                <a16:creationId xmlns:a16="http://schemas.microsoft.com/office/drawing/2014/main" id="{74233D2D-9BA9-A14B-86E3-6F2E6D6B0B6C}"/>
              </a:ext>
            </a:extLst>
          </p:cNvPr>
          <p:cNvCxnSpPr>
            <a:cxnSpLocks/>
          </p:cNvCxnSpPr>
          <p:nvPr/>
        </p:nvCxnSpPr>
        <p:spPr>
          <a:xfrm>
            <a:off x="3345160" y="1367636"/>
            <a:ext cx="0" cy="3416120"/>
          </a:xfrm>
          <a:prstGeom prst="straightConnector1">
            <a:avLst/>
          </a:prstGeom>
          <a:noFill/>
          <a:ln w="19050" cap="flat" cmpd="sng">
            <a:solidFill>
              <a:schemeClr val="bg1">
                <a:lumMod val="75000"/>
              </a:schemeClr>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pic>
        <p:nvPicPr>
          <p:cNvPr id="5" name="Picture 4" descr="A few children in a classroom&#10;&#10;Description automatically generated with low confidence">
            <a:extLst>
              <a:ext uri="{FF2B5EF4-FFF2-40B4-BE49-F238E27FC236}">
                <a16:creationId xmlns:a16="http://schemas.microsoft.com/office/drawing/2014/main" id="{FFC623AA-AB31-A814-7545-A93E4DB9938C}"/>
              </a:ext>
            </a:extLst>
          </p:cNvPr>
          <p:cNvPicPr>
            <a:picLocks noChangeAspect="1"/>
          </p:cNvPicPr>
          <p:nvPr/>
        </p:nvPicPr>
        <p:blipFill rotWithShape="1">
          <a:blip r:embed="rId3">
            <a:duotone>
              <a:schemeClr val="accent1">
                <a:shade val="45000"/>
                <a:satMod val="135000"/>
              </a:schemeClr>
              <a:prstClr val="white"/>
            </a:duotone>
          </a:blip>
          <a:srcRect l="59198" t="755" r="-895" b="15421"/>
          <a:stretch/>
        </p:blipFill>
        <p:spPr>
          <a:xfrm flipH="1">
            <a:off x="5357689" y="155576"/>
            <a:ext cx="3636428" cy="4873624"/>
          </a:xfrm>
          <a:prstGeom prst="rect">
            <a:avLst/>
          </a:prstGeom>
        </p:spPr>
      </p:pic>
      <p:sp>
        <p:nvSpPr>
          <p:cNvPr id="1204" name="Google Shape;1204;p22"/>
          <p:cNvSpPr txBox="1"/>
          <p:nvPr/>
        </p:nvSpPr>
        <p:spPr>
          <a:xfrm>
            <a:off x="334668" y="1008123"/>
            <a:ext cx="4947195" cy="4102892"/>
          </a:xfrm>
          <a:prstGeom prst="rect">
            <a:avLst/>
          </a:prstGeom>
          <a:noFill/>
          <a:ln>
            <a:noFill/>
          </a:ln>
        </p:spPr>
        <p:txBody>
          <a:bodyPr spcFirstLastPara="1" wrap="square" lIns="90675" tIns="45325" rIns="90675" bIns="45325" anchor="t" anchorCtr="0">
            <a:noAutofit/>
          </a:bodyPr>
          <a:lstStyle/>
          <a:p>
            <a:pPr>
              <a:spcBef>
                <a:spcPts val="600"/>
              </a:spcBef>
              <a:buClr>
                <a:schemeClr val="tx2"/>
              </a:buClr>
              <a:buSzPct val="110000"/>
            </a:pPr>
            <a:r>
              <a:rPr lang="en-US" b="1" dirty="0">
                <a:solidFill>
                  <a:schemeClr val="accent2"/>
                </a:solidFill>
                <a:latin typeface="Gill Sans MT" panose="020B0502020104020203" pitchFamily="34" charset="0"/>
                <a:cs typeface="Gill Sans"/>
                <a:sym typeface="Gill Sans"/>
              </a:rPr>
              <a:t>Zambia</a:t>
            </a:r>
            <a:endParaRPr b="1" dirty="0">
              <a:solidFill>
                <a:schemeClr val="accent2"/>
              </a:solidFill>
              <a:latin typeface="Gill Sans MT" panose="020B0502020104020203" pitchFamily="34" charset="0"/>
              <a:cs typeface="Gill Sans"/>
              <a:sym typeface="Gill Sans"/>
            </a:endParaRPr>
          </a:p>
          <a:p>
            <a:pPr marL="171450" indent="-171450">
              <a:spcBef>
                <a:spcPts val="600"/>
              </a:spcBef>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Completed staff trainings with financial institution partner, </a:t>
            </a:r>
            <a:r>
              <a:rPr lang="en-US" sz="1100" dirty="0" err="1">
                <a:solidFill>
                  <a:schemeClr val="tx1"/>
                </a:solidFill>
                <a:latin typeface="Gill Sans MT" panose="020B0502020104020203" pitchFamily="34" charset="0"/>
                <a:ea typeface="Gill Sans"/>
                <a:cs typeface="Gill Sans"/>
                <a:sym typeface="Gill Sans"/>
              </a:rPr>
              <a:t>NatSave</a:t>
            </a:r>
            <a:r>
              <a:rPr lang="en-US" sz="1100" dirty="0">
                <a:solidFill>
                  <a:schemeClr val="tx1"/>
                </a:solidFill>
                <a:latin typeface="Gill Sans MT" panose="020B0502020104020203" pitchFamily="34" charset="0"/>
                <a:ea typeface="Gill Sans"/>
                <a:cs typeface="Gill Sans"/>
                <a:sym typeface="Gill Sans"/>
              </a:rPr>
              <a:t>, and began piloting additional EduFinance loan products with partner AB Bank after a successful initial launch in November 2021. </a:t>
            </a:r>
            <a:endParaRPr lang="en-US" sz="1100" dirty="0">
              <a:solidFill>
                <a:schemeClr val="tx1"/>
              </a:solidFill>
              <a:latin typeface="Gill Sans MT" panose="020B0502020104020203" pitchFamily="34" charset="0"/>
              <a:ea typeface="Gill Sans"/>
              <a:cs typeface="Gill Sans"/>
            </a:endParaRPr>
          </a:p>
          <a:p>
            <a:pPr marL="171450" marR="0" lvl="0" indent="-171450" rtl="0">
              <a:spcBef>
                <a:spcPts val="600"/>
              </a:spcBef>
              <a:spcAft>
                <a:spcPts val="0"/>
              </a:spcAft>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Organized teacher-mentor professional development training sessions and school leadership development training sessions with partner schools enrolled in CATALYZE EduFinance </a:t>
            </a:r>
            <a:r>
              <a:rPr lang="en-US" sz="1100" dirty="0" err="1">
                <a:solidFill>
                  <a:schemeClr val="tx1"/>
                </a:solidFill>
                <a:latin typeface="Gill Sans MT" panose="020B0502020104020203" pitchFamily="34" charset="0"/>
                <a:ea typeface="Gill Sans"/>
                <a:cs typeface="Gill Sans"/>
                <a:sym typeface="Gill Sans"/>
              </a:rPr>
              <a:t>EduQuality</a:t>
            </a:r>
            <a:r>
              <a:rPr lang="en-US" sz="1100" dirty="0">
                <a:solidFill>
                  <a:schemeClr val="tx1"/>
                </a:solidFill>
                <a:latin typeface="Gill Sans MT" panose="020B0502020104020203" pitchFamily="34" charset="0"/>
                <a:ea typeface="Gill Sans"/>
                <a:cs typeface="Gill Sans"/>
                <a:sym typeface="Gill Sans"/>
              </a:rPr>
              <a:t> improvement programming. </a:t>
            </a:r>
          </a:p>
          <a:p>
            <a:pPr marL="171450" marR="0" lvl="0" indent="-171450" rtl="0">
              <a:spcBef>
                <a:spcPts val="600"/>
              </a:spcBef>
              <a:spcAft>
                <a:spcPts val="0"/>
              </a:spcAft>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Engaged with the Ministry of Education and Ministry of Health to help with ongoing vaccination drives, including incorporating vaccine awareness into programming to dispel myths and misinformation.</a:t>
            </a:r>
            <a:endParaRPr lang="en-US" sz="1100" dirty="0">
              <a:solidFill>
                <a:schemeClr val="tx1"/>
              </a:solidFill>
              <a:latin typeface="Gill Sans MT" panose="020B0502020104020203" pitchFamily="34" charset="0"/>
            </a:endParaRPr>
          </a:p>
          <a:p>
            <a:pPr marL="171450" indent="-171450">
              <a:spcBef>
                <a:spcPts val="600"/>
              </a:spcBef>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Expanded access for secondary education in hard-to-reach communities. The majority of enrolled students are girls. CATALYZE EduFinance saw high re-enrollment for primary and secondary students at the start of the 2022 academic year, and results from 2021 secondary school exams yielded strong results that exceeded national averages.</a:t>
            </a:r>
            <a:endParaRPr lang="en-US" sz="1100" dirty="0">
              <a:solidFill>
                <a:schemeClr val="tx1"/>
              </a:solidFill>
              <a:latin typeface="Gill Sans MT" panose="020B0502020104020203" pitchFamily="34" charset="0"/>
            </a:endParaRPr>
          </a:p>
          <a:p>
            <a:pPr marL="171450" marR="0" lvl="0" indent="-171450" rtl="0">
              <a:spcBef>
                <a:spcPts val="600"/>
              </a:spcBef>
              <a:spcAft>
                <a:spcPts val="0"/>
              </a:spcAft>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Conducted eight interviews with Ministry of Education officials and held a policy workshop with government stakeholders to strengthen the enabling environment and policy structure to reduce barriers to entry for non-state primary education providers and build government capacity to effectively engage with and support private schools.</a:t>
            </a:r>
            <a:endParaRPr lang="en-US" sz="1100" dirty="0">
              <a:solidFill>
                <a:schemeClr val="tx1"/>
              </a:solidFill>
              <a:latin typeface="Gill Sans MT" panose="020B0502020104020203" pitchFamily="34" charset="0"/>
            </a:endParaRPr>
          </a:p>
          <a:p>
            <a:pPr marL="169545" marR="0" lvl="0" indent="-106680" rtl="0">
              <a:spcBef>
                <a:spcPts val="1594"/>
              </a:spcBef>
              <a:spcAft>
                <a:spcPts val="0"/>
              </a:spcAft>
              <a:buNone/>
            </a:pPr>
            <a:endParaRPr sz="992" dirty="0">
              <a:solidFill>
                <a:schemeClr val="tx1"/>
              </a:solidFill>
              <a:latin typeface="Gill Sans"/>
              <a:ea typeface="Gill Sans"/>
              <a:cs typeface="Gill Sans"/>
              <a:sym typeface="Gill Sans"/>
            </a:endParaRPr>
          </a:p>
        </p:txBody>
      </p:sp>
      <p:pic>
        <p:nvPicPr>
          <p:cNvPr id="7" name="Google Shape;1257;p27">
            <a:extLst>
              <a:ext uri="{FF2B5EF4-FFF2-40B4-BE49-F238E27FC236}">
                <a16:creationId xmlns:a16="http://schemas.microsoft.com/office/drawing/2014/main" id="{96FED534-89BA-7C41-B903-55512BF81AD7}"/>
              </a:ext>
            </a:extLst>
          </p:cNvPr>
          <p:cNvPicPr preferRelativeResize="0"/>
          <p:nvPr/>
        </p:nvPicPr>
        <p:blipFill rotWithShape="1">
          <a:blip r:embed="rId4">
            <a:alphaModFix/>
          </a:blip>
          <a:srcRect/>
          <a:stretch/>
        </p:blipFill>
        <p:spPr>
          <a:xfrm>
            <a:off x="334668" y="384157"/>
            <a:ext cx="676547" cy="475694"/>
          </a:xfrm>
          <a:prstGeom prst="rect">
            <a:avLst/>
          </a:prstGeom>
          <a:noFill/>
          <a:ln>
            <a:noFill/>
          </a:ln>
        </p:spPr>
      </p:pic>
      <p:sp>
        <p:nvSpPr>
          <p:cNvPr id="1206" name="Google Shape;1206;p22"/>
          <p:cNvSpPr txBox="1"/>
          <p:nvPr/>
        </p:nvSpPr>
        <p:spPr>
          <a:xfrm>
            <a:off x="-76067" y="4832181"/>
            <a:ext cx="9071207" cy="197019"/>
          </a:xfrm>
          <a:prstGeom prst="rect">
            <a:avLst/>
          </a:prstGeom>
          <a:noFill/>
          <a:ln>
            <a:noFill/>
          </a:ln>
        </p:spPr>
        <p:txBody>
          <a:bodyPr spcFirstLastPara="1" wrap="square" lIns="90675" tIns="45325" rIns="90675" bIns="45325" anchor="t" anchorCtr="0">
            <a:noAutofit/>
          </a:bodyPr>
          <a:lstStyle/>
          <a:p>
            <a:pPr marL="0" marR="0" lvl="0" indent="0" algn="r" rtl="0">
              <a:spcBef>
                <a:spcPts val="0"/>
              </a:spcBef>
              <a:spcAft>
                <a:spcPts val="0"/>
              </a:spcAft>
              <a:buNone/>
            </a:pPr>
            <a:r>
              <a:rPr lang="en-US" sz="695" i="1" dirty="0">
                <a:solidFill>
                  <a:schemeClr val="bg1"/>
                </a:solidFill>
                <a:latin typeface="Gill Sans"/>
                <a:ea typeface="Gill Sans"/>
                <a:cs typeface="Gill Sans"/>
                <a:sym typeface="Gill Sans"/>
              </a:rPr>
              <a:t>PHOTO CREDIT: GPE/ALEXANDRA HUMME</a:t>
            </a:r>
            <a:endParaRPr sz="1786" dirty="0">
              <a:solidFill>
                <a:schemeClr val="bg1"/>
              </a:solidFill>
              <a:latin typeface="Gill Sans"/>
              <a:ea typeface="Gill Sans"/>
              <a:cs typeface="Gill Sans"/>
              <a:sym typeface="Gill Sans"/>
            </a:endParaRPr>
          </a:p>
        </p:txBody>
      </p:sp>
      <p:sp>
        <p:nvSpPr>
          <p:cNvPr id="2" name="TextBox 1">
            <a:extLst>
              <a:ext uri="{FF2B5EF4-FFF2-40B4-BE49-F238E27FC236}">
                <a16:creationId xmlns:a16="http://schemas.microsoft.com/office/drawing/2014/main" id="{6EC3F2C2-60B4-4C77-A6CC-E9CAA79D5E84}"/>
              </a:ext>
            </a:extLst>
          </p:cNvPr>
          <p:cNvSpPr txBox="1"/>
          <p:nvPr/>
        </p:nvSpPr>
        <p:spPr>
          <a:xfrm>
            <a:off x="5483240" y="266047"/>
            <a:ext cx="2366350" cy="2474524"/>
          </a:xfrm>
          <a:prstGeom prst="rect">
            <a:avLst/>
          </a:prstGeom>
          <a:noFill/>
        </p:spPr>
        <p:txBody>
          <a:bodyPr wrap="square" rtlCol="0">
            <a:spAutoFit/>
          </a:bodyPr>
          <a:lstStyle/>
          <a:p>
            <a:pPr>
              <a:lnSpc>
                <a:spcPct val="90000"/>
              </a:lnSpc>
            </a:pPr>
            <a:r>
              <a:rPr lang="en-US" sz="2000" b="1" dirty="0">
                <a:solidFill>
                  <a:schemeClr val="bg2">
                    <a:lumMod val="20000"/>
                    <a:lumOff val="80000"/>
                  </a:schemeClr>
                </a:solidFill>
                <a:effectLst/>
                <a:latin typeface="Gill Sans MT" panose="020B0502020104020203" pitchFamily="34" charset="0"/>
                <a:ea typeface="Gill Sans" panose="020B0604020202020204" charset="0"/>
                <a:cs typeface="Gill Sans" panose="020B0604020202020204" charset="0"/>
              </a:rPr>
              <a:t>1,000</a:t>
            </a:r>
            <a:r>
              <a:rPr lang="en-US" sz="1200" dirty="0">
                <a:solidFill>
                  <a:schemeClr val="bg1"/>
                </a:solidFill>
                <a:effectLst/>
                <a:latin typeface="Gill Sans MT" panose="020B0502020104020203" pitchFamily="34" charset="0"/>
                <a:ea typeface="Gill Sans" panose="020B0604020202020204" charset="0"/>
                <a:cs typeface="Gill Sans" panose="020B0604020202020204" charset="0"/>
              </a:rPr>
              <a:t> </a:t>
            </a:r>
            <a:r>
              <a:rPr lang="en-US" dirty="0">
                <a:solidFill>
                  <a:schemeClr val="bg1"/>
                </a:solidFill>
                <a:latin typeface="Gill Sans MT" panose="020B0502020104020203" pitchFamily="34" charset="0"/>
                <a:ea typeface="Gill Sans" panose="020B0604020202020204" charset="0"/>
                <a:cs typeface="Gill Sans" panose="020B0604020202020204" charset="0"/>
              </a:rPr>
              <a:t>learners </a:t>
            </a:r>
            <a:r>
              <a:rPr lang="en-US" dirty="0">
                <a:solidFill>
                  <a:schemeClr val="bg1"/>
                </a:solidFill>
                <a:effectLst/>
                <a:latin typeface="Gill Sans MT" panose="020B0502020104020203" pitchFamily="34" charset="0"/>
                <a:ea typeface="Gill Sans" panose="020B0604020202020204" charset="0"/>
                <a:cs typeface="Gill Sans" panose="020B0604020202020204" charset="0"/>
              </a:rPr>
              <a:t>in</a:t>
            </a:r>
            <a:r>
              <a:rPr lang="en-US" b="1" dirty="0">
                <a:solidFill>
                  <a:schemeClr val="bg1"/>
                </a:solidFill>
                <a:effectLst/>
                <a:latin typeface="Gill Sans MT" panose="020B0502020104020203" pitchFamily="34" charset="0"/>
                <a:ea typeface="Gill Sans" panose="020B0604020202020204" charset="0"/>
                <a:cs typeface="Gill Sans" panose="020B0604020202020204" charset="0"/>
              </a:rPr>
              <a:t> </a:t>
            </a:r>
            <a:r>
              <a:rPr lang="en-US" sz="2000" b="1" dirty="0">
                <a:solidFill>
                  <a:schemeClr val="bg2">
                    <a:lumMod val="20000"/>
                    <a:lumOff val="80000"/>
                  </a:schemeClr>
                </a:solidFill>
                <a:effectLst/>
                <a:latin typeface="Gill Sans MT" panose="020B0502020104020203" pitchFamily="34" charset="0"/>
                <a:ea typeface="Gill Sans" panose="020B0604020202020204" charset="0"/>
                <a:cs typeface="Gill Sans" panose="020B0604020202020204" charset="0"/>
              </a:rPr>
              <a:t>202</a:t>
            </a:r>
            <a:r>
              <a:rPr lang="en-US" b="1" dirty="0">
                <a:solidFill>
                  <a:schemeClr val="bg2">
                    <a:lumMod val="20000"/>
                    <a:lumOff val="80000"/>
                  </a:schemeClr>
                </a:solidFill>
                <a:effectLst/>
                <a:latin typeface="Gill Sans MT" panose="020B0502020104020203" pitchFamily="34" charset="0"/>
                <a:ea typeface="Gill Sans" panose="020B0604020202020204" charset="0"/>
                <a:cs typeface="Gill Sans" panose="020B0604020202020204" charset="0"/>
              </a:rPr>
              <a:t> </a:t>
            </a:r>
            <a:r>
              <a:rPr lang="en-US" dirty="0">
                <a:solidFill>
                  <a:schemeClr val="bg1"/>
                </a:solidFill>
                <a:effectLst/>
                <a:latin typeface="Gill Sans MT" panose="020B0502020104020203" pitchFamily="34" charset="0"/>
                <a:ea typeface="Gill Sans" panose="020B0604020202020204" charset="0"/>
                <a:cs typeface="Gill Sans" panose="020B0604020202020204" charset="0"/>
              </a:rPr>
              <a:t>schools (public and private) received USG assistance. </a:t>
            </a:r>
          </a:p>
          <a:p>
            <a:pPr>
              <a:lnSpc>
                <a:spcPct val="90000"/>
              </a:lnSpc>
            </a:pPr>
            <a:endParaRPr lang="en-US" b="1" dirty="0">
              <a:solidFill>
                <a:schemeClr val="bg1"/>
              </a:solidFill>
              <a:latin typeface="Gill Sans MT" panose="020B0502020104020203" pitchFamily="34" charset="0"/>
              <a:ea typeface="Gill Sans" panose="020B0604020202020204" charset="0"/>
              <a:cs typeface="Gill Sans" panose="020B0604020202020204" charset="0"/>
            </a:endParaRPr>
          </a:p>
          <a:p>
            <a:pPr>
              <a:lnSpc>
                <a:spcPct val="90000"/>
              </a:lnSpc>
            </a:pPr>
            <a:r>
              <a:rPr lang="en-US" sz="2000" b="1" dirty="0">
                <a:solidFill>
                  <a:schemeClr val="bg2">
                    <a:lumMod val="20000"/>
                    <a:lumOff val="80000"/>
                  </a:schemeClr>
                </a:solidFill>
                <a:effectLst/>
                <a:latin typeface="Gill Sans MT" panose="020B0502020104020203" pitchFamily="34" charset="0"/>
                <a:ea typeface="Gill Sans" panose="020B0604020202020204" charset="0"/>
                <a:cs typeface="Gill Sans" panose="020B0604020202020204" charset="0"/>
              </a:rPr>
              <a:t>67%</a:t>
            </a:r>
            <a:r>
              <a:rPr lang="en-US" b="1" dirty="0">
                <a:solidFill>
                  <a:schemeClr val="bg2">
                    <a:lumMod val="20000"/>
                    <a:lumOff val="80000"/>
                  </a:schemeClr>
                </a:solidFill>
                <a:effectLst/>
                <a:latin typeface="Gill Sans MT" panose="020B0502020104020203" pitchFamily="34" charset="0"/>
                <a:ea typeface="Gill Sans" panose="020B0604020202020204" charset="0"/>
                <a:cs typeface="Gill Sans" panose="020B0604020202020204" charset="0"/>
              </a:rPr>
              <a:t> </a:t>
            </a:r>
            <a:r>
              <a:rPr lang="en-US" dirty="0">
                <a:solidFill>
                  <a:schemeClr val="bg1"/>
                </a:solidFill>
                <a:effectLst/>
                <a:latin typeface="Gill Sans MT" panose="020B0502020104020203" pitchFamily="34" charset="0"/>
                <a:ea typeface="Gill Sans" panose="020B0604020202020204" charset="0"/>
                <a:cs typeface="Gill Sans" panose="020B0604020202020204" charset="0"/>
              </a:rPr>
              <a:t>of secondary </a:t>
            </a:r>
          </a:p>
          <a:p>
            <a:pPr>
              <a:lnSpc>
                <a:spcPct val="90000"/>
              </a:lnSpc>
            </a:pPr>
            <a:r>
              <a:rPr lang="en-US" dirty="0">
                <a:solidFill>
                  <a:schemeClr val="bg1"/>
                </a:solidFill>
                <a:effectLst/>
                <a:latin typeface="Gill Sans MT" panose="020B0502020104020203" pitchFamily="34" charset="0"/>
                <a:ea typeface="Gill Sans" panose="020B0604020202020204" charset="0"/>
                <a:cs typeface="Gill Sans" panose="020B0604020202020204" charset="0"/>
              </a:rPr>
              <a:t>students in those schools passed their exams. </a:t>
            </a:r>
          </a:p>
          <a:p>
            <a:pPr>
              <a:lnSpc>
                <a:spcPct val="90000"/>
              </a:lnSpc>
            </a:pPr>
            <a:endParaRPr lang="en-US" b="1" dirty="0">
              <a:solidFill>
                <a:schemeClr val="bg1"/>
              </a:solidFill>
              <a:latin typeface="Gill Sans MT" panose="020B0502020104020203" pitchFamily="34" charset="0"/>
              <a:ea typeface="Calibri" panose="020F0502020204030204" pitchFamily="34" charset="0"/>
              <a:cs typeface="Gill Sans" panose="020B0604020202020204" charset="0"/>
            </a:endParaRPr>
          </a:p>
          <a:p>
            <a:pPr>
              <a:lnSpc>
                <a:spcPct val="90000"/>
              </a:lnSpc>
            </a:pPr>
            <a:r>
              <a:rPr lang="en-US" sz="2000" b="1" dirty="0">
                <a:solidFill>
                  <a:schemeClr val="bg2">
                    <a:lumMod val="20000"/>
                    <a:lumOff val="80000"/>
                  </a:schemeClr>
                </a:solidFill>
                <a:effectLst/>
                <a:latin typeface="Gill Sans MT" panose="020B0502020104020203" pitchFamily="34" charset="0"/>
                <a:ea typeface="Calibri" panose="020F0502020204030204" pitchFamily="34" charset="0"/>
                <a:cs typeface="Gill Sans" panose="020B0604020202020204" charset="0"/>
              </a:rPr>
              <a:t>174</a:t>
            </a:r>
            <a:r>
              <a:rPr lang="en-US" b="1" dirty="0">
                <a:solidFill>
                  <a:srgbClr val="000000"/>
                </a:solidFill>
                <a:effectLst/>
                <a:latin typeface="Gill Sans MT" panose="020B0502020104020203" pitchFamily="34" charset="0"/>
                <a:ea typeface="Calibri" panose="020F0502020204030204" pitchFamily="34" charset="0"/>
                <a:cs typeface="Gill Sans" panose="020B0604020202020204" charset="0"/>
              </a:rPr>
              <a:t> </a:t>
            </a:r>
            <a:r>
              <a:rPr lang="en-US" dirty="0">
                <a:solidFill>
                  <a:schemeClr val="bg1"/>
                </a:solidFill>
                <a:effectLst/>
                <a:latin typeface="Gill Sans MT" panose="020B0502020104020203" pitchFamily="34" charset="0"/>
                <a:ea typeface="Calibri" panose="020F0502020204030204" pitchFamily="34" charset="0"/>
                <a:cs typeface="Gill Sans" panose="020B0604020202020204" charset="0"/>
              </a:rPr>
              <a:t>educators completed professional development activities with USG assistance.</a:t>
            </a:r>
            <a:endParaRPr lang="en-US" dirty="0">
              <a:solidFill>
                <a:schemeClr val="bg1"/>
              </a:solidFill>
              <a:latin typeface="Gill Sans MT" panose="020B0502020104020203" pitchFamily="34" charset="0"/>
            </a:endParaRPr>
          </a:p>
        </p:txBody>
      </p:sp>
      <p:sp>
        <p:nvSpPr>
          <p:cNvPr id="10" name="Google Shape;1258;p27">
            <a:extLst>
              <a:ext uri="{FF2B5EF4-FFF2-40B4-BE49-F238E27FC236}">
                <a16:creationId xmlns:a16="http://schemas.microsoft.com/office/drawing/2014/main" id="{B47D2E0F-D3A1-5995-818F-D917865D6B85}"/>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8" name="Google Shape;1218;p23"/>
          <p:cNvSpPr txBox="1"/>
          <p:nvPr/>
        </p:nvSpPr>
        <p:spPr>
          <a:xfrm>
            <a:off x="7044199" y="1378838"/>
            <a:ext cx="1815555" cy="125414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600"/>
              </a:spcAft>
              <a:buNone/>
            </a:pPr>
            <a:r>
              <a:rPr lang="en-US" sz="1050" dirty="0">
                <a:solidFill>
                  <a:schemeClr val="tx1"/>
                </a:solidFill>
                <a:latin typeface="Gill Sans MT" panose="020B0502020104020203" pitchFamily="34" charset="0"/>
                <a:ea typeface="Gill Sans"/>
                <a:cs typeface="Gill Sans"/>
                <a:sym typeface="Gill Sans"/>
              </a:rPr>
              <a:t>CATALYZE EduFinance teacher-mentor professional development and school leadership development workshops in Zambia</a:t>
            </a:r>
          </a:p>
          <a:p>
            <a:r>
              <a:rPr lang="en-US" sz="900" i="1" dirty="0">
                <a:solidFill>
                  <a:schemeClr val="accent3"/>
                </a:solidFill>
                <a:latin typeface="Gill Sans MT" panose="020B0502020104020203" pitchFamily="34" charset="0"/>
                <a:cs typeface="Gill Sans"/>
                <a:sym typeface="Gill Sans"/>
              </a:rPr>
              <a:t>Photo credit: Opportunity International</a:t>
            </a:r>
            <a:endParaRPr sz="900" i="1" dirty="0">
              <a:solidFill>
                <a:schemeClr val="accent3"/>
              </a:solidFill>
              <a:latin typeface="Gill Sans MT" panose="020B0502020104020203" pitchFamily="34" charset="0"/>
              <a:cs typeface="Gill Sans"/>
              <a:sym typeface="Gill Sans"/>
            </a:endParaRPr>
          </a:p>
        </p:txBody>
      </p:sp>
      <p:pic>
        <p:nvPicPr>
          <p:cNvPr id="9" name="Google Shape;1257;p27">
            <a:extLst>
              <a:ext uri="{FF2B5EF4-FFF2-40B4-BE49-F238E27FC236}">
                <a16:creationId xmlns:a16="http://schemas.microsoft.com/office/drawing/2014/main" id="{BA83EC5B-91BF-5A45-9B31-4C791DDCDEAB}"/>
              </a:ext>
            </a:extLst>
          </p:cNvPr>
          <p:cNvPicPr preferRelativeResize="0"/>
          <p:nvPr/>
        </p:nvPicPr>
        <p:blipFill rotWithShape="1">
          <a:blip r:embed="rId3">
            <a:alphaModFix/>
          </a:blip>
          <a:srcRect/>
          <a:stretch/>
        </p:blipFill>
        <p:spPr>
          <a:xfrm>
            <a:off x="334668" y="384157"/>
            <a:ext cx="676547" cy="475694"/>
          </a:xfrm>
          <a:prstGeom prst="rect">
            <a:avLst/>
          </a:prstGeom>
          <a:noFill/>
          <a:ln>
            <a:noFill/>
          </a:ln>
        </p:spPr>
      </p:pic>
      <p:pic>
        <p:nvPicPr>
          <p:cNvPr id="12" name="Picture 11" descr="A person sitting at a table looking at a tablet&#10;&#10;Description automatically generated with low confidence">
            <a:extLst>
              <a:ext uri="{FF2B5EF4-FFF2-40B4-BE49-F238E27FC236}">
                <a16:creationId xmlns:a16="http://schemas.microsoft.com/office/drawing/2014/main" id="{41010F11-CFB7-4281-941B-5D50BA197E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48" y="1095895"/>
            <a:ext cx="1491364" cy="1988485"/>
          </a:xfrm>
          <a:prstGeom prst="rect">
            <a:avLst/>
          </a:prstGeom>
        </p:spPr>
      </p:pic>
      <p:pic>
        <p:nvPicPr>
          <p:cNvPr id="13" name="Picture 12" descr="A picture containing indoor, wall, person&#10;&#10;Description automatically generated">
            <a:extLst>
              <a:ext uri="{FF2B5EF4-FFF2-40B4-BE49-F238E27FC236}">
                <a16:creationId xmlns:a16="http://schemas.microsoft.com/office/drawing/2014/main" id="{FEBE99A1-A0BA-40DB-B7F5-9DB38B12BE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0948" y="1109619"/>
            <a:ext cx="1491364" cy="1988485"/>
          </a:xfrm>
          <a:prstGeom prst="rect">
            <a:avLst/>
          </a:prstGeom>
        </p:spPr>
      </p:pic>
      <p:pic>
        <p:nvPicPr>
          <p:cNvPr id="16" name="Picture 15" descr="A group of people sitting at a table&#10;&#10;Description automatically generated with low confidence">
            <a:extLst>
              <a:ext uri="{FF2B5EF4-FFF2-40B4-BE49-F238E27FC236}">
                <a16:creationId xmlns:a16="http://schemas.microsoft.com/office/drawing/2014/main" id="{6E3551B0-F7A2-4CEA-AB0E-542CCEB80D7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586"/>
          <a:stretch/>
        </p:blipFill>
        <p:spPr>
          <a:xfrm>
            <a:off x="3526747" y="1109619"/>
            <a:ext cx="3311732" cy="1974761"/>
          </a:xfrm>
          <a:prstGeom prst="rect">
            <a:avLst/>
          </a:prstGeom>
        </p:spPr>
      </p:pic>
      <p:pic>
        <p:nvPicPr>
          <p:cNvPr id="3" name="Picture 2">
            <a:extLst>
              <a:ext uri="{FF2B5EF4-FFF2-40B4-BE49-F238E27FC236}">
                <a16:creationId xmlns:a16="http://schemas.microsoft.com/office/drawing/2014/main" id="{EAE99D45-01EC-43B1-BFD0-12CD9DC39E21}"/>
              </a:ext>
            </a:extLst>
          </p:cNvPr>
          <p:cNvPicPr>
            <a:picLocks noChangeAspect="1"/>
          </p:cNvPicPr>
          <p:nvPr/>
        </p:nvPicPr>
        <p:blipFill>
          <a:blip r:embed="rId7"/>
          <a:stretch>
            <a:fillRect/>
          </a:stretch>
        </p:blipFill>
        <p:spPr>
          <a:xfrm>
            <a:off x="155148" y="3282221"/>
            <a:ext cx="3177164" cy="1744604"/>
          </a:xfrm>
          <a:prstGeom prst="rect">
            <a:avLst/>
          </a:prstGeom>
        </p:spPr>
      </p:pic>
      <p:sp>
        <p:nvSpPr>
          <p:cNvPr id="20" name="Google Shape;1218;p23">
            <a:extLst>
              <a:ext uri="{FF2B5EF4-FFF2-40B4-BE49-F238E27FC236}">
                <a16:creationId xmlns:a16="http://schemas.microsoft.com/office/drawing/2014/main" id="{8617E634-73B5-4600-BF47-EFC8A1A32BC2}"/>
              </a:ext>
            </a:extLst>
          </p:cNvPr>
          <p:cNvSpPr txBox="1"/>
          <p:nvPr/>
        </p:nvSpPr>
        <p:spPr>
          <a:xfrm>
            <a:off x="7044198" y="3301341"/>
            <a:ext cx="1815555" cy="141573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600"/>
              </a:spcAft>
              <a:buNone/>
            </a:pPr>
            <a:r>
              <a:rPr lang="en-US" sz="1050" dirty="0">
                <a:solidFill>
                  <a:schemeClr val="tx1"/>
                </a:solidFill>
                <a:latin typeface="Gill Sans MT" panose="020B0502020104020203" pitchFamily="34" charset="0"/>
                <a:ea typeface="Gill Sans"/>
                <a:cs typeface="Gill Sans"/>
                <a:sym typeface="Gill Sans"/>
              </a:rPr>
              <a:t>Students and faculty during CATALYZE EduFinance partner Promoting Equity in African Schools’ </a:t>
            </a:r>
            <a:r>
              <a:rPr lang="en-US" sz="1050" dirty="0" err="1">
                <a:solidFill>
                  <a:schemeClr val="tx1"/>
                </a:solidFill>
                <a:latin typeface="Gill Sans MT" panose="020B0502020104020203" pitchFamily="34" charset="0"/>
                <a:ea typeface="Gill Sans"/>
                <a:cs typeface="Gill Sans"/>
                <a:sym typeface="Gill Sans"/>
              </a:rPr>
              <a:t>Kafulu</a:t>
            </a:r>
            <a:r>
              <a:rPr lang="en-US" sz="1050" dirty="0">
                <a:solidFill>
                  <a:schemeClr val="tx1"/>
                </a:solidFill>
                <a:latin typeface="Gill Sans MT" panose="020B0502020104020203" pitchFamily="34" charset="0"/>
                <a:ea typeface="Gill Sans"/>
                <a:cs typeface="Gill Sans"/>
                <a:sym typeface="Gill Sans"/>
              </a:rPr>
              <a:t> </a:t>
            </a:r>
            <a:r>
              <a:rPr lang="en-US" sz="1050" dirty="0" err="1">
                <a:solidFill>
                  <a:schemeClr val="tx1"/>
                </a:solidFill>
                <a:latin typeface="Gill Sans MT" panose="020B0502020104020203" pitchFamily="34" charset="0"/>
                <a:ea typeface="Gill Sans"/>
                <a:cs typeface="Gill Sans"/>
                <a:sym typeface="Gill Sans"/>
              </a:rPr>
              <a:t>Musungu</a:t>
            </a:r>
            <a:r>
              <a:rPr lang="en-US" sz="1050" dirty="0">
                <a:solidFill>
                  <a:schemeClr val="tx1"/>
                </a:solidFill>
                <a:latin typeface="Gill Sans MT" panose="020B0502020104020203" pitchFamily="34" charset="0"/>
                <a:ea typeface="Gill Sans"/>
                <a:cs typeface="Gill Sans"/>
                <a:sym typeface="Gill Sans"/>
              </a:rPr>
              <a:t> school opening ceremony. </a:t>
            </a:r>
          </a:p>
          <a:p>
            <a:r>
              <a:rPr lang="en-US" sz="900" i="1" dirty="0">
                <a:solidFill>
                  <a:schemeClr val="accent3"/>
                </a:solidFill>
                <a:latin typeface="Gill Sans MT" panose="020B0502020104020203" pitchFamily="34" charset="0"/>
                <a:cs typeface="Gill Sans"/>
                <a:sym typeface="Gill Sans"/>
              </a:rPr>
              <a:t>Photo credit: Promoting Equity in African Schools</a:t>
            </a:r>
            <a:endParaRPr sz="900" i="1" dirty="0">
              <a:solidFill>
                <a:schemeClr val="accent3"/>
              </a:solidFill>
              <a:latin typeface="Gill Sans MT" panose="020B0502020104020203" pitchFamily="34" charset="0"/>
              <a:cs typeface="Gill Sans"/>
              <a:sym typeface="Gill Sans"/>
            </a:endParaRPr>
          </a:p>
        </p:txBody>
      </p:sp>
      <p:pic>
        <p:nvPicPr>
          <p:cNvPr id="7" name="Picture 6">
            <a:extLst>
              <a:ext uri="{FF2B5EF4-FFF2-40B4-BE49-F238E27FC236}">
                <a16:creationId xmlns:a16="http://schemas.microsoft.com/office/drawing/2014/main" id="{6FAAF110-D4E0-488F-901A-ED76E28F6577}"/>
              </a:ext>
            </a:extLst>
          </p:cNvPr>
          <p:cNvPicPr>
            <a:picLocks noChangeAspect="1"/>
          </p:cNvPicPr>
          <p:nvPr/>
        </p:nvPicPr>
        <p:blipFill rotWithShape="1">
          <a:blip r:embed="rId8"/>
          <a:srcRect b="11036"/>
          <a:stretch/>
        </p:blipFill>
        <p:spPr>
          <a:xfrm>
            <a:off x="3526748" y="3305658"/>
            <a:ext cx="3311731" cy="1707441"/>
          </a:xfrm>
          <a:prstGeom prst="rect">
            <a:avLst/>
          </a:prstGeom>
        </p:spPr>
      </p:pic>
      <p:sp>
        <p:nvSpPr>
          <p:cNvPr id="11" name="Google Shape;1258;p27">
            <a:extLst>
              <a:ext uri="{FF2B5EF4-FFF2-40B4-BE49-F238E27FC236}">
                <a16:creationId xmlns:a16="http://schemas.microsoft.com/office/drawing/2014/main" id="{E04AEFB0-F6C1-8805-E640-BCCFA7E0B11D}"/>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4" name="Picture 3" descr="A picture containing table, sitting, indoor, person&#10;&#10;Description automatically generated">
            <a:extLst>
              <a:ext uri="{FF2B5EF4-FFF2-40B4-BE49-F238E27FC236}">
                <a16:creationId xmlns:a16="http://schemas.microsoft.com/office/drawing/2014/main" id="{EE0715C3-8789-B5CF-4B77-324019DCF451}"/>
              </a:ext>
            </a:extLst>
          </p:cNvPr>
          <p:cNvPicPr>
            <a:picLocks noChangeAspect="1"/>
          </p:cNvPicPr>
          <p:nvPr/>
        </p:nvPicPr>
        <p:blipFill rotWithShape="1">
          <a:blip r:embed="rId3">
            <a:duotone>
              <a:schemeClr val="accent1">
                <a:shade val="45000"/>
                <a:satMod val="135000"/>
              </a:schemeClr>
              <a:prstClr val="white"/>
            </a:duotone>
          </a:blip>
          <a:srcRect b="11319"/>
          <a:stretch/>
        </p:blipFill>
        <p:spPr>
          <a:xfrm>
            <a:off x="5501165" y="160311"/>
            <a:ext cx="3477151" cy="4875239"/>
          </a:xfrm>
          <a:prstGeom prst="rect">
            <a:avLst/>
          </a:prstGeom>
        </p:spPr>
      </p:pic>
      <p:sp>
        <p:nvSpPr>
          <p:cNvPr id="1227" name="Google Shape;1227;p24"/>
          <p:cNvSpPr txBox="1"/>
          <p:nvPr/>
        </p:nvSpPr>
        <p:spPr>
          <a:xfrm>
            <a:off x="323379" y="1130493"/>
            <a:ext cx="4829017" cy="3478200"/>
          </a:xfrm>
          <a:prstGeom prst="rect">
            <a:avLst/>
          </a:prstGeom>
          <a:noFill/>
          <a:ln>
            <a:noFill/>
          </a:ln>
        </p:spPr>
        <p:txBody>
          <a:bodyPr spcFirstLastPara="1" wrap="square" lIns="91425" tIns="45700" rIns="91425" bIns="45700" anchor="t" anchorCtr="0">
            <a:noAutofit/>
          </a:bodyPr>
          <a:lstStyle/>
          <a:p>
            <a:pPr marL="0" indent="0">
              <a:spcBef>
                <a:spcPts val="600"/>
              </a:spcBef>
              <a:buClr>
                <a:schemeClr val="tx2"/>
              </a:buClr>
              <a:buSzPct val="110000"/>
              <a:buFont typeface="Arial"/>
              <a:buNone/>
            </a:pPr>
            <a:r>
              <a:rPr lang="en-US" b="1" dirty="0">
                <a:solidFill>
                  <a:schemeClr val="accent2"/>
                </a:solidFill>
                <a:latin typeface="Gill Sans MT" panose="020B0502020104020203" pitchFamily="34" charset="0"/>
                <a:cs typeface="Gill Sans"/>
                <a:sym typeface="Gill Sans"/>
              </a:rPr>
              <a:t>South Africa </a:t>
            </a:r>
            <a:endParaRPr b="1" dirty="0">
              <a:solidFill>
                <a:schemeClr val="accent2"/>
              </a:solidFill>
              <a:latin typeface="Gill Sans MT" panose="020B0502020104020203" pitchFamily="34" charset="0"/>
              <a:cs typeface="Gill Sans"/>
              <a:sym typeface="Gill Sans"/>
            </a:endParaRPr>
          </a:p>
          <a:p>
            <a:pPr marL="171450" indent="-171450">
              <a:spcBef>
                <a:spcPts val="600"/>
              </a:spcBef>
              <a:spcAft>
                <a:spcPts val="1200"/>
              </a:spcAft>
              <a:buClr>
                <a:schemeClr val="accent1"/>
              </a:buClr>
              <a:buFont typeface="Wingdings" pitchFamily="2" charset="2"/>
              <a:buChar char="§"/>
            </a:pPr>
            <a:r>
              <a:rPr lang="en-US" sz="1100" dirty="0">
                <a:solidFill>
                  <a:schemeClr val="tx1"/>
                </a:solidFill>
                <a:latin typeface="Gill Sans MT"/>
                <a:ea typeface="Gill Sans"/>
                <a:sym typeface="Gill Sans"/>
              </a:rPr>
              <a:t>Finalizing USD5.35M in commitments with a target close of December 2022. Mobilized financing (loans) with financial institution and </a:t>
            </a:r>
            <a:r>
              <a:rPr lang="en-US" sz="1100" dirty="0" err="1">
                <a:solidFill>
                  <a:schemeClr val="tx1"/>
                </a:solidFill>
                <a:latin typeface="Gill Sans MT"/>
                <a:ea typeface="Gill Sans"/>
                <a:sym typeface="Gill Sans"/>
              </a:rPr>
              <a:t>EduQuality</a:t>
            </a:r>
            <a:r>
              <a:rPr lang="en-US" sz="1100" dirty="0">
                <a:solidFill>
                  <a:schemeClr val="tx1"/>
                </a:solidFill>
                <a:latin typeface="Gill Sans MT"/>
                <a:ea typeface="Gill Sans"/>
                <a:sym typeface="Gill Sans"/>
              </a:rPr>
              <a:t> partner. 11 classroom kits have been financed through this mobilization. Onboarded new FI with extensive experience in education finance in South Africa. Carried out detailed research on </a:t>
            </a:r>
            <a:r>
              <a:rPr lang="en-US" sz="1100" dirty="0">
                <a:solidFill>
                  <a:schemeClr val="tx1"/>
                </a:solidFill>
                <a:latin typeface="Gill Sans MT"/>
                <a:ea typeface="Gill Sans"/>
                <a:cs typeface="Gill Sans"/>
                <a:sym typeface="Gill Sans"/>
              </a:rPr>
              <a:t>the financial needs of low-fee Early Childhood Development (ECD) centers. </a:t>
            </a:r>
            <a:endParaRPr lang="en-US" sz="1100" dirty="0">
              <a:solidFill>
                <a:schemeClr val="tx1"/>
              </a:solidFill>
              <a:latin typeface="Gill Sans MT"/>
              <a:cs typeface="Gill Sans"/>
              <a:sym typeface="Gill Sans"/>
            </a:endParaRPr>
          </a:p>
          <a:p>
            <a:pPr>
              <a:spcBef>
                <a:spcPts val="600"/>
              </a:spcBef>
              <a:buClr>
                <a:schemeClr val="tx2"/>
              </a:buClr>
              <a:buSzPct val="110000"/>
            </a:pPr>
            <a:r>
              <a:rPr lang="en-US" b="1" dirty="0">
                <a:solidFill>
                  <a:schemeClr val="accent2"/>
                </a:solidFill>
                <a:latin typeface="Gill Sans MT" panose="020B0502020104020203" pitchFamily="34" charset="0"/>
                <a:cs typeface="Gill Sans"/>
                <a:sym typeface="Gill Sans"/>
              </a:rPr>
              <a:t>Rwanda</a:t>
            </a:r>
            <a:endParaRPr lang="en-US" b="1" dirty="0">
              <a:solidFill>
                <a:schemeClr val="accent2"/>
              </a:solidFill>
              <a:latin typeface="Gill Sans MT" panose="020B0502020104020203" pitchFamily="34" charset="0"/>
              <a:cs typeface="Gill Sans"/>
            </a:endParaRPr>
          </a:p>
          <a:p>
            <a:pPr marL="171450" indent="-171450">
              <a:spcBef>
                <a:spcPts val="600"/>
              </a:spcBef>
              <a:spcAft>
                <a:spcPts val="600"/>
              </a:spcAft>
              <a:buClr>
                <a:schemeClr val="accent1"/>
              </a:buClr>
              <a:buFont typeface="Wingdings" pitchFamily="2" charset="2"/>
              <a:buChar char="§"/>
            </a:pPr>
            <a:r>
              <a:rPr lang="en-US" sz="1100" dirty="0">
                <a:solidFill>
                  <a:schemeClr val="tx1"/>
                </a:solidFill>
                <a:latin typeface="Gill Sans MT"/>
                <a:ea typeface="Gill Sans"/>
                <a:sym typeface="Gill Sans"/>
              </a:rPr>
              <a:t>CATALYZE is officially registered in Rwanda and finalizing an MoU with the Rwandan government, expected to be signed early next quarter. With the signing of the MoU, active implementation is expected to commence. Researched</a:t>
            </a:r>
            <a:r>
              <a:rPr lang="en-US" sz="1100" dirty="0">
                <a:solidFill>
                  <a:schemeClr val="tx1"/>
                </a:solidFill>
                <a:latin typeface="Gill Sans MT"/>
                <a:ea typeface="Gill Sans"/>
                <a:cs typeface="Gill Sans"/>
                <a:sym typeface="Gill Sans"/>
              </a:rPr>
              <a:t> the financial needs of ECD and Technical and Vocational Education and Training (TVET) centers. Most centers operate as community-needs based businesses whose owners have limited financial knowledge and business acumen and were initially financed through personal savings. Missed fee payments due to COVID-19 have led to challenges in paying salaries while aging infrastructure often prevents accreditation. The high cost of internet access and a lack of learning materials are also highlighted as challenges</a:t>
            </a:r>
            <a:r>
              <a:rPr lang="en-US" sz="1000" dirty="0">
                <a:solidFill>
                  <a:schemeClr val="tx1"/>
                </a:solidFill>
                <a:latin typeface="Gill Sans MT"/>
                <a:ea typeface="Gill Sans"/>
                <a:cs typeface="Gill Sans"/>
                <a:sym typeface="Gill Sans"/>
              </a:rPr>
              <a:t>. </a:t>
            </a:r>
            <a:endParaRPr lang="en-US" sz="1000" dirty="0">
              <a:solidFill>
                <a:schemeClr val="tx1"/>
              </a:solidFill>
              <a:latin typeface="Gill Sans MT"/>
              <a:ea typeface="Gill Sans"/>
              <a:cs typeface="Gill Sans"/>
            </a:endParaRPr>
          </a:p>
        </p:txBody>
      </p:sp>
      <p:sp>
        <p:nvSpPr>
          <p:cNvPr id="1229" name="Google Shape;1229;p24"/>
          <p:cNvSpPr txBox="1"/>
          <p:nvPr/>
        </p:nvSpPr>
        <p:spPr>
          <a:xfrm>
            <a:off x="-58166" y="4806544"/>
            <a:ext cx="9071207" cy="197019"/>
          </a:xfrm>
          <a:prstGeom prst="rect">
            <a:avLst/>
          </a:prstGeom>
          <a:noFill/>
          <a:ln>
            <a:noFill/>
          </a:ln>
        </p:spPr>
        <p:txBody>
          <a:bodyPr spcFirstLastPara="1" wrap="square" lIns="90675" tIns="45325" rIns="90675" bIns="45325" anchor="t" anchorCtr="0">
            <a:noAutofit/>
          </a:bodyPr>
          <a:lstStyle/>
          <a:p>
            <a:pPr algn="r"/>
            <a:r>
              <a:rPr lang="es-HN" sz="700" i="1" dirty="0">
                <a:solidFill>
                  <a:schemeClr val="bg1">
                    <a:lumMod val="95000"/>
                  </a:schemeClr>
                </a:solidFill>
                <a:latin typeface="Gill Sans MT" panose="020B0502020104020203" pitchFamily="34" charset="77"/>
              </a:rPr>
              <a:t>PHOTO CREDIT: GPE/SARAH BEECHING</a:t>
            </a:r>
            <a:endParaRPr lang="en-US" sz="700" dirty="0">
              <a:solidFill>
                <a:schemeClr val="bg1">
                  <a:lumMod val="95000"/>
                </a:schemeClr>
              </a:solidFill>
              <a:latin typeface="Gill Sans MT" panose="020B0502020104020203" pitchFamily="34" charset="77"/>
            </a:endParaRPr>
          </a:p>
        </p:txBody>
      </p:sp>
      <p:pic>
        <p:nvPicPr>
          <p:cNvPr id="8" name="Google Shape;1257;p27">
            <a:extLst>
              <a:ext uri="{FF2B5EF4-FFF2-40B4-BE49-F238E27FC236}">
                <a16:creationId xmlns:a16="http://schemas.microsoft.com/office/drawing/2014/main" id="{71B71122-61C2-8F45-946E-507C0D2FB0AB}"/>
              </a:ext>
            </a:extLst>
          </p:cNvPr>
          <p:cNvPicPr preferRelativeResize="0"/>
          <p:nvPr/>
        </p:nvPicPr>
        <p:blipFill rotWithShape="1">
          <a:blip r:embed="rId4">
            <a:alphaModFix/>
          </a:blip>
          <a:srcRect/>
          <a:stretch/>
        </p:blipFill>
        <p:spPr>
          <a:xfrm>
            <a:off x="334668" y="384157"/>
            <a:ext cx="676547" cy="475694"/>
          </a:xfrm>
          <a:prstGeom prst="rect">
            <a:avLst/>
          </a:prstGeom>
          <a:noFill/>
          <a:ln>
            <a:noFill/>
          </a:ln>
        </p:spPr>
      </p:pic>
      <p:sp>
        <p:nvSpPr>
          <p:cNvPr id="9" name="Google Shape;1258;p27">
            <a:extLst>
              <a:ext uri="{FF2B5EF4-FFF2-40B4-BE49-F238E27FC236}">
                <a16:creationId xmlns:a16="http://schemas.microsoft.com/office/drawing/2014/main" id="{C25A3CB9-1D0F-F14C-936C-2743A469CDE7}"/>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3" name="Picture 2" descr="A group of children in a classroom&#10;&#10;Description automatically generated">
            <a:extLst>
              <a:ext uri="{FF2B5EF4-FFF2-40B4-BE49-F238E27FC236}">
                <a16:creationId xmlns:a16="http://schemas.microsoft.com/office/drawing/2014/main" id="{63F47489-22BC-98EF-E9F5-34D1C822B481}"/>
              </a:ext>
            </a:extLst>
          </p:cNvPr>
          <p:cNvPicPr>
            <a:picLocks noChangeAspect="1"/>
          </p:cNvPicPr>
          <p:nvPr/>
        </p:nvPicPr>
        <p:blipFill rotWithShape="1">
          <a:blip r:embed="rId3">
            <a:duotone>
              <a:schemeClr val="accent1">
                <a:shade val="45000"/>
                <a:satMod val="135000"/>
              </a:schemeClr>
              <a:prstClr val="white"/>
            </a:duotone>
          </a:blip>
          <a:srcRect l="3292" r="48404"/>
          <a:stretch/>
        </p:blipFill>
        <p:spPr>
          <a:xfrm>
            <a:off x="5451677" y="156037"/>
            <a:ext cx="3548742" cy="4867198"/>
          </a:xfrm>
          <a:prstGeom prst="rect">
            <a:avLst/>
          </a:prstGeom>
        </p:spPr>
      </p:pic>
      <p:sp>
        <p:nvSpPr>
          <p:cNvPr id="1238" name="Google Shape;1238;p25"/>
          <p:cNvSpPr txBox="1"/>
          <p:nvPr/>
        </p:nvSpPr>
        <p:spPr>
          <a:xfrm>
            <a:off x="330238" y="1073157"/>
            <a:ext cx="4710994" cy="3439812"/>
          </a:xfrm>
          <a:prstGeom prst="rect">
            <a:avLst/>
          </a:prstGeom>
          <a:noFill/>
          <a:ln>
            <a:noFill/>
          </a:ln>
        </p:spPr>
        <p:txBody>
          <a:bodyPr spcFirstLastPara="1" wrap="square" lIns="91425" tIns="45700" rIns="91425" bIns="45700" anchor="t" anchorCtr="0">
            <a:noAutofit/>
          </a:bodyPr>
          <a:lstStyle/>
          <a:p>
            <a:pPr lvl="0">
              <a:spcBef>
                <a:spcPts val="600"/>
              </a:spcBef>
              <a:buClr>
                <a:schemeClr val="tx2"/>
              </a:buClr>
              <a:buSzPct val="110000"/>
            </a:pPr>
            <a:r>
              <a:rPr lang="en-US" b="1" dirty="0">
                <a:solidFill>
                  <a:schemeClr val="accent2"/>
                </a:solidFill>
                <a:latin typeface="Gill Sans MT" panose="020B0502020104020203" pitchFamily="34" charset="0"/>
                <a:cs typeface="Gill Sans"/>
                <a:sym typeface="Gill Sans"/>
              </a:rPr>
              <a:t>Tanzania</a:t>
            </a:r>
            <a:endParaRPr b="1" dirty="0">
              <a:solidFill>
                <a:schemeClr val="accent2"/>
              </a:solidFill>
              <a:latin typeface="Gill Sans MT" panose="020B0502020104020203" pitchFamily="34" charset="0"/>
              <a:cs typeface="Gill Sans"/>
              <a:sym typeface="Gill Sans"/>
            </a:endParaRPr>
          </a:p>
          <a:p>
            <a:pPr marL="171450" indent="-171450">
              <a:spcBef>
                <a:spcPts val="600"/>
              </a:spcBef>
              <a:spcAft>
                <a:spcPts val="600"/>
              </a:spcAft>
              <a:buClr>
                <a:schemeClr val="bg2"/>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Signed four technical assistance agreements with financial institution partners (</a:t>
            </a:r>
            <a:r>
              <a:rPr lang="en-US" sz="1100" dirty="0" err="1">
                <a:solidFill>
                  <a:schemeClr val="tx1"/>
                </a:solidFill>
                <a:latin typeface="Gill Sans MT" panose="020B0502020104020203" pitchFamily="34" charset="0"/>
                <a:ea typeface="Gill Sans"/>
                <a:cs typeface="Gill Sans"/>
                <a:sym typeface="Gill Sans"/>
              </a:rPr>
              <a:t>Mwalimu</a:t>
            </a:r>
            <a:r>
              <a:rPr lang="en-US" sz="1100" dirty="0">
                <a:solidFill>
                  <a:schemeClr val="tx1"/>
                </a:solidFill>
                <a:latin typeface="Gill Sans MT" panose="020B0502020104020203" pitchFamily="34" charset="0"/>
                <a:ea typeface="Gill Sans"/>
                <a:cs typeface="Gill Sans"/>
                <a:sym typeface="Gill Sans"/>
              </a:rPr>
              <a:t>, </a:t>
            </a:r>
            <a:r>
              <a:rPr lang="en-US" sz="1100" dirty="0" err="1">
                <a:solidFill>
                  <a:schemeClr val="tx1"/>
                </a:solidFill>
                <a:latin typeface="Gill Sans MT" panose="020B0502020104020203" pitchFamily="34" charset="0"/>
                <a:ea typeface="Gill Sans"/>
                <a:cs typeface="Gill Sans"/>
                <a:sym typeface="Gill Sans"/>
              </a:rPr>
              <a:t>VisionFund</a:t>
            </a:r>
            <a:r>
              <a:rPr lang="en-US" sz="1100" dirty="0">
                <a:solidFill>
                  <a:schemeClr val="tx1"/>
                </a:solidFill>
                <a:latin typeface="Gill Sans MT" panose="020B0502020104020203" pitchFamily="34" charset="0"/>
                <a:ea typeface="Gill Sans"/>
                <a:cs typeface="Gill Sans"/>
                <a:sym typeface="Gill Sans"/>
              </a:rPr>
              <a:t>, Absa, and Stanbic) to design an EduFinance product portfolio appropriate for the non-state education sector in Tanzania. Staff training was completed for two existing financial institution partners, Victoria and Equity, which launched a pilot of these products in March 2022.</a:t>
            </a:r>
          </a:p>
          <a:p>
            <a:pPr marL="171450" indent="-171450">
              <a:spcBef>
                <a:spcPts val="600"/>
              </a:spcBef>
              <a:spcAft>
                <a:spcPts val="600"/>
              </a:spcAft>
              <a:buClr>
                <a:schemeClr val="bg2"/>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Engaged with USAID/Tanzania to shift the focus of the activity from primary schools to pre-primary and TVET/secondary schools to better align with government priorities.</a:t>
            </a:r>
          </a:p>
          <a:p>
            <a:pPr marL="0" indent="0">
              <a:spcBef>
                <a:spcPts val="600"/>
              </a:spcBef>
              <a:buClr>
                <a:schemeClr val="tx2"/>
              </a:buClr>
              <a:buSzPct val="110000"/>
              <a:buFont typeface="Arial"/>
              <a:buNone/>
            </a:pPr>
            <a:r>
              <a:rPr lang="en-US" b="1" dirty="0">
                <a:solidFill>
                  <a:schemeClr val="accent2"/>
                </a:solidFill>
                <a:latin typeface="Gill Sans MT" panose="020B0502020104020203" pitchFamily="34" charset="0"/>
                <a:cs typeface="Gill Sans"/>
                <a:sym typeface="Gill Sans"/>
              </a:rPr>
              <a:t>Democratic Republic of Congo (DRC) </a:t>
            </a:r>
            <a:endParaRPr b="1" dirty="0">
              <a:solidFill>
                <a:schemeClr val="accent2"/>
              </a:solidFill>
              <a:latin typeface="Gill Sans MT" panose="020B0502020104020203" pitchFamily="34" charset="0"/>
              <a:cs typeface="Gill Sans"/>
              <a:sym typeface="Gill Sans"/>
            </a:endParaRPr>
          </a:p>
          <a:p>
            <a:pPr marL="171450" marR="0" lvl="0" indent="-171450" rtl="0">
              <a:spcBef>
                <a:spcPts val="600"/>
              </a:spcBef>
              <a:spcAft>
                <a:spcPts val="0"/>
              </a:spcAft>
              <a:buClr>
                <a:schemeClr val="accent1"/>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Signed a technical assistance agreement with one new financial institution partner, Equity BCDC. One additional financial institution partner, </a:t>
            </a:r>
            <a:r>
              <a:rPr lang="en-US" sz="1100" dirty="0" err="1">
                <a:solidFill>
                  <a:schemeClr val="tx1"/>
                </a:solidFill>
                <a:latin typeface="Gill Sans MT" panose="020B0502020104020203" pitchFamily="34" charset="0"/>
                <a:ea typeface="Gill Sans"/>
                <a:cs typeface="Gill Sans"/>
                <a:sym typeface="Gill Sans"/>
              </a:rPr>
              <a:t>Boabab</a:t>
            </a:r>
            <a:r>
              <a:rPr lang="en-US" sz="1100" dirty="0">
                <a:solidFill>
                  <a:schemeClr val="tx1"/>
                </a:solidFill>
                <a:latin typeface="Gill Sans MT" panose="020B0502020104020203" pitchFamily="34" charset="0"/>
                <a:ea typeface="Gill Sans"/>
                <a:cs typeface="Gill Sans"/>
                <a:sym typeface="Gill Sans"/>
              </a:rPr>
              <a:t>, launched an EduFinance loan product pilot program while two more are expecting to pilot loan products next quarter.</a:t>
            </a:r>
            <a:r>
              <a:rPr lang="en-US" sz="1100" b="1" dirty="0">
                <a:solidFill>
                  <a:schemeClr val="tx1"/>
                </a:solidFill>
                <a:latin typeface="Gill Sans MT" panose="020B0502020104020203" pitchFamily="34" charset="0"/>
                <a:ea typeface="Gill Sans"/>
                <a:cs typeface="Gill Sans"/>
                <a:sym typeface="Gill Sans"/>
              </a:rPr>
              <a:t> </a:t>
            </a:r>
            <a:r>
              <a:rPr lang="en-US" sz="1100" dirty="0" err="1">
                <a:solidFill>
                  <a:schemeClr val="tx1"/>
                </a:solidFill>
                <a:latin typeface="Gill Sans MT" panose="020B0502020104020203" pitchFamily="34" charset="0"/>
                <a:ea typeface="Gill Sans"/>
                <a:cs typeface="Gill Sans"/>
                <a:sym typeface="Gill Sans"/>
              </a:rPr>
              <a:t>EduQuality</a:t>
            </a:r>
            <a:r>
              <a:rPr lang="en-US" sz="1100" dirty="0">
                <a:solidFill>
                  <a:schemeClr val="tx1"/>
                </a:solidFill>
                <a:latin typeface="Gill Sans MT" panose="020B0502020104020203" pitchFamily="34" charset="0"/>
                <a:ea typeface="Gill Sans"/>
                <a:cs typeface="Gill Sans"/>
                <a:sym typeface="Gill Sans"/>
              </a:rPr>
              <a:t> school education improvement programming is ongoing in Kinshasa and </a:t>
            </a:r>
            <a:r>
              <a:rPr lang="en-US" sz="1100" dirty="0" err="1">
                <a:solidFill>
                  <a:schemeClr val="tx1"/>
                </a:solidFill>
                <a:latin typeface="Gill Sans MT" panose="020B0502020104020203" pitchFamily="34" charset="0"/>
                <a:ea typeface="Gill Sans"/>
                <a:cs typeface="Gill Sans"/>
                <a:sym typeface="Gill Sans"/>
              </a:rPr>
              <a:t>Bukavu</a:t>
            </a:r>
            <a:r>
              <a:rPr lang="en-US" sz="1100" dirty="0">
                <a:solidFill>
                  <a:schemeClr val="tx1"/>
                </a:solidFill>
                <a:latin typeface="Gill Sans MT" panose="020B0502020104020203" pitchFamily="34" charset="0"/>
                <a:ea typeface="Gill Sans"/>
                <a:cs typeface="Gill Sans"/>
                <a:sym typeface="Gill Sans"/>
              </a:rPr>
              <a:t>, with clusters of school leaders completing and submitting school development plans and recommending teachers to serve as teacher-mentors.</a:t>
            </a:r>
            <a:endParaRPr sz="1100" b="1" dirty="0">
              <a:solidFill>
                <a:schemeClr val="tx1"/>
              </a:solidFill>
              <a:latin typeface="Gill Sans MT" panose="020B0502020104020203" pitchFamily="34" charset="0"/>
              <a:ea typeface="Gill Sans"/>
              <a:cs typeface="Gill Sans"/>
              <a:sym typeface="Gill Sans"/>
            </a:endParaRPr>
          </a:p>
          <a:p>
            <a:pPr marL="0" marR="0" lvl="0" indent="0" rtl="0">
              <a:spcBef>
                <a:spcPts val="600"/>
              </a:spcBef>
              <a:spcAft>
                <a:spcPts val="0"/>
              </a:spcAft>
              <a:buNone/>
            </a:pPr>
            <a:endParaRPr sz="1000" dirty="0">
              <a:solidFill>
                <a:schemeClr val="tx1"/>
              </a:solidFill>
              <a:latin typeface="Gill Sans MT" panose="020B0502020104020203" pitchFamily="34" charset="0"/>
              <a:ea typeface="Gill Sans"/>
              <a:cs typeface="Gill Sans"/>
              <a:sym typeface="Gill Sans"/>
            </a:endParaRPr>
          </a:p>
          <a:p>
            <a:pPr marL="0" marR="0" lvl="0" indent="0" rtl="0">
              <a:spcBef>
                <a:spcPts val="600"/>
              </a:spcBef>
              <a:spcAft>
                <a:spcPts val="0"/>
              </a:spcAft>
              <a:buNone/>
            </a:pPr>
            <a:endParaRPr sz="1000" dirty="0">
              <a:solidFill>
                <a:schemeClr val="tx1"/>
              </a:solidFill>
              <a:latin typeface="Gill Sans"/>
              <a:ea typeface="Gill Sans"/>
              <a:cs typeface="Gill Sans"/>
              <a:sym typeface="Gill Sans"/>
            </a:endParaRPr>
          </a:p>
        </p:txBody>
      </p:sp>
      <p:sp>
        <p:nvSpPr>
          <p:cNvPr id="1240" name="Google Shape;1240;p25"/>
          <p:cNvSpPr txBox="1"/>
          <p:nvPr/>
        </p:nvSpPr>
        <p:spPr>
          <a:xfrm>
            <a:off x="-101091" y="4831719"/>
            <a:ext cx="9071207" cy="197019"/>
          </a:xfrm>
          <a:prstGeom prst="rect">
            <a:avLst/>
          </a:prstGeom>
          <a:noFill/>
          <a:ln>
            <a:noFill/>
          </a:ln>
        </p:spPr>
        <p:txBody>
          <a:bodyPr spcFirstLastPara="1" wrap="square" lIns="90675" tIns="45325" rIns="90675" bIns="45325" anchor="t" anchorCtr="0">
            <a:noAutofit/>
          </a:bodyPr>
          <a:lstStyle/>
          <a:p>
            <a:pPr algn="r"/>
            <a:r>
              <a:rPr lang="es-HN" sz="700" i="1" dirty="0">
                <a:solidFill>
                  <a:schemeClr val="bg1"/>
                </a:solidFill>
                <a:latin typeface="Gill Sans MT" panose="020B0502020104020203" pitchFamily="34" charset="77"/>
              </a:rPr>
              <a:t>PHOTO CREDIT:COLIN J. MCMECHAN</a:t>
            </a:r>
            <a:endParaRPr lang="en-US" sz="700" dirty="0">
              <a:solidFill>
                <a:schemeClr val="bg1"/>
              </a:solidFill>
              <a:latin typeface="Gill Sans MT" panose="020B0502020104020203" pitchFamily="34" charset="77"/>
            </a:endParaRPr>
          </a:p>
        </p:txBody>
      </p:sp>
      <p:pic>
        <p:nvPicPr>
          <p:cNvPr id="7" name="Google Shape;1257;p27">
            <a:extLst>
              <a:ext uri="{FF2B5EF4-FFF2-40B4-BE49-F238E27FC236}">
                <a16:creationId xmlns:a16="http://schemas.microsoft.com/office/drawing/2014/main" id="{5A4118FD-5E8C-7855-DD25-20C2B7458FFD}"/>
              </a:ext>
            </a:extLst>
          </p:cNvPr>
          <p:cNvPicPr preferRelativeResize="0"/>
          <p:nvPr/>
        </p:nvPicPr>
        <p:blipFill rotWithShape="1">
          <a:blip r:embed="rId4">
            <a:alphaModFix/>
          </a:blip>
          <a:srcRect/>
          <a:stretch/>
        </p:blipFill>
        <p:spPr>
          <a:xfrm>
            <a:off x="334668" y="384157"/>
            <a:ext cx="676547" cy="475694"/>
          </a:xfrm>
          <a:prstGeom prst="rect">
            <a:avLst/>
          </a:prstGeom>
          <a:noFill/>
          <a:ln>
            <a:noFill/>
          </a:ln>
        </p:spPr>
      </p:pic>
      <p:sp>
        <p:nvSpPr>
          <p:cNvPr id="11" name="Google Shape;1258;p27">
            <a:extLst>
              <a:ext uri="{FF2B5EF4-FFF2-40B4-BE49-F238E27FC236}">
                <a16:creationId xmlns:a16="http://schemas.microsoft.com/office/drawing/2014/main" id="{51D34FC4-2BEC-7B5E-42D9-09F27D644E8A}"/>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 name="Picture 11">
            <a:extLst>
              <a:ext uri="{FF2B5EF4-FFF2-40B4-BE49-F238E27FC236}">
                <a16:creationId xmlns:a16="http://schemas.microsoft.com/office/drawing/2014/main" id="{2A81DA9D-0812-7E78-26C6-D0302126962E}"/>
              </a:ext>
            </a:extLst>
          </p:cNvPr>
          <p:cNvPicPr>
            <a:picLocks noChangeAspect="1"/>
          </p:cNvPicPr>
          <p:nvPr/>
        </p:nvPicPr>
        <p:blipFill rotWithShape="1">
          <a:blip r:embed="rId3">
            <a:duotone>
              <a:schemeClr val="accent1">
                <a:shade val="45000"/>
                <a:satMod val="135000"/>
              </a:schemeClr>
              <a:prstClr val="white"/>
            </a:duotone>
          </a:blip>
          <a:srcRect t="11204"/>
          <a:stretch/>
        </p:blipFill>
        <p:spPr>
          <a:xfrm>
            <a:off x="5342562" y="170511"/>
            <a:ext cx="3635222" cy="4854052"/>
          </a:xfrm>
          <a:prstGeom prst="rect">
            <a:avLst/>
          </a:prstGeom>
        </p:spPr>
      </p:pic>
      <p:sp>
        <p:nvSpPr>
          <p:cNvPr id="1249" name="Google Shape;1249;p26"/>
          <p:cNvSpPr txBox="1"/>
          <p:nvPr/>
        </p:nvSpPr>
        <p:spPr>
          <a:xfrm>
            <a:off x="334668" y="819420"/>
            <a:ext cx="4862884" cy="3478200"/>
          </a:xfrm>
          <a:prstGeom prst="rect">
            <a:avLst/>
          </a:prstGeom>
          <a:noFill/>
          <a:ln>
            <a:noFill/>
          </a:ln>
        </p:spPr>
        <p:txBody>
          <a:bodyPr spcFirstLastPara="1" wrap="square" lIns="91425" tIns="45700" rIns="91425" bIns="45700" anchor="t" anchorCtr="0">
            <a:noAutofit/>
          </a:bodyPr>
          <a:lstStyle/>
          <a:p>
            <a:pPr marL="171450" marR="0" lvl="0" indent="-107950" rtl="0">
              <a:spcBef>
                <a:spcPts val="0"/>
              </a:spcBef>
              <a:spcAft>
                <a:spcPts val="600"/>
              </a:spcAft>
              <a:buClr>
                <a:srgbClr val="004D8A"/>
              </a:buClr>
              <a:buSzPts val="1000"/>
              <a:buFont typeface="Arial"/>
              <a:buNone/>
            </a:pPr>
            <a:endParaRPr sz="1000" dirty="0">
              <a:solidFill>
                <a:schemeClr val="tx1"/>
              </a:solidFill>
              <a:latin typeface="Gill Sans"/>
              <a:ea typeface="Gill Sans"/>
              <a:cs typeface="Gill Sans"/>
              <a:sym typeface="Gill Sans"/>
            </a:endParaRPr>
          </a:p>
          <a:p>
            <a:pPr marL="0" marR="0" lvl="0" indent="0" rtl="0">
              <a:spcBef>
                <a:spcPts val="0"/>
              </a:spcBef>
              <a:spcAft>
                <a:spcPts val="600"/>
              </a:spcAft>
              <a:buNone/>
            </a:pPr>
            <a:endParaRPr sz="1000" dirty="0">
              <a:solidFill>
                <a:schemeClr val="tx1"/>
              </a:solidFill>
              <a:latin typeface="Gill Sans"/>
              <a:ea typeface="Gill Sans"/>
              <a:cs typeface="Gill Sans"/>
              <a:sym typeface="Gill Sans"/>
            </a:endParaRPr>
          </a:p>
          <a:p>
            <a:pPr marL="0" marR="0" lvl="0" indent="0" rtl="0">
              <a:spcBef>
                <a:spcPts val="0"/>
              </a:spcBef>
              <a:spcAft>
                <a:spcPts val="600"/>
              </a:spcAft>
              <a:buNone/>
            </a:pPr>
            <a:endParaRPr sz="1000" b="1" dirty="0">
              <a:solidFill>
                <a:schemeClr val="tx1"/>
              </a:solidFill>
              <a:latin typeface="Gill Sans"/>
              <a:ea typeface="Gill Sans"/>
              <a:cs typeface="Gill Sans"/>
              <a:sym typeface="Gill Sans"/>
            </a:endParaRPr>
          </a:p>
          <a:p>
            <a:pPr>
              <a:spcBef>
                <a:spcPts val="600"/>
              </a:spcBef>
              <a:spcAft>
                <a:spcPts val="600"/>
              </a:spcAft>
              <a:buClr>
                <a:schemeClr val="tx2"/>
              </a:buClr>
              <a:buSzPct val="110000"/>
            </a:pPr>
            <a:r>
              <a:rPr lang="en-US" b="1" dirty="0">
                <a:solidFill>
                  <a:schemeClr val="accent2"/>
                </a:solidFill>
                <a:latin typeface="Gill Sans MT" panose="020B0502020104020203" pitchFamily="34" charset="0"/>
                <a:cs typeface="Gill Sans"/>
                <a:sym typeface="Gill Sans"/>
              </a:rPr>
              <a:t>Latin America and Caribbean (LAC)</a:t>
            </a:r>
            <a:endParaRPr b="1" dirty="0">
              <a:solidFill>
                <a:schemeClr val="accent2"/>
              </a:solidFill>
              <a:latin typeface="Gill Sans MT" panose="020B0502020104020203" pitchFamily="34" charset="0"/>
              <a:cs typeface="Gill Sans"/>
              <a:sym typeface="Gill Sans"/>
            </a:endParaRPr>
          </a:p>
          <a:p>
            <a:pPr marL="171450" indent="-171450">
              <a:spcAft>
                <a:spcPts val="600"/>
              </a:spcAft>
              <a:buClr>
                <a:schemeClr val="accent1"/>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Kicked off activities in Dominican Republic, El Salvador, Guatemala, Haiti, and Paraguay.</a:t>
            </a:r>
            <a:endParaRPr lang="en-US" sz="1100" dirty="0">
              <a:solidFill>
                <a:schemeClr val="tx1"/>
              </a:solidFill>
              <a:latin typeface="Gill Sans MT" panose="020B0502020104020203" pitchFamily="34" charset="0"/>
              <a:ea typeface="Gill Sans"/>
              <a:cs typeface="Gill Sans"/>
            </a:endParaRPr>
          </a:p>
          <a:p>
            <a:pPr marL="171450" indent="-171450">
              <a:spcAft>
                <a:spcPts val="600"/>
              </a:spcAft>
              <a:buClr>
                <a:schemeClr val="accent1"/>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In Dominican Republic and Guatemala, completed roadshows and signed technical assistance agreements with five partner financial institutions. EduFinance also has a technical assistance agreement with an existing financial institution partner in Haiti, with a financial institution roadshow expected to take place there later this year.</a:t>
            </a:r>
          </a:p>
          <a:p>
            <a:pPr marL="171450" indent="-171450">
              <a:spcAft>
                <a:spcPts val="600"/>
              </a:spcAft>
              <a:buClr>
                <a:schemeClr val="accent1"/>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In El Salvador and Paraguay, CATALYZE EduFinance will support secondary and vocational education in rural schools and build each into a financially self-sustaining organization. EduFinance has engaged with potential donors and is identifying potential partner schools in both countries.</a:t>
            </a:r>
            <a:endParaRPr lang="en-US" sz="1100" dirty="0">
              <a:solidFill>
                <a:schemeClr val="tx1"/>
              </a:solidFill>
              <a:latin typeface="Gill Sans MT" panose="020B0502020104020203" pitchFamily="34" charset="0"/>
            </a:endParaRPr>
          </a:p>
          <a:p>
            <a:pPr marL="0" marR="0" lvl="0" indent="0" rtl="0">
              <a:spcBef>
                <a:spcPts val="0"/>
              </a:spcBef>
              <a:spcAft>
                <a:spcPts val="600"/>
              </a:spcAft>
              <a:buNone/>
            </a:pPr>
            <a:endParaRPr sz="1000" dirty="0">
              <a:solidFill>
                <a:schemeClr val="tx1"/>
              </a:solidFill>
              <a:latin typeface="Gill Sans"/>
              <a:ea typeface="Gill Sans"/>
              <a:cs typeface="Gill Sans"/>
              <a:sym typeface="Gill Sans"/>
            </a:endParaRPr>
          </a:p>
        </p:txBody>
      </p:sp>
      <p:sp>
        <p:nvSpPr>
          <p:cNvPr id="1251" name="Google Shape;1251;p26"/>
          <p:cNvSpPr txBox="1"/>
          <p:nvPr/>
        </p:nvSpPr>
        <p:spPr>
          <a:xfrm>
            <a:off x="5342562" y="4796722"/>
            <a:ext cx="2763748" cy="217542"/>
          </a:xfrm>
          <a:prstGeom prst="rect">
            <a:avLst/>
          </a:prstGeom>
          <a:noFill/>
          <a:ln>
            <a:noFill/>
          </a:ln>
        </p:spPr>
        <p:txBody>
          <a:bodyPr spcFirstLastPara="1" wrap="square" lIns="90675" tIns="45325" rIns="90675" bIns="45325" anchor="t" anchorCtr="0">
            <a:noAutofit/>
          </a:bodyPr>
          <a:lstStyle/>
          <a:p>
            <a:pPr marL="0" marR="0" lvl="0" indent="0" rtl="0">
              <a:spcBef>
                <a:spcPts val="0"/>
              </a:spcBef>
              <a:spcAft>
                <a:spcPts val="0"/>
              </a:spcAft>
              <a:buNone/>
            </a:pPr>
            <a:r>
              <a:rPr lang="en-US" sz="695" i="1" dirty="0">
                <a:solidFill>
                  <a:schemeClr val="bg1">
                    <a:lumMod val="50000"/>
                  </a:schemeClr>
                </a:solidFill>
                <a:latin typeface="Gill Sans"/>
                <a:ea typeface="Gill Sans"/>
                <a:cs typeface="Gill Sans"/>
                <a:sym typeface="Gill Sans"/>
              </a:rPr>
              <a:t>PHOTO CREDIT: DISCOVER CORPS</a:t>
            </a:r>
            <a:endParaRPr sz="1786" dirty="0">
              <a:solidFill>
                <a:schemeClr val="bg1">
                  <a:lumMod val="50000"/>
                </a:schemeClr>
              </a:solidFill>
              <a:latin typeface="Gill Sans"/>
              <a:ea typeface="Gill Sans"/>
              <a:cs typeface="Gill Sans"/>
              <a:sym typeface="Gill Sans"/>
            </a:endParaRPr>
          </a:p>
        </p:txBody>
      </p:sp>
      <p:pic>
        <p:nvPicPr>
          <p:cNvPr id="13" name="Google Shape;1257;p27">
            <a:extLst>
              <a:ext uri="{FF2B5EF4-FFF2-40B4-BE49-F238E27FC236}">
                <a16:creationId xmlns:a16="http://schemas.microsoft.com/office/drawing/2014/main" id="{86AFB208-7AEF-FB29-349F-81964CE82C05}"/>
              </a:ext>
            </a:extLst>
          </p:cNvPr>
          <p:cNvPicPr preferRelativeResize="0"/>
          <p:nvPr/>
        </p:nvPicPr>
        <p:blipFill rotWithShape="1">
          <a:blip r:embed="rId4">
            <a:alphaModFix/>
          </a:blip>
          <a:srcRect/>
          <a:stretch/>
        </p:blipFill>
        <p:spPr>
          <a:xfrm>
            <a:off x="334668" y="384157"/>
            <a:ext cx="676547" cy="475694"/>
          </a:xfrm>
          <a:prstGeom prst="rect">
            <a:avLst/>
          </a:prstGeom>
          <a:noFill/>
          <a:ln>
            <a:noFill/>
          </a:ln>
        </p:spPr>
      </p:pic>
      <p:sp>
        <p:nvSpPr>
          <p:cNvPr id="14" name="Google Shape;1258;p27">
            <a:extLst>
              <a:ext uri="{FF2B5EF4-FFF2-40B4-BE49-F238E27FC236}">
                <a16:creationId xmlns:a16="http://schemas.microsoft.com/office/drawing/2014/main" id="{986313CB-3C06-4B85-25CB-F3C2D6FBF61D}"/>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3" name="Picture 2" descr="A picture containing text, person, building, holding&#10;&#10;Description automatically generated">
            <a:extLst>
              <a:ext uri="{FF2B5EF4-FFF2-40B4-BE49-F238E27FC236}">
                <a16:creationId xmlns:a16="http://schemas.microsoft.com/office/drawing/2014/main" id="{55C9646A-FD05-C51D-29D2-0815FAE55117}"/>
              </a:ext>
            </a:extLst>
          </p:cNvPr>
          <p:cNvPicPr>
            <a:picLocks noChangeAspect="1"/>
          </p:cNvPicPr>
          <p:nvPr/>
        </p:nvPicPr>
        <p:blipFill rotWithShape="1">
          <a:blip r:embed="rId3">
            <a:duotone>
              <a:schemeClr val="accent1">
                <a:shade val="45000"/>
                <a:satMod val="135000"/>
              </a:schemeClr>
              <a:prstClr val="white"/>
            </a:duotone>
          </a:blip>
          <a:srcRect l="34973" r="9302"/>
          <a:stretch/>
        </p:blipFill>
        <p:spPr>
          <a:xfrm flipH="1">
            <a:off x="5085710" y="168454"/>
            <a:ext cx="3915713" cy="4848539"/>
          </a:xfrm>
          <a:prstGeom prst="rect">
            <a:avLst/>
          </a:prstGeom>
        </p:spPr>
      </p:pic>
      <p:sp>
        <p:nvSpPr>
          <p:cNvPr id="1260" name="Google Shape;1260;p27"/>
          <p:cNvSpPr txBox="1"/>
          <p:nvPr/>
        </p:nvSpPr>
        <p:spPr>
          <a:xfrm>
            <a:off x="346243" y="1165357"/>
            <a:ext cx="4237332" cy="3478200"/>
          </a:xfrm>
          <a:prstGeom prst="rect">
            <a:avLst/>
          </a:prstGeom>
          <a:noFill/>
          <a:ln>
            <a:noFill/>
          </a:ln>
        </p:spPr>
        <p:txBody>
          <a:bodyPr spcFirstLastPara="1" wrap="square" lIns="91425" tIns="45700" rIns="91425" bIns="45700" anchor="t" anchorCtr="0">
            <a:noAutofit/>
          </a:bodyPr>
          <a:lstStyle/>
          <a:p>
            <a:pPr marL="171450" marR="0" lvl="0" indent="-107950" rtl="0">
              <a:spcBef>
                <a:spcPts val="0"/>
              </a:spcBef>
              <a:spcAft>
                <a:spcPts val="600"/>
              </a:spcAft>
              <a:buClr>
                <a:srgbClr val="004D8A"/>
              </a:buClr>
              <a:buSzPts val="1000"/>
              <a:buFont typeface="Arial"/>
              <a:buNone/>
            </a:pPr>
            <a:endParaRPr sz="1000" dirty="0">
              <a:solidFill>
                <a:schemeClr val="tx1"/>
              </a:solidFill>
              <a:latin typeface="Gill Sans"/>
              <a:ea typeface="Gill Sans"/>
              <a:cs typeface="Gill Sans"/>
              <a:sym typeface="Gill Sans"/>
            </a:endParaRPr>
          </a:p>
          <a:p>
            <a:pPr lvl="0">
              <a:spcBef>
                <a:spcPts val="600"/>
              </a:spcBef>
              <a:spcAft>
                <a:spcPts val="600"/>
              </a:spcAft>
              <a:buClr>
                <a:schemeClr val="tx2"/>
              </a:buClr>
              <a:buSzPct val="110000"/>
            </a:pPr>
            <a:r>
              <a:rPr lang="en-US" b="1" dirty="0">
                <a:solidFill>
                  <a:schemeClr val="accent2"/>
                </a:solidFill>
                <a:latin typeface="Gill Sans MT" panose="020B0502020104020203" pitchFamily="34" charset="0"/>
                <a:cs typeface="Gill Sans"/>
                <a:sym typeface="Gill Sans"/>
              </a:rPr>
              <a:t>Kenya</a:t>
            </a:r>
          </a:p>
          <a:p>
            <a:pPr marL="171450" indent="-171450">
              <a:spcAft>
                <a:spcPts val="1200"/>
              </a:spcAft>
              <a:buClr>
                <a:schemeClr val="bg2"/>
              </a:buClr>
              <a:buFont typeface="Wingdings" pitchFamily="2" charset="2"/>
              <a:buChar char="§"/>
            </a:pPr>
            <a:r>
              <a:rPr lang="en-US" sz="1100" dirty="0">
                <a:solidFill>
                  <a:schemeClr val="tx1"/>
                </a:solidFill>
                <a:latin typeface="Gill Sans MT"/>
                <a:cs typeface="Gill Sans"/>
                <a:sym typeface="Gill Sans"/>
              </a:rPr>
              <a:t>CATALYZE EduFinance has revised and updated the market assessment that was conducted in 2021. The assessment included key insights from stakeholders from the Ministry of Education, schools, school associations, financial institutions, other education business service providers, and additional key partners. EduFinance is working with USAID/Kenya and the Kenyan Ministry of Education to determine dates to present findings from the assessment to a wider audience of key stakeholders.</a:t>
            </a:r>
          </a:p>
          <a:p>
            <a:pPr marL="0" indent="0">
              <a:spcBef>
                <a:spcPts val="600"/>
              </a:spcBef>
              <a:spcAft>
                <a:spcPts val="600"/>
              </a:spcAft>
              <a:buClr>
                <a:schemeClr val="tx2"/>
              </a:buClr>
              <a:buSzPct val="110000"/>
              <a:buFont typeface="Arial"/>
              <a:buNone/>
            </a:pPr>
            <a:r>
              <a:rPr lang="en-US" b="1" dirty="0">
                <a:solidFill>
                  <a:schemeClr val="accent2"/>
                </a:solidFill>
                <a:latin typeface="Gill Sans MT" panose="020B0502020104020203" pitchFamily="34" charset="0"/>
                <a:cs typeface="Gill Sans"/>
                <a:sym typeface="Gill Sans"/>
              </a:rPr>
              <a:t>Non-State Education Community of Practice (CoP)</a:t>
            </a:r>
          </a:p>
          <a:p>
            <a:pPr marL="171450" indent="-171450">
              <a:spcAft>
                <a:spcPts val="1200"/>
              </a:spcAft>
              <a:buClr>
                <a:schemeClr val="bg2"/>
              </a:buClr>
              <a:buFont typeface="Wingdings" pitchFamily="2" charset="2"/>
              <a:buChar char="§"/>
            </a:pPr>
            <a:r>
              <a:rPr lang="en-US" sz="1100" dirty="0">
                <a:solidFill>
                  <a:schemeClr val="tx1"/>
                </a:solidFill>
                <a:latin typeface="Gill Sans MT"/>
                <a:cs typeface="Gill Sans"/>
                <a:sym typeface="Gill Sans"/>
              </a:rPr>
              <a:t>Finalized a steering committee and prepared for the programming launch of the Education Finance Network (CoP) with an interactive webinar to</a:t>
            </a:r>
            <a:r>
              <a:rPr lang="en-US" sz="1100" dirty="0">
                <a:solidFill>
                  <a:schemeClr val="tx1"/>
                </a:solidFill>
                <a:latin typeface="Gill Sans MT"/>
                <a:cs typeface="Gill Sans"/>
              </a:rPr>
              <a:t> discuss the question: How can non-state actors drive equity in education in low- and middle-income countries?</a:t>
            </a:r>
            <a:endParaRPr lang="en-US" sz="1100" dirty="0">
              <a:solidFill>
                <a:schemeClr val="tx1"/>
              </a:solidFill>
              <a:latin typeface="Gill Sans MT"/>
              <a:cs typeface="Gill Sans"/>
              <a:sym typeface="Gill Sans"/>
            </a:endParaRPr>
          </a:p>
          <a:p>
            <a:pPr marL="171450" marR="0" lvl="0" indent="-107950" rtl="0">
              <a:spcBef>
                <a:spcPts val="1600"/>
              </a:spcBef>
              <a:spcAft>
                <a:spcPts val="600"/>
              </a:spcAft>
              <a:buNone/>
            </a:pPr>
            <a:endParaRPr sz="1000" dirty="0">
              <a:solidFill>
                <a:schemeClr val="tx1"/>
              </a:solidFill>
              <a:latin typeface="Gill Sans"/>
              <a:ea typeface="Gill Sans"/>
              <a:cs typeface="Gill Sans"/>
              <a:sym typeface="Gill Sans"/>
            </a:endParaRPr>
          </a:p>
        </p:txBody>
      </p:sp>
      <p:sp>
        <p:nvSpPr>
          <p:cNvPr id="1262" name="Google Shape;1262;p27"/>
          <p:cNvSpPr txBox="1"/>
          <p:nvPr/>
        </p:nvSpPr>
        <p:spPr>
          <a:xfrm>
            <a:off x="-96788" y="4800618"/>
            <a:ext cx="9071207" cy="330109"/>
          </a:xfrm>
          <a:prstGeom prst="rect">
            <a:avLst/>
          </a:prstGeom>
          <a:noFill/>
          <a:ln>
            <a:noFill/>
          </a:ln>
        </p:spPr>
        <p:txBody>
          <a:bodyPr spcFirstLastPara="1" wrap="square" lIns="90675" tIns="45325" rIns="90675" bIns="45325" anchor="t" anchorCtr="0">
            <a:noAutofit/>
          </a:bodyPr>
          <a:lstStyle/>
          <a:p>
            <a:pPr lvl="0" algn="r"/>
            <a:r>
              <a:rPr lang="en-US" sz="700" i="1" cap="all" dirty="0">
                <a:solidFill>
                  <a:schemeClr val="bg1">
                    <a:lumMod val="85000"/>
                  </a:schemeClr>
                </a:solidFill>
                <a:latin typeface="Gill Sans MT" panose="020B0502020104020203" pitchFamily="34" charset="77"/>
              </a:rPr>
              <a:t>CREDIT: GPE/Kelley Lynch</a:t>
            </a:r>
            <a:endParaRPr sz="700" i="1" cap="all" dirty="0">
              <a:solidFill>
                <a:schemeClr val="bg1">
                  <a:lumMod val="85000"/>
                </a:schemeClr>
              </a:solidFill>
              <a:latin typeface="Gill Sans MT" panose="020B0502020104020203" pitchFamily="34" charset="77"/>
              <a:sym typeface="Gill Sans"/>
            </a:endParaRPr>
          </a:p>
        </p:txBody>
      </p:sp>
      <p:pic>
        <p:nvPicPr>
          <p:cNvPr id="7" name="Google Shape;1257;p27">
            <a:extLst>
              <a:ext uri="{FF2B5EF4-FFF2-40B4-BE49-F238E27FC236}">
                <a16:creationId xmlns:a16="http://schemas.microsoft.com/office/drawing/2014/main" id="{06ED1F49-5AAC-D4A9-5A58-432E72B3CE1D}"/>
              </a:ext>
            </a:extLst>
          </p:cNvPr>
          <p:cNvPicPr preferRelativeResize="0"/>
          <p:nvPr/>
        </p:nvPicPr>
        <p:blipFill rotWithShape="1">
          <a:blip r:embed="rId4">
            <a:alphaModFix/>
          </a:blip>
          <a:srcRect/>
          <a:stretch/>
        </p:blipFill>
        <p:spPr>
          <a:xfrm>
            <a:off x="334668" y="384157"/>
            <a:ext cx="676547" cy="475694"/>
          </a:xfrm>
          <a:prstGeom prst="rect">
            <a:avLst/>
          </a:prstGeom>
          <a:noFill/>
          <a:ln>
            <a:noFill/>
          </a:ln>
        </p:spPr>
      </p:pic>
      <p:sp>
        <p:nvSpPr>
          <p:cNvPr id="8" name="Google Shape;1258;p27">
            <a:extLst>
              <a:ext uri="{FF2B5EF4-FFF2-40B4-BE49-F238E27FC236}">
                <a16:creationId xmlns:a16="http://schemas.microsoft.com/office/drawing/2014/main" id="{CD00FF25-A529-A8D9-6A24-8B3A5D0BE9EF}"/>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260;p27">
            <a:extLst>
              <a:ext uri="{FF2B5EF4-FFF2-40B4-BE49-F238E27FC236}">
                <a16:creationId xmlns:a16="http://schemas.microsoft.com/office/drawing/2014/main" id="{7E7AD054-64CE-4BF9-AA6E-B1BB9A33E524}"/>
              </a:ext>
            </a:extLst>
          </p:cNvPr>
          <p:cNvSpPr txBox="1"/>
          <p:nvPr/>
        </p:nvSpPr>
        <p:spPr>
          <a:xfrm>
            <a:off x="334668" y="1210866"/>
            <a:ext cx="4512928" cy="3711477"/>
          </a:xfrm>
          <a:prstGeom prst="rect">
            <a:avLst/>
          </a:prstGeom>
          <a:noFill/>
          <a:ln>
            <a:noFill/>
          </a:ln>
        </p:spPr>
        <p:txBody>
          <a:bodyPr spcFirstLastPara="1" wrap="square" lIns="91425" tIns="45700" rIns="91425" bIns="45700" anchor="t" anchorCtr="0">
            <a:noAutofit/>
          </a:bodyPr>
          <a:lstStyle/>
          <a:p>
            <a:pPr>
              <a:spcBef>
                <a:spcPts val="600"/>
              </a:spcBef>
              <a:spcAft>
                <a:spcPts val="600"/>
              </a:spcAft>
              <a:buClr>
                <a:schemeClr val="tx2"/>
              </a:buClr>
              <a:buSzPct val="110000"/>
            </a:pPr>
            <a:r>
              <a:rPr lang="en-US" b="1" dirty="0">
                <a:solidFill>
                  <a:schemeClr val="accent2"/>
                </a:solidFill>
                <a:latin typeface="Gill Sans MT" panose="020B0502020104020203" pitchFamily="34" charset="0"/>
                <a:cs typeface="Gill Sans"/>
                <a:sym typeface="Gill Sans"/>
              </a:rPr>
              <a:t>Early Child Care and Education </a:t>
            </a:r>
            <a:endParaRPr b="1" dirty="0">
              <a:solidFill>
                <a:schemeClr val="accent2"/>
              </a:solidFill>
              <a:latin typeface="Gill Sans MT" panose="020B0502020104020203" pitchFamily="34" charset="0"/>
              <a:cs typeface="Gill Sans"/>
              <a:sym typeface="Gill Sans"/>
            </a:endParaRPr>
          </a:p>
          <a:p>
            <a:pPr marL="171450" indent="-171450">
              <a:spcAft>
                <a:spcPts val="1200"/>
              </a:spcAft>
              <a:buClr>
                <a:schemeClr val="bg2"/>
              </a:buClr>
              <a:buFont typeface="Wingdings" pitchFamily="2" charset="2"/>
              <a:buChar char="§"/>
            </a:pPr>
            <a:r>
              <a:rPr lang="en-US" sz="1100" dirty="0">
                <a:solidFill>
                  <a:schemeClr val="tx1"/>
                </a:solidFill>
                <a:latin typeface="Gill Sans MT"/>
                <a:ea typeface="Gill Sans"/>
                <a:cs typeface="Gill Sans"/>
                <a:sym typeface="Gill Sans"/>
              </a:rPr>
              <a:t>EduFinance is conducting an assessment to prepare for future investment in early childhood care and education (ECCE) to increase quality of and access to early childhood care. This activity focuses on and promotes the “triple bottom line” of improved learning and development outcomes for children, increased women’s economic empowerment, and job creation—given that women are the key actors in the ECCE sector. EduFinance also developed an overview slide deck for USAID to use in promoting the activity with other donors. </a:t>
            </a:r>
            <a:endParaRPr lang="en-US" sz="1100" dirty="0">
              <a:solidFill>
                <a:schemeClr val="tx1"/>
              </a:solidFill>
              <a:latin typeface="Gill Sans MT" panose="020B0502020104020203" pitchFamily="34" charset="0"/>
              <a:ea typeface="Gill Sans"/>
              <a:cs typeface="Gill Sans"/>
            </a:endParaRPr>
          </a:p>
          <a:p>
            <a:pPr>
              <a:spcBef>
                <a:spcPts val="600"/>
              </a:spcBef>
              <a:spcAft>
                <a:spcPts val="600"/>
              </a:spcAft>
              <a:buClr>
                <a:schemeClr val="tx2"/>
              </a:buClr>
              <a:buSzPct val="110000"/>
            </a:pPr>
            <a:r>
              <a:rPr lang="en-US" b="1" dirty="0">
                <a:solidFill>
                  <a:schemeClr val="accent2"/>
                </a:solidFill>
                <a:latin typeface="Gill Sans MT" panose="020B0502020104020203" pitchFamily="34" charset="0"/>
                <a:cs typeface="Gill Sans"/>
                <a:sym typeface="Gill Sans"/>
              </a:rPr>
              <a:t>Somalia</a:t>
            </a:r>
          </a:p>
          <a:p>
            <a:pPr marL="171450" indent="-171450">
              <a:spcAft>
                <a:spcPts val="1200"/>
              </a:spcAft>
              <a:buClr>
                <a:schemeClr val="bg2"/>
              </a:buClr>
              <a:buFont typeface="Wingdings" pitchFamily="2" charset="2"/>
              <a:buChar char="§"/>
            </a:pPr>
            <a:r>
              <a:rPr lang="en-US" sz="1100" dirty="0">
                <a:solidFill>
                  <a:schemeClr val="tx1"/>
                </a:solidFill>
                <a:latin typeface="Gill Sans MT"/>
                <a:cs typeface="Gill Sans"/>
                <a:sym typeface="Gill Sans"/>
              </a:rPr>
              <a:t>Conducting a market assessment of non-state education in Somalia to identify financing opportunities to increase access to quality education by engaging and the improving capacity of non-state schools through mobilizing private capital. The results of the market assessment will inform the feasibility and design of an EduFinance activity in Somalia. </a:t>
            </a:r>
            <a:endParaRPr lang="en-US" sz="1100" dirty="0">
              <a:solidFill>
                <a:schemeClr val="tx1"/>
              </a:solidFill>
              <a:latin typeface="Gill Sans MT"/>
              <a:cs typeface="Gill Sans"/>
            </a:endParaRPr>
          </a:p>
          <a:p>
            <a:pPr marL="171450" marR="0" lvl="0" indent="-107950" rtl="0">
              <a:spcBef>
                <a:spcPts val="1600"/>
              </a:spcBef>
              <a:spcAft>
                <a:spcPts val="600"/>
              </a:spcAft>
              <a:buNone/>
            </a:pPr>
            <a:endParaRPr sz="1000" dirty="0">
              <a:solidFill>
                <a:schemeClr val="tx1"/>
              </a:solidFill>
              <a:latin typeface="Gill Sans"/>
              <a:ea typeface="Gill Sans"/>
              <a:cs typeface="Gill Sans"/>
              <a:sym typeface="Gill Sans"/>
            </a:endParaRPr>
          </a:p>
        </p:txBody>
      </p:sp>
      <p:pic>
        <p:nvPicPr>
          <p:cNvPr id="8" name="Picture Placeholder 7" descr="A person holding a child&#10;&#10;Description automatically generated with low confidence">
            <a:extLst>
              <a:ext uri="{FF2B5EF4-FFF2-40B4-BE49-F238E27FC236}">
                <a16:creationId xmlns:a16="http://schemas.microsoft.com/office/drawing/2014/main" id="{A286CBD8-9638-49D5-9E36-7BD387522C5E}"/>
              </a:ext>
            </a:extLst>
          </p:cNvPr>
          <p:cNvPicPr>
            <a:picLocks noGrp="1" noChangeAspect="1"/>
          </p:cNvPicPr>
          <p:nvPr>
            <p:ph type="pic" idx="2"/>
          </p:nvPr>
        </p:nvPicPr>
        <p:blipFill>
          <a:blip r:embed="rId2">
            <a:duotone>
              <a:schemeClr val="bg2">
                <a:shade val="45000"/>
                <a:satMod val="135000"/>
              </a:schemeClr>
              <a:prstClr val="white"/>
            </a:duotone>
          </a:blip>
          <a:srcRect t="8826" b="8826"/>
          <a:stretch>
            <a:fillRect/>
          </a:stretch>
        </p:blipFill>
        <p:spPr>
          <a:xfrm>
            <a:off x="5334000" y="153988"/>
            <a:ext cx="3657600" cy="4876632"/>
          </a:xfrm>
        </p:spPr>
      </p:pic>
      <p:pic>
        <p:nvPicPr>
          <p:cNvPr id="12" name="Google Shape;1257;p27">
            <a:extLst>
              <a:ext uri="{FF2B5EF4-FFF2-40B4-BE49-F238E27FC236}">
                <a16:creationId xmlns:a16="http://schemas.microsoft.com/office/drawing/2014/main" id="{F75EAF6D-21C6-BAC1-1598-ADC4632FDE90}"/>
              </a:ext>
            </a:extLst>
          </p:cNvPr>
          <p:cNvPicPr preferRelativeResize="0"/>
          <p:nvPr/>
        </p:nvPicPr>
        <p:blipFill rotWithShape="1">
          <a:blip r:embed="rId3">
            <a:alphaModFix/>
          </a:blip>
          <a:srcRect/>
          <a:stretch/>
        </p:blipFill>
        <p:spPr>
          <a:xfrm>
            <a:off x="334668" y="384157"/>
            <a:ext cx="676547" cy="475694"/>
          </a:xfrm>
          <a:prstGeom prst="rect">
            <a:avLst/>
          </a:prstGeom>
          <a:noFill/>
          <a:ln>
            <a:noFill/>
          </a:ln>
        </p:spPr>
      </p:pic>
      <p:sp>
        <p:nvSpPr>
          <p:cNvPr id="13" name="Google Shape;1258;p27">
            <a:extLst>
              <a:ext uri="{FF2B5EF4-FFF2-40B4-BE49-F238E27FC236}">
                <a16:creationId xmlns:a16="http://schemas.microsoft.com/office/drawing/2014/main" id="{EC016067-B595-780C-14CE-ACD46FF956AA}"/>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extLst>
      <p:ext uri="{BB962C8B-B14F-4D97-AF65-F5344CB8AC3E}">
        <p14:creationId xmlns:p14="http://schemas.microsoft.com/office/powerpoint/2010/main" val="1367173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graphicFrame>
        <p:nvGraphicFramePr>
          <p:cNvPr id="5" name="Google Shape;1319;p32">
            <a:extLst>
              <a:ext uri="{FF2B5EF4-FFF2-40B4-BE49-F238E27FC236}">
                <a16:creationId xmlns:a16="http://schemas.microsoft.com/office/drawing/2014/main" id="{10DD1D02-937D-B34B-950C-9870CB7935B7}"/>
              </a:ext>
            </a:extLst>
          </p:cNvPr>
          <p:cNvGraphicFramePr/>
          <p:nvPr>
            <p:extLst>
              <p:ext uri="{D42A27DB-BD31-4B8C-83A1-F6EECF244321}">
                <p14:modId xmlns:p14="http://schemas.microsoft.com/office/powerpoint/2010/main" val="3683230428"/>
              </p:ext>
            </p:extLst>
          </p:nvPr>
        </p:nvGraphicFramePr>
        <p:xfrm>
          <a:off x="452225" y="1426948"/>
          <a:ext cx="8239550" cy="3005775"/>
        </p:xfrm>
        <a:graphic>
          <a:graphicData uri="http://schemas.openxmlformats.org/drawingml/2006/table">
            <a:tbl>
              <a:tblPr>
                <a:noFill/>
                <a:tableStyleId>{07E30F47-44BC-43C3-93B2-0ECAA61C66DA}</a:tableStyleId>
              </a:tblPr>
              <a:tblGrid>
                <a:gridCol w="3860002">
                  <a:extLst>
                    <a:ext uri="{9D8B030D-6E8A-4147-A177-3AD203B41FA5}">
                      <a16:colId xmlns:a16="http://schemas.microsoft.com/office/drawing/2014/main" val="20000"/>
                    </a:ext>
                  </a:extLst>
                </a:gridCol>
                <a:gridCol w="4379548">
                  <a:extLst>
                    <a:ext uri="{9D8B030D-6E8A-4147-A177-3AD203B41FA5}">
                      <a16:colId xmlns:a16="http://schemas.microsoft.com/office/drawing/2014/main" val="20001"/>
                    </a:ext>
                  </a:extLst>
                </a:gridCol>
              </a:tblGrid>
              <a:tr h="295275">
                <a:tc>
                  <a:txBody>
                    <a:bodyPr/>
                    <a:lstStyle/>
                    <a:p>
                      <a:pPr marL="0" lvl="0" indent="0" algn="l" rtl="0">
                        <a:lnSpc>
                          <a:spcPct val="100000"/>
                        </a:lnSpc>
                        <a:spcBef>
                          <a:spcPts val="0"/>
                        </a:spcBef>
                        <a:spcAft>
                          <a:spcPts val="0"/>
                        </a:spcAft>
                        <a:buNone/>
                      </a:pPr>
                      <a:r>
                        <a:rPr lang="en-US" sz="1200" b="1" dirty="0">
                          <a:solidFill>
                            <a:srgbClr val="002F6C"/>
                          </a:solidFill>
                          <a:latin typeface="Gill Sans"/>
                          <a:ea typeface="Gill Sans"/>
                          <a:cs typeface="Gill Sans"/>
                          <a:sym typeface="Gill Sans"/>
                        </a:rPr>
                        <a:t>Implementation Challenges</a:t>
                      </a:r>
                      <a:endParaRPr sz="1200" b="1" dirty="0">
                        <a:solidFill>
                          <a:srgbClr val="002F6C"/>
                        </a:solidFill>
                        <a:latin typeface="Gill Sans"/>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US" sz="1200" b="1" dirty="0">
                          <a:solidFill>
                            <a:srgbClr val="002F6C"/>
                          </a:solidFill>
                          <a:latin typeface="Gill Sans"/>
                          <a:ea typeface="Gill Sans"/>
                          <a:cs typeface="Gill Sans"/>
                          <a:sym typeface="Gill Sans"/>
                        </a:rPr>
                        <a:t>Solutions</a:t>
                      </a:r>
                      <a:endParaRPr sz="1200" b="1" dirty="0">
                        <a:solidFill>
                          <a:srgbClr val="002F6C"/>
                        </a:solidFill>
                        <a:latin typeface="Gill Sans"/>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67985">
                <a:tc>
                  <a:txBody>
                    <a:bodyPr/>
                    <a:lstStyle/>
                    <a:p>
                      <a:pPr marL="0" marR="0" lvl="0" indent="0" algn="l" defTabSz="914400" rtl="0" eaLnBrk="1" fontAlgn="auto" latinLnBrk="0" hangingPunct="1">
                        <a:lnSpc>
                          <a:spcPct val="100000"/>
                        </a:lnSpc>
                        <a:spcBef>
                          <a:spcPts val="0"/>
                        </a:spcBef>
                        <a:spcAft>
                          <a:spcPts val="600"/>
                        </a:spcAft>
                        <a:buClr>
                          <a:srgbClr val="002351"/>
                        </a:buClr>
                        <a:buSzPts val="1000"/>
                        <a:buFont typeface="Gill Sans"/>
                        <a:buNone/>
                        <a:tabLst/>
                        <a:defRPr/>
                      </a:pPr>
                      <a:r>
                        <a:rPr lang="en-US" sz="1000" b="0" i="0" u="none" strike="noStrike" kern="1200" cap="none" baseline="0" dirty="0">
                          <a:solidFill>
                            <a:schemeClr val="tx1"/>
                          </a:solidFill>
                          <a:effectLst/>
                          <a:latin typeface="Gill Sans MT" panose="020B0502020104020203" pitchFamily="34" charset="0"/>
                          <a:ea typeface="Arial"/>
                          <a:cs typeface="Arial"/>
                          <a:sym typeface="Arial"/>
                        </a:rPr>
                        <a:t>Financial institution partners are hesitant to provide individual background information on some loan beneficiaries. If CATALYZE is unable to verify background information of loan beneficiaries to ensure compliance with Congressional guardrails (related in this case to level of income of beneficiaries), then we cannot deliver on or show clear adherence to PWS results for numerous countries.</a:t>
                      </a:r>
                    </a:p>
                  </a:txBody>
                  <a:tcPr marL="90700" marR="90700" marT="45350" marB="45350">
                    <a:lnL w="12700" cmpd="sng">
                      <a:noFill/>
                      <a:prstDash val="soli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tc>
                  <a:txBody>
                    <a:bodyPr/>
                    <a:lstStyle/>
                    <a:p>
                      <a:pPr algn="l" fontAlgn="b"/>
                      <a:r>
                        <a:rPr lang="en-US" sz="1000" b="0" i="0" u="none" strike="noStrike" cap="none" dirty="0">
                          <a:solidFill>
                            <a:schemeClr val="tx1"/>
                          </a:solidFill>
                          <a:effectLst/>
                          <a:latin typeface="Gill Sans MT" panose="020B0502020104020203" pitchFamily="34" charset="0"/>
                          <a:ea typeface="Arial"/>
                          <a:cs typeface="Arial"/>
                          <a:sym typeface="Arial"/>
                        </a:rPr>
                        <a:t>EduFinance is working with implementing partners to improve methodologies for programming and data verification to capture relevant information. This includes potential incentives to financial institutions to provide the necessary information to ensure compliance with Congressional guardrails.</a:t>
                      </a:r>
                    </a:p>
                  </a:txBody>
                  <a:tcPr marL="90700" marR="90700" marT="45350" marB="45350">
                    <a:lnL w="19050" cap="flat" cmpd="sng" algn="ctr">
                      <a:solidFill>
                        <a:schemeClr val="bg2"/>
                      </a:solidFill>
                      <a:prstDash val="solid"/>
                      <a:round/>
                      <a:headEnd type="none" w="med" len="med"/>
                      <a:tailEnd type="none" w="med" len="med"/>
                    </a:lnL>
                    <a:lnR w="12700" cmpd="sng">
                      <a:noFill/>
                      <a:prstDash val="soli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751307">
                <a:tc>
                  <a:txBody>
                    <a:bodyPr/>
                    <a:lstStyle/>
                    <a:p>
                      <a:pPr marL="0" marR="0" lvl="0" indent="0" algn="l" rtl="0">
                        <a:lnSpc>
                          <a:spcPct val="100000"/>
                        </a:lnSpc>
                        <a:spcBef>
                          <a:spcPts val="0"/>
                        </a:spcBef>
                        <a:spcAft>
                          <a:spcPts val="600"/>
                        </a:spcAft>
                        <a:buClr>
                          <a:srgbClr val="002351"/>
                        </a:buClr>
                        <a:buSzPts val="1000"/>
                        <a:buFont typeface="Gill Sans"/>
                        <a:buNone/>
                      </a:pPr>
                      <a:r>
                        <a:rPr lang="en-US" sz="1000" b="0" i="0" u="none" strike="noStrike" kern="1200" cap="none" dirty="0">
                          <a:solidFill>
                            <a:schemeClr val="tx1"/>
                          </a:solidFill>
                          <a:effectLst/>
                          <a:latin typeface="Gill Sans MT" panose="020B0502020104020203" pitchFamily="34" charset="0"/>
                          <a:ea typeface="Arial"/>
                          <a:cs typeface="Arial"/>
                          <a:sym typeface="Arial"/>
                        </a:rPr>
                        <a:t>Host country governments are sometimes changing priorities around non-state education. In Tanzania, for example, the new government is concerned about support to primary non-state education—a current EduFinance focus there. If EduFinance cannot redesign the Activity to meet new priorities, the activity will face significant challenges.</a:t>
                      </a:r>
                      <a:endParaRPr sz="1000" dirty="0">
                        <a:solidFill>
                          <a:schemeClr val="tx1"/>
                        </a:solidFill>
                        <a:latin typeface="Gill Sans MT" panose="020B0502020104020203" pitchFamily="34" charset="0"/>
                      </a:endParaRPr>
                    </a:p>
                  </a:txBody>
                  <a:tcPr marL="90700" marR="90700" marT="45350" marB="45350">
                    <a:lnL w="12700" cmpd="sng">
                      <a:noFill/>
                      <a:prstDash val="solid"/>
                    </a:lnL>
                    <a:lnR w="19050" cap="flat" cmpd="sng" algn="ctr">
                      <a:solidFill>
                        <a:schemeClr val="bg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2351"/>
                        </a:buClr>
                        <a:buSzPts val="1000"/>
                        <a:buFont typeface="Gill Sans"/>
                        <a:buNone/>
                        <a:tabLst/>
                        <a:defRPr/>
                      </a:pPr>
                      <a:r>
                        <a:rPr lang="en-US" sz="1000" b="0" i="0" u="none" strike="noStrike" cap="none" dirty="0">
                          <a:solidFill>
                            <a:schemeClr val="tx1"/>
                          </a:solidFill>
                          <a:effectLst/>
                          <a:latin typeface="Gill Sans MT" panose="020B0502020104020203" pitchFamily="34" charset="0"/>
                          <a:ea typeface="Arial"/>
                          <a:cs typeface="Arial"/>
                          <a:sym typeface="Arial"/>
                        </a:rPr>
                        <a:t>EduFinance is actively engaging with new USAID/TZ staff in a co-design process to redesign the activity to meet their goals and priorities. This includes a probable shift in focus to pre-primary and secondary education (if this pivot happens, then it is expected that the original targets for schools and learners reached will be reduced).</a:t>
                      </a:r>
                    </a:p>
                  </a:txBody>
                  <a:tcPr marL="90700" marR="90700" marT="45350" marB="45350">
                    <a:lnL w="19050" cap="flat" cmpd="sng" algn="ctr">
                      <a:solidFill>
                        <a:schemeClr val="bg2"/>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54984932"/>
                  </a:ext>
                </a:extLst>
              </a:tr>
              <a:tr h="646043">
                <a:tc>
                  <a:txBody>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lang="en-US" sz="1000" b="0" i="0" u="none" strike="noStrike" cap="none" baseline="0" dirty="0">
                          <a:solidFill>
                            <a:schemeClr val="tx1"/>
                          </a:solidFill>
                          <a:effectLst/>
                          <a:latin typeface="Gill Sans MT" panose="020B0502020104020203" pitchFamily="34" charset="0"/>
                          <a:ea typeface="Arial"/>
                          <a:cs typeface="Arial"/>
                          <a:sym typeface="Arial"/>
                        </a:rPr>
                        <a:t>There is often skepticism surrounding non-state education models and approaches. </a:t>
                      </a:r>
                      <a:r>
                        <a:rPr lang="en-US" sz="1000" b="0" i="0" u="none" strike="noStrike" kern="1200" cap="none" dirty="0">
                          <a:solidFill>
                            <a:schemeClr val="tx1"/>
                          </a:solidFill>
                          <a:effectLst/>
                          <a:latin typeface="Gill Sans MT" panose="020B0502020104020203" pitchFamily="34" charset="0"/>
                          <a:ea typeface="Arial"/>
                          <a:cs typeface="Arial"/>
                          <a:sym typeface="Arial"/>
                        </a:rPr>
                        <a:t>If the EduFinance team is unable to successfully convey the effectiveness of and rationale for non-state education models and blended-finance approaches, government, donor, and financial institution interest in this sector may wane. </a:t>
                      </a:r>
                    </a:p>
                  </a:txBody>
                  <a:tcPr marL="90700" marR="90700" marT="45350" marB="45350">
                    <a:lnL w="12700" cmpd="sng">
                      <a:noFill/>
                      <a:prstDash val="solid"/>
                    </a:lnL>
                    <a:lnR w="19050" cap="flat" cmpd="sng" algn="ctr">
                      <a:solidFill>
                        <a:schemeClr val="bg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dirty="0">
                          <a:solidFill>
                            <a:schemeClr val="tx1"/>
                          </a:solidFill>
                          <a:effectLst/>
                          <a:latin typeface="Gill Sans MT" panose="020B0502020104020203" pitchFamily="34" charset="0"/>
                          <a:ea typeface="Arial"/>
                          <a:cs typeface="Arial"/>
                          <a:sym typeface="Arial"/>
                        </a:rPr>
                        <a:t>EduFinance is creating a tailored Strategic Communications Plan, which in combination with the Community of Practice, will share evidence to address skepticism surrounding non-state education approaches and models.</a:t>
                      </a:r>
                    </a:p>
                    <a:p>
                      <a:pPr marL="0" marR="0" lvl="0" indent="0" algn="l" rtl="0">
                        <a:spcBef>
                          <a:spcPts val="0"/>
                        </a:spcBef>
                        <a:spcAft>
                          <a:spcPts val="0"/>
                        </a:spcAft>
                        <a:buNone/>
                      </a:pPr>
                      <a:endParaRPr sz="1000" dirty="0">
                        <a:solidFill>
                          <a:schemeClr val="tx1"/>
                        </a:solidFill>
                        <a:latin typeface="Gill Sans MT" panose="020B0502020104020203" pitchFamily="34" charset="0"/>
                      </a:endParaRPr>
                    </a:p>
                  </a:txBody>
                  <a:tcPr marL="90700" marR="90700" marT="45350" marB="45350">
                    <a:lnL w="19050" cap="flat" cmpd="sng" algn="ctr">
                      <a:solidFill>
                        <a:schemeClr val="bg2"/>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11" name="Google Shape;1257;p27">
            <a:extLst>
              <a:ext uri="{FF2B5EF4-FFF2-40B4-BE49-F238E27FC236}">
                <a16:creationId xmlns:a16="http://schemas.microsoft.com/office/drawing/2014/main" id="{B32BB443-D993-0423-DD7A-6099D8CF8BEA}"/>
              </a:ext>
            </a:extLst>
          </p:cNvPr>
          <p:cNvPicPr preferRelativeResize="0"/>
          <p:nvPr/>
        </p:nvPicPr>
        <p:blipFill rotWithShape="1">
          <a:blip r:embed="rId3">
            <a:alphaModFix/>
          </a:blip>
          <a:srcRect/>
          <a:stretch/>
        </p:blipFill>
        <p:spPr>
          <a:xfrm>
            <a:off x="334668" y="384157"/>
            <a:ext cx="676547" cy="475694"/>
          </a:xfrm>
          <a:prstGeom prst="rect">
            <a:avLst/>
          </a:prstGeom>
          <a:noFill/>
          <a:ln>
            <a:noFill/>
          </a:ln>
        </p:spPr>
      </p:pic>
      <p:sp>
        <p:nvSpPr>
          <p:cNvPr id="12" name="Google Shape;1258;p27">
            <a:extLst>
              <a:ext uri="{FF2B5EF4-FFF2-40B4-BE49-F238E27FC236}">
                <a16:creationId xmlns:a16="http://schemas.microsoft.com/office/drawing/2014/main" id="{760AB40C-04EE-AC68-2968-1BDE480AE0FA}"/>
              </a:ext>
            </a:extLst>
          </p:cNvPr>
          <p:cNvSpPr txBox="1"/>
          <p:nvPr/>
        </p:nvSpPr>
        <p:spPr>
          <a:xfrm>
            <a:off x="1049794" y="289797"/>
            <a:ext cx="3008498" cy="718500"/>
          </a:xfrm>
          <a:prstGeom prst="rect">
            <a:avLst/>
          </a:prstGeom>
          <a:noFill/>
          <a:ln>
            <a:noFill/>
          </a:ln>
        </p:spPr>
        <p:txBody>
          <a:bodyPr spcFirstLastPara="1" wrap="square" lIns="91425" tIns="45700" rIns="91425" bIns="45700" anchor="t" anchorCtr="0">
            <a:noAutofit/>
          </a:bodyPr>
          <a:lstStyle/>
          <a:p>
            <a:pPr marL="0" marR="0" lvl="0" indent="0" algn="l" rtl="0">
              <a:lnSpc>
                <a:spcPts val="2400"/>
              </a:lnSpc>
              <a:spcAft>
                <a:spcPts val="0"/>
              </a:spcAft>
              <a:buNone/>
            </a:pPr>
            <a:r>
              <a:rPr lang="en-US" sz="2000" b="1" dirty="0">
                <a:solidFill>
                  <a:schemeClr val="dk2"/>
                </a:solidFill>
                <a:latin typeface="Gill Sans"/>
                <a:ea typeface="Gill Sans"/>
                <a:cs typeface="Gill Sans"/>
                <a:sym typeface="Gill Sans"/>
              </a:rPr>
              <a:t>EduFinance</a:t>
            </a:r>
            <a:endParaRPr lang="en-US" sz="2000" dirty="0">
              <a:solidFill>
                <a:schemeClr val="dk2"/>
              </a:solidFill>
              <a:latin typeface="Gill Sans"/>
              <a:ea typeface="Gill Sans"/>
              <a:cs typeface="Gill Sans"/>
              <a:sym typeface="Gill Sans"/>
            </a:endParaRPr>
          </a:p>
          <a:p>
            <a:pPr marL="0" marR="0" lvl="0" indent="0" algn="l" rtl="0">
              <a:lnSpc>
                <a:spcPts val="2400"/>
              </a:lnSpc>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p>
        </p:txBody>
      </p:sp>
    </p:spTree>
    <p:extLst>
      <p:ext uri="{BB962C8B-B14F-4D97-AF65-F5344CB8AC3E}">
        <p14:creationId xmlns:p14="http://schemas.microsoft.com/office/powerpoint/2010/main" val="2553378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28"/>
          <p:cNvSpPr txBox="1"/>
          <p:nvPr/>
        </p:nvSpPr>
        <p:spPr>
          <a:xfrm>
            <a:off x="3465724" y="1467816"/>
            <a:ext cx="4925834" cy="2881421"/>
          </a:xfrm>
          <a:prstGeom prst="rect">
            <a:avLst/>
          </a:prstGeom>
          <a:noFill/>
          <a:ln>
            <a:noFill/>
          </a:ln>
        </p:spPr>
        <p:txBody>
          <a:bodyPr spcFirstLastPara="1" wrap="square" lIns="91425" tIns="45700" rIns="91425" bIns="45700" anchor="t" anchorCtr="0">
            <a:noAutofit/>
          </a:bodyPr>
          <a:lstStyle/>
          <a:p>
            <a:pPr marL="0" indent="0">
              <a:spcBef>
                <a:spcPts val="600"/>
              </a:spcBef>
              <a:spcAft>
                <a:spcPts val="600"/>
              </a:spcAft>
              <a:buClr>
                <a:schemeClr val="tx2"/>
              </a:buClr>
              <a:buSzPct val="110000"/>
              <a:buFont typeface="Arial"/>
              <a:buNone/>
            </a:pPr>
            <a:r>
              <a:rPr lang="en-US" b="1" dirty="0">
                <a:solidFill>
                  <a:schemeClr val="accent2"/>
                </a:solidFill>
                <a:latin typeface="Gill Sans MT" panose="020B0502020104020203" pitchFamily="34" charset="0"/>
                <a:cs typeface="Gill Sans"/>
                <a:sym typeface="Gill Sans"/>
              </a:rPr>
              <a:t>Objectives</a:t>
            </a:r>
          </a:p>
          <a:p>
            <a:pPr marL="171450" indent="-171450">
              <a:spcAft>
                <a:spcPts val="900"/>
              </a:spcAft>
              <a:buClr>
                <a:schemeClr val="bg2"/>
              </a:buClr>
              <a:buSzPct val="100000"/>
              <a:buFont typeface="Wingdings" pitchFamily="2" charset="2"/>
              <a:buChar char="§"/>
            </a:pPr>
            <a:r>
              <a:rPr lang="en-US" sz="1100" b="1" dirty="0">
                <a:solidFill>
                  <a:schemeClr val="tx1"/>
                </a:solidFill>
                <a:latin typeface="Gill Sans MT"/>
                <a:ea typeface="Gill Sans"/>
                <a:cs typeface="Gill Sans"/>
                <a:sym typeface="Gill Sans"/>
              </a:rPr>
              <a:t>Empower women to succeed as entrepreneurs by mobilizing capital for W-SMEs </a:t>
            </a:r>
            <a:r>
              <a:rPr lang="en-US" sz="1100" dirty="0">
                <a:solidFill>
                  <a:schemeClr val="tx1"/>
                </a:solidFill>
                <a:latin typeface="Gill Sans MT"/>
                <a:ea typeface="Gill Sans"/>
                <a:cs typeface="Gill Sans"/>
                <a:sym typeface="Gill Sans"/>
              </a:rPr>
              <a:t>via</a:t>
            </a:r>
            <a:r>
              <a:rPr lang="en-US" sz="1100" b="1" dirty="0">
                <a:solidFill>
                  <a:schemeClr val="tx1"/>
                </a:solidFill>
                <a:latin typeface="Gill Sans MT"/>
                <a:ea typeface="Gill Sans"/>
                <a:cs typeface="Gill Sans"/>
                <a:sym typeface="Gill Sans"/>
              </a:rPr>
              <a:t> </a:t>
            </a:r>
            <a:r>
              <a:rPr lang="en-US" sz="1100" dirty="0">
                <a:solidFill>
                  <a:schemeClr val="tx1"/>
                </a:solidFill>
                <a:latin typeface="Gill Sans MT"/>
                <a:ea typeface="Gill Sans"/>
                <a:cs typeface="Gill Sans"/>
                <a:sym typeface="Gill Sans"/>
              </a:rPr>
              <a:t>first-risk grants, the use of innovative financial technologies, and the provision of technical assistance </a:t>
            </a:r>
            <a:endParaRPr lang="en-US" sz="1100" b="1" dirty="0">
              <a:solidFill>
                <a:schemeClr val="tx1"/>
              </a:solidFill>
              <a:latin typeface="Gill Sans MT" panose="020B0502020104020203" pitchFamily="34" charset="0"/>
              <a:ea typeface="Gill Sans"/>
              <a:cs typeface="Gill Sans"/>
              <a:sym typeface="Gill Sans"/>
            </a:endParaRPr>
          </a:p>
          <a:p>
            <a:pPr marL="171450" indent="-171450">
              <a:spcAft>
                <a:spcPts val="900"/>
              </a:spcAft>
              <a:buClr>
                <a:schemeClr val="bg2"/>
              </a:buClr>
              <a:buSzPct val="100000"/>
              <a:buFont typeface="Wingdings" pitchFamily="2" charset="2"/>
              <a:buChar char="§"/>
            </a:pPr>
            <a:r>
              <a:rPr lang="en-US" sz="1100" b="1" dirty="0">
                <a:solidFill>
                  <a:schemeClr val="tx1"/>
                </a:solidFill>
                <a:latin typeface="Gill Sans MT"/>
                <a:ea typeface="Gill Sans"/>
                <a:cs typeface="Gill Sans"/>
                <a:sym typeface="Gill Sans"/>
              </a:rPr>
              <a:t>Enable women to thrive as capital allocators </a:t>
            </a:r>
            <a:r>
              <a:rPr lang="en-US" sz="1100" dirty="0">
                <a:solidFill>
                  <a:schemeClr val="tx1"/>
                </a:solidFill>
                <a:latin typeface="Gill Sans MT"/>
                <a:ea typeface="Gill Sans"/>
                <a:cs typeface="Gill Sans"/>
                <a:sym typeface="Gill Sans"/>
              </a:rPr>
              <a:t>by enabling women-led and women-owned funds to raise capital, thereby overcoming barriers to women’s participation in the economy </a:t>
            </a:r>
            <a:endParaRPr lang="en-US" sz="1100" b="1" dirty="0">
              <a:solidFill>
                <a:schemeClr val="tx1"/>
              </a:solidFill>
              <a:latin typeface="Gill Sans MT" panose="020B0502020104020203" pitchFamily="34" charset="0"/>
              <a:ea typeface="Gill Sans"/>
              <a:cs typeface="Gill Sans"/>
              <a:sym typeface="Gill Sans"/>
            </a:endParaRPr>
          </a:p>
          <a:p>
            <a:pPr marL="171450" marR="0" lvl="0" indent="-171450" algn="l" rtl="0">
              <a:spcBef>
                <a:spcPts val="0"/>
              </a:spcBef>
              <a:spcAft>
                <a:spcPts val="900"/>
              </a:spcAft>
              <a:buClr>
                <a:schemeClr val="bg2"/>
              </a:buClr>
              <a:buSzPct val="100000"/>
              <a:buFont typeface="Wingdings" pitchFamily="2" charset="2"/>
              <a:buChar char="§"/>
            </a:pPr>
            <a:r>
              <a:rPr lang="en-US" sz="1100" b="1" dirty="0">
                <a:solidFill>
                  <a:schemeClr val="tx1"/>
                </a:solidFill>
                <a:latin typeface="Gill Sans MT"/>
                <a:ea typeface="Gill Sans"/>
                <a:cs typeface="Gill Sans"/>
                <a:sym typeface="Gill Sans"/>
              </a:rPr>
              <a:t>Center women’s economic empowerment at the core of all CATALYZE activities </a:t>
            </a:r>
            <a:r>
              <a:rPr lang="en-US" sz="1100" dirty="0">
                <a:solidFill>
                  <a:schemeClr val="tx1"/>
                </a:solidFill>
                <a:latin typeface="Gill Sans MT"/>
                <a:ea typeface="Gill Sans"/>
                <a:cs typeface="Gill Sans"/>
                <a:sym typeface="Gill Sans"/>
              </a:rPr>
              <a:t>to ensure that women equitably benefit from these, and are well-positioned to drive economic growth in their communities </a:t>
            </a:r>
            <a:endParaRPr sz="1200" dirty="0">
              <a:solidFill>
                <a:schemeClr val="tx1"/>
              </a:solidFill>
              <a:latin typeface="Gill Sans MT" panose="020B0502020104020203" pitchFamily="34" charset="0"/>
            </a:endParaRPr>
          </a:p>
        </p:txBody>
      </p:sp>
      <p:sp>
        <p:nvSpPr>
          <p:cNvPr id="1268" name="Google Shape;1268;p28"/>
          <p:cNvSpPr txBox="1"/>
          <p:nvPr/>
        </p:nvSpPr>
        <p:spPr>
          <a:xfrm>
            <a:off x="1122354" y="1616575"/>
            <a:ext cx="2066498" cy="2881421"/>
          </a:xfrm>
          <a:prstGeom prst="rect">
            <a:avLst/>
          </a:prstGeom>
          <a:noFill/>
          <a:ln>
            <a:noFill/>
          </a:ln>
        </p:spPr>
        <p:txBody>
          <a:bodyPr spcFirstLastPara="1" wrap="square" lIns="91425" tIns="45700" rIns="91425" bIns="45700" anchor="t" anchorCtr="0">
            <a:noAutofit/>
          </a:bodyPr>
          <a:lstStyle/>
          <a:p>
            <a:pPr>
              <a:spcAft>
                <a:spcPts val="600"/>
              </a:spcAft>
            </a:pPr>
            <a:r>
              <a:rPr lang="en-US" sz="1200" i="1" dirty="0">
                <a:solidFill>
                  <a:srgbClr val="004D8A"/>
                </a:solidFill>
                <a:latin typeface="Gill Sans MT" panose="020B0502020104020203" pitchFamily="34" charset="0"/>
                <a:ea typeface="Gill Sans"/>
                <a:cs typeface="Gill Sans"/>
                <a:sym typeface="Gill Sans"/>
              </a:rPr>
              <a:t>Projected LOP budget of </a:t>
            </a:r>
            <a:r>
              <a:rPr lang="en-US" sz="1200" b="1" i="1" dirty="0">
                <a:solidFill>
                  <a:srgbClr val="004D8A"/>
                </a:solidFill>
                <a:latin typeface="Gill Sans MT" panose="020B0502020104020203" pitchFamily="34" charset="0"/>
                <a:ea typeface="Gill Sans"/>
                <a:cs typeface="Gill Sans"/>
                <a:sym typeface="Gill Sans"/>
              </a:rPr>
              <a:t>USD10 M</a:t>
            </a:r>
            <a:r>
              <a:rPr lang="en-US" sz="1200" i="1" dirty="0">
                <a:solidFill>
                  <a:srgbClr val="004D8A"/>
                </a:solidFill>
                <a:latin typeface="Gill Sans MT" panose="020B0502020104020203" pitchFamily="34" charset="0"/>
                <a:ea typeface="Gill Sans"/>
                <a:cs typeface="Gill Sans"/>
                <a:sym typeface="Gill Sans"/>
              </a:rPr>
              <a:t>, all of which</a:t>
            </a:r>
            <a:r>
              <a:rPr lang="en-US" sz="1200" b="1" i="1" dirty="0">
                <a:solidFill>
                  <a:srgbClr val="004D8A"/>
                </a:solidFill>
                <a:latin typeface="Gill Sans MT" panose="020B0502020104020203" pitchFamily="34" charset="0"/>
                <a:ea typeface="Gill Sans"/>
                <a:cs typeface="Gill Sans"/>
                <a:sym typeface="Gill Sans"/>
              </a:rPr>
              <a:t> </a:t>
            </a:r>
            <a:r>
              <a:rPr lang="en-US" sz="1200" i="1" dirty="0">
                <a:solidFill>
                  <a:srgbClr val="004D8A"/>
                </a:solidFill>
                <a:latin typeface="Gill Sans MT" panose="020B0502020104020203" pitchFamily="34" charset="0"/>
                <a:ea typeface="Gill Sans"/>
                <a:cs typeface="Gill Sans"/>
                <a:sym typeface="Gill Sans"/>
              </a:rPr>
              <a:t>is obligated</a:t>
            </a:r>
            <a:r>
              <a:rPr lang="en-US" sz="1200" b="1" i="1" dirty="0">
                <a:solidFill>
                  <a:srgbClr val="004D8A"/>
                </a:solidFill>
                <a:latin typeface="Gill Sans MT" panose="020B0502020104020203" pitchFamily="34" charset="0"/>
                <a:ea typeface="Gill Sans"/>
                <a:cs typeface="Gill Sans"/>
                <a:sym typeface="Gill Sans"/>
              </a:rPr>
              <a:t> </a:t>
            </a:r>
            <a:endParaRPr lang="en-US" sz="1200" b="1" i="1" dirty="0">
              <a:solidFill>
                <a:schemeClr val="dk1"/>
              </a:solidFill>
              <a:latin typeface="Gill Sans MT" panose="020B0502020104020203" pitchFamily="34" charset="0"/>
              <a:ea typeface="Gill Sans"/>
              <a:cs typeface="Gill Sans"/>
              <a:sym typeface="Gill Sans"/>
            </a:endParaRPr>
          </a:p>
          <a:p>
            <a:pPr marL="0" marR="0" lvl="0" indent="0" algn="l" rtl="0">
              <a:spcBef>
                <a:spcPts val="0"/>
              </a:spcBef>
              <a:spcAft>
                <a:spcPts val="600"/>
              </a:spcAft>
              <a:buNone/>
            </a:pPr>
            <a:endParaRPr lang="en-US" sz="1200" i="1" dirty="0">
              <a:solidFill>
                <a:srgbClr val="004D8A"/>
              </a:solidFill>
              <a:latin typeface="Gill Sans MT" panose="020B0502020104020203" pitchFamily="34" charset="0"/>
              <a:ea typeface="Gill Sans"/>
              <a:cs typeface="Gill Sans"/>
              <a:sym typeface="Gill Sans"/>
            </a:endParaRPr>
          </a:p>
          <a:p>
            <a:pPr marL="0" marR="0" lvl="0" indent="0" algn="l" rtl="0">
              <a:spcBef>
                <a:spcPts val="0"/>
              </a:spcBef>
              <a:spcAft>
                <a:spcPts val="600"/>
              </a:spcAft>
              <a:buNone/>
            </a:pPr>
            <a:r>
              <a:rPr lang="en-US" sz="1200" i="1" dirty="0">
                <a:solidFill>
                  <a:srgbClr val="004D8A"/>
                </a:solidFill>
                <a:latin typeface="Gill Sans MT" panose="020B0502020104020203" pitchFamily="34" charset="0"/>
                <a:ea typeface="Gill Sans"/>
                <a:cs typeface="Gill Sans"/>
                <a:sym typeface="Gill Sans"/>
              </a:rPr>
              <a:t>Capital mobilization target of</a:t>
            </a:r>
            <a:r>
              <a:rPr lang="en-US" sz="1200" b="1" i="1" dirty="0">
                <a:solidFill>
                  <a:srgbClr val="004D8A"/>
                </a:solidFill>
                <a:latin typeface="Gill Sans MT" panose="020B0502020104020203" pitchFamily="34" charset="0"/>
                <a:ea typeface="Gill Sans"/>
                <a:cs typeface="Gill Sans"/>
                <a:sym typeface="Gill Sans"/>
              </a:rPr>
              <a:t> USD30 M</a:t>
            </a:r>
            <a:endParaRPr dirty="0">
              <a:latin typeface="Gill Sans MT" panose="020B0502020104020203" pitchFamily="34" charset="0"/>
            </a:endParaRPr>
          </a:p>
          <a:p>
            <a:pPr marL="0" marR="0" lvl="0" indent="0" algn="l" rtl="0">
              <a:spcBef>
                <a:spcPts val="1200"/>
              </a:spcBef>
              <a:spcAft>
                <a:spcPts val="600"/>
              </a:spcAft>
              <a:buNone/>
            </a:pPr>
            <a:r>
              <a:rPr lang="en-US" sz="1200" i="1" dirty="0">
                <a:solidFill>
                  <a:srgbClr val="004D8A"/>
                </a:solidFill>
                <a:latin typeface="Gill Sans MT" panose="020B0502020104020203" pitchFamily="34" charset="0"/>
                <a:ea typeface="Gill Sans"/>
                <a:cs typeface="Gill Sans"/>
                <a:sym typeface="Gill Sans"/>
              </a:rPr>
              <a:t>Oct 2019 – Sep 2024</a:t>
            </a:r>
            <a:endParaRPr dirty="0">
              <a:latin typeface="Gill Sans MT" panose="020B0502020104020203" pitchFamily="34" charset="0"/>
            </a:endParaRPr>
          </a:p>
          <a:p>
            <a:pPr marL="0" marR="0" lvl="0" indent="0" algn="l" rtl="0">
              <a:spcBef>
                <a:spcPts val="1200"/>
              </a:spcBef>
              <a:spcAft>
                <a:spcPts val="600"/>
              </a:spcAft>
              <a:buNone/>
            </a:pPr>
            <a:r>
              <a:rPr lang="en-US" sz="1200" i="1" dirty="0">
                <a:solidFill>
                  <a:srgbClr val="004D8A"/>
                </a:solidFill>
                <a:latin typeface="Gill Sans MT" panose="020B0502020104020203" pitchFamily="34" charset="0"/>
                <a:ea typeface="Gill Sans"/>
                <a:cs typeface="Gill Sans"/>
                <a:sym typeface="Gill Sans"/>
              </a:rPr>
              <a:t>Global</a:t>
            </a:r>
            <a:endParaRPr sz="1200" i="1" u="sng" dirty="0">
              <a:solidFill>
                <a:srgbClr val="004D8A"/>
              </a:solidFill>
              <a:latin typeface="Gill Sans MT" panose="020B0502020104020203" pitchFamily="34" charset="0"/>
              <a:ea typeface="Gill Sans"/>
              <a:cs typeface="Gill Sans"/>
              <a:sym typeface="Gill Sans"/>
            </a:endParaRPr>
          </a:p>
          <a:p>
            <a:pPr>
              <a:spcBef>
                <a:spcPts val="1200"/>
              </a:spcBef>
            </a:pPr>
            <a:r>
              <a:rPr lang="en-US" sz="1200" i="1" dirty="0">
                <a:solidFill>
                  <a:srgbClr val="004D8A"/>
                </a:solidFill>
                <a:latin typeface="Gill Sans MT" panose="020B0502020104020203" pitchFamily="34" charset="0"/>
                <a:ea typeface="Gill Sans"/>
                <a:cs typeface="Gill Sans"/>
                <a:sym typeface="Gill Sans"/>
              </a:rPr>
              <a:t>Partners: BAC El Salvador (DFC investee), Sarona Asset Management, </a:t>
            </a:r>
            <a:r>
              <a:rPr lang="en-US" sz="1200" i="1" dirty="0" err="1">
                <a:solidFill>
                  <a:srgbClr val="004D8A"/>
                </a:solidFill>
                <a:latin typeface="Gill Sans MT" panose="020B0502020104020203" pitchFamily="34" charset="0"/>
                <a:ea typeface="Gill Sans"/>
                <a:cs typeface="Gill Sans"/>
                <a:sym typeface="Gill Sans"/>
              </a:rPr>
              <a:t>Lendahand</a:t>
            </a:r>
            <a:r>
              <a:rPr lang="en-US" sz="1200" i="1" dirty="0">
                <a:solidFill>
                  <a:srgbClr val="004D8A"/>
                </a:solidFill>
                <a:latin typeface="Gill Sans MT" panose="020B0502020104020203" pitchFamily="34" charset="0"/>
                <a:ea typeface="Gill Sans"/>
                <a:cs typeface="Gill Sans"/>
                <a:sym typeface="Gill Sans"/>
              </a:rPr>
              <a:t> crowdfunding platform </a:t>
            </a:r>
          </a:p>
        </p:txBody>
      </p:sp>
      <p:grpSp>
        <p:nvGrpSpPr>
          <p:cNvPr id="1269" name="Google Shape;1269;p28"/>
          <p:cNvGrpSpPr/>
          <p:nvPr/>
        </p:nvGrpSpPr>
        <p:grpSpPr>
          <a:xfrm>
            <a:off x="695162" y="2532733"/>
            <a:ext cx="385583" cy="385583"/>
            <a:chOff x="223285" y="3200073"/>
            <a:chExt cx="431550" cy="431550"/>
          </a:xfrm>
        </p:grpSpPr>
        <p:sp>
          <p:nvSpPr>
            <p:cNvPr id="1270" name="Google Shape;1270;p28"/>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271" name="Google Shape;1271;p28"/>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272" name="Google Shape;1272;p28"/>
          <p:cNvGrpSpPr/>
          <p:nvPr/>
        </p:nvGrpSpPr>
        <p:grpSpPr>
          <a:xfrm>
            <a:off x="700818" y="3999750"/>
            <a:ext cx="385583" cy="385583"/>
            <a:chOff x="223285" y="4356883"/>
            <a:chExt cx="431550" cy="431550"/>
          </a:xfrm>
        </p:grpSpPr>
        <p:sp>
          <p:nvSpPr>
            <p:cNvPr id="1273" name="Google Shape;1273;p28"/>
            <p:cNvSpPr/>
            <p:nvPr/>
          </p:nvSpPr>
          <p:spPr>
            <a:xfrm>
              <a:off x="223285" y="435688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274" name="Google Shape;1274;p28"/>
            <p:cNvPicPr preferRelativeResize="0"/>
            <p:nvPr/>
          </p:nvPicPr>
          <p:blipFill rotWithShape="1">
            <a:blip r:embed="rId4">
              <a:alphaModFix/>
            </a:blip>
            <a:srcRect/>
            <a:stretch/>
          </p:blipFill>
          <p:spPr>
            <a:xfrm>
              <a:off x="292294" y="4468610"/>
              <a:ext cx="293533" cy="227793"/>
            </a:xfrm>
            <a:prstGeom prst="rect">
              <a:avLst/>
            </a:prstGeom>
            <a:noFill/>
            <a:ln>
              <a:noFill/>
            </a:ln>
          </p:spPr>
        </p:pic>
      </p:grpSp>
      <p:grpSp>
        <p:nvGrpSpPr>
          <p:cNvPr id="1275" name="Google Shape;1275;p28"/>
          <p:cNvGrpSpPr/>
          <p:nvPr/>
        </p:nvGrpSpPr>
        <p:grpSpPr>
          <a:xfrm>
            <a:off x="695162" y="1668335"/>
            <a:ext cx="385583" cy="385583"/>
            <a:chOff x="223285" y="2622616"/>
            <a:chExt cx="431550" cy="431550"/>
          </a:xfrm>
        </p:grpSpPr>
        <p:sp>
          <p:nvSpPr>
            <p:cNvPr id="1276" name="Google Shape;1276;p28"/>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277" name="Google Shape;1277;p28"/>
            <p:cNvPicPr preferRelativeResize="0"/>
            <p:nvPr/>
          </p:nvPicPr>
          <p:blipFill rotWithShape="1">
            <a:blip r:embed="rId5">
              <a:alphaModFix/>
            </a:blip>
            <a:srcRect/>
            <a:stretch/>
          </p:blipFill>
          <p:spPr>
            <a:xfrm>
              <a:off x="355184" y="2677230"/>
              <a:ext cx="164922" cy="308174"/>
            </a:xfrm>
            <a:prstGeom prst="rect">
              <a:avLst/>
            </a:prstGeom>
            <a:noFill/>
            <a:ln>
              <a:noFill/>
            </a:ln>
          </p:spPr>
        </p:pic>
      </p:grpSp>
      <p:grpSp>
        <p:nvGrpSpPr>
          <p:cNvPr id="1278" name="Google Shape;1278;p28"/>
          <p:cNvGrpSpPr/>
          <p:nvPr/>
        </p:nvGrpSpPr>
        <p:grpSpPr>
          <a:xfrm>
            <a:off x="695162" y="3471289"/>
            <a:ext cx="385583" cy="385583"/>
            <a:chOff x="223285" y="3780400"/>
            <a:chExt cx="431550" cy="431550"/>
          </a:xfrm>
        </p:grpSpPr>
        <p:sp>
          <p:nvSpPr>
            <p:cNvPr id="1279" name="Google Shape;1279;p28"/>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280" name="Google Shape;1280;p28"/>
            <p:cNvPicPr preferRelativeResize="0"/>
            <p:nvPr/>
          </p:nvPicPr>
          <p:blipFill rotWithShape="1">
            <a:blip r:embed="rId6">
              <a:alphaModFix/>
            </a:blip>
            <a:srcRect/>
            <a:stretch/>
          </p:blipFill>
          <p:spPr>
            <a:xfrm>
              <a:off x="341258" y="3848824"/>
              <a:ext cx="191084" cy="287748"/>
            </a:xfrm>
            <a:prstGeom prst="rect">
              <a:avLst/>
            </a:prstGeom>
            <a:noFill/>
            <a:ln>
              <a:noFill/>
            </a:ln>
          </p:spPr>
        </p:pic>
      </p:grpSp>
      <p:sp>
        <p:nvSpPr>
          <p:cNvPr id="19" name="Google Shape;1320;p32">
            <a:extLst>
              <a:ext uri="{FF2B5EF4-FFF2-40B4-BE49-F238E27FC236}">
                <a16:creationId xmlns:a16="http://schemas.microsoft.com/office/drawing/2014/main" id="{BCF592EF-BCC5-4C4F-A973-E660B2A9F24E}"/>
              </a:ext>
            </a:extLst>
          </p:cNvPr>
          <p:cNvSpPr txBox="1"/>
          <p:nvPr/>
        </p:nvSpPr>
        <p:spPr>
          <a:xfrm>
            <a:off x="1192567" y="355842"/>
            <a:ext cx="7272659" cy="615415"/>
          </a:xfrm>
          <a:prstGeom prst="rect">
            <a:avLst/>
          </a:prstGeom>
          <a:noFill/>
          <a:ln>
            <a:noFill/>
          </a:ln>
        </p:spPr>
        <p:txBody>
          <a:bodyPr spcFirstLastPara="1" wrap="square" lIns="91425" tIns="45700" rIns="91425" bIns="45700" anchor="t" anchorCtr="0">
            <a:noAutofit/>
          </a:bodyPr>
          <a:lstStyle/>
          <a:p>
            <a:r>
              <a:rPr lang="en-US" sz="2000" b="1" dirty="0">
                <a:solidFill>
                  <a:schemeClr val="dk2"/>
                </a:solidFill>
                <a:latin typeface="Gill Sans MT"/>
                <a:ea typeface="Gill Sans"/>
                <a:cs typeface="Gill Sans"/>
                <a:sym typeface="Gill Sans"/>
              </a:rPr>
              <a:t>WOMEN’S ECONOMIC EMPOWERMENT (WEE) </a:t>
            </a:r>
            <a:endParaRPr lang="en-US" sz="2000" dirty="0">
              <a:solidFill>
                <a:schemeClr val="dk2"/>
              </a:solidFill>
              <a:highlight>
                <a:srgbClr val="00FF00"/>
              </a:highlight>
              <a:latin typeface="Gill Sans MT" panose="020B0502020104020203" pitchFamily="34" charset="0"/>
            </a:endParaRPr>
          </a:p>
          <a:p>
            <a:pPr lvl="0"/>
            <a:r>
              <a:rPr lang="en-US" sz="1600" dirty="0">
                <a:solidFill>
                  <a:schemeClr val="bg2"/>
                </a:solidFill>
                <a:latin typeface="Gill Sans MT"/>
                <a:ea typeface="Gill Sans"/>
                <a:cs typeface="Gill Sans"/>
                <a:sym typeface="Gill Sans"/>
              </a:rPr>
              <a:t>Activity summary: Mobilizing capital to create economic opportunities for women</a:t>
            </a:r>
            <a:endParaRPr lang="en-US" sz="1600" dirty="0">
              <a:solidFill>
                <a:schemeClr val="bg2"/>
              </a:solidFill>
              <a:highlight>
                <a:srgbClr val="FFFF00"/>
              </a:highlight>
              <a:latin typeface="Gill Sans MT"/>
              <a:ea typeface="Gill Sans"/>
              <a:cs typeface="Gill Sans"/>
              <a:sym typeface="Gill Sans"/>
            </a:endParaRPr>
          </a:p>
        </p:txBody>
      </p:sp>
      <p:pic>
        <p:nvPicPr>
          <p:cNvPr id="20" name="Google Shape;1321;p32">
            <a:extLst>
              <a:ext uri="{FF2B5EF4-FFF2-40B4-BE49-F238E27FC236}">
                <a16:creationId xmlns:a16="http://schemas.microsoft.com/office/drawing/2014/main" id="{FD5BEE71-6A2A-5845-A8AC-1B54FA3BB679}"/>
              </a:ext>
            </a:extLst>
          </p:cNvPr>
          <p:cNvPicPr preferRelativeResize="0"/>
          <p:nvPr/>
        </p:nvPicPr>
        <p:blipFill rotWithShape="1">
          <a:blip r:embed="rId7">
            <a:alphaModFix/>
          </a:blip>
          <a:srcRect/>
          <a:stretch/>
        </p:blipFill>
        <p:spPr>
          <a:xfrm>
            <a:off x="400647" y="366409"/>
            <a:ext cx="722474" cy="585598"/>
          </a:xfrm>
          <a:prstGeom prst="rect">
            <a:avLst/>
          </a:prstGeom>
          <a:noFill/>
          <a:ln>
            <a:noFill/>
          </a:ln>
        </p:spPr>
      </p:pic>
      <p:cxnSp>
        <p:nvCxnSpPr>
          <p:cNvPr id="22" name="Google Shape;1661;p58">
            <a:extLst>
              <a:ext uri="{FF2B5EF4-FFF2-40B4-BE49-F238E27FC236}">
                <a16:creationId xmlns:a16="http://schemas.microsoft.com/office/drawing/2014/main" id="{EF38657F-A683-2F84-5F39-F360DC307A81}"/>
              </a:ext>
            </a:extLst>
          </p:cNvPr>
          <p:cNvCxnSpPr>
            <a:cxnSpLocks/>
          </p:cNvCxnSpPr>
          <p:nvPr/>
        </p:nvCxnSpPr>
        <p:spPr>
          <a:xfrm>
            <a:off x="3331068" y="1647562"/>
            <a:ext cx="0" cy="3128975"/>
          </a:xfrm>
          <a:prstGeom prst="straightConnector1">
            <a:avLst/>
          </a:prstGeom>
          <a:noFill/>
          <a:ln w="19050" cap="flat" cmpd="sng">
            <a:solidFill>
              <a:schemeClr val="bg1">
                <a:lumMod val="75000"/>
              </a:schemeClr>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dark, light&#10;&#10;Description automatically generated">
            <a:extLst>
              <a:ext uri="{FF2B5EF4-FFF2-40B4-BE49-F238E27FC236}">
                <a16:creationId xmlns:a16="http://schemas.microsoft.com/office/drawing/2014/main" id="{E3777A3A-FEBE-4C5D-87F1-5CA67B610A0D}"/>
              </a:ext>
            </a:extLst>
          </p:cNvPr>
          <p:cNvPicPr>
            <a:picLocks noChangeAspect="1"/>
          </p:cNvPicPr>
          <p:nvPr/>
        </p:nvPicPr>
        <p:blipFill rotWithShape="1">
          <a:blip r:embed="rId3" cstate="email">
            <a:duotone>
              <a:schemeClr val="accent3">
                <a:shade val="45000"/>
                <a:satMod val="135000"/>
              </a:schemeClr>
              <a:prstClr val="white"/>
            </a:duotone>
            <a:alphaModFix amt="2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59488" y="156382"/>
            <a:ext cx="8825024" cy="4880344"/>
          </a:xfrm>
          <a:prstGeom prst="rect">
            <a:avLst/>
          </a:prstGeom>
        </p:spPr>
      </p:pic>
      <p:sp>
        <p:nvSpPr>
          <p:cNvPr id="9" name="Title 3">
            <a:extLst>
              <a:ext uri="{FF2B5EF4-FFF2-40B4-BE49-F238E27FC236}">
                <a16:creationId xmlns:a16="http://schemas.microsoft.com/office/drawing/2014/main" id="{CBCD5777-1F60-46EE-97B8-DE7BAECE76AF}"/>
              </a:ext>
            </a:extLst>
          </p:cNvPr>
          <p:cNvSpPr txBox="1">
            <a:spLocks/>
          </p:cNvSpPr>
          <p:nvPr/>
        </p:nvSpPr>
        <p:spPr>
          <a:xfrm>
            <a:off x="376275" y="408326"/>
            <a:ext cx="7916778" cy="461665"/>
          </a:xfrm>
          <a:prstGeom prst="rect">
            <a:avLst/>
          </a:prstGeom>
        </p:spPr>
        <p:txBody>
          <a:bodyPr anchor="t"/>
          <a:lstStyle>
            <a:lvl1pPr algn="l" defTabSz="457200" rtl="0" eaLnBrk="1" latinLnBrk="0" hangingPunct="1">
              <a:spcBef>
                <a:spcPct val="0"/>
              </a:spcBef>
              <a:buNone/>
              <a:defRPr sz="2400" b="0" i="0" kern="1200">
                <a:solidFill>
                  <a:srgbClr val="BA0C2F"/>
                </a:solidFill>
                <a:latin typeface="Gill Sans MT"/>
                <a:ea typeface="+mj-ea"/>
                <a:cs typeface="Gill Sans MT"/>
              </a:defRPr>
            </a:lvl1pPr>
          </a:lstStyle>
          <a:p>
            <a:r>
              <a:rPr lang="en-US" sz="2000" b="1" dirty="0">
                <a:solidFill>
                  <a:srgbClr val="012E6D"/>
                </a:solidFill>
              </a:rPr>
              <a:t>USAID CATALYZE BUY-IN SUMMARY</a:t>
            </a:r>
          </a:p>
        </p:txBody>
      </p:sp>
      <p:sp>
        <p:nvSpPr>
          <p:cNvPr id="21" name="TextBox 20">
            <a:extLst>
              <a:ext uri="{FF2B5EF4-FFF2-40B4-BE49-F238E27FC236}">
                <a16:creationId xmlns:a16="http://schemas.microsoft.com/office/drawing/2014/main" id="{73A416FC-1DC8-48F7-92D0-DA63297D0134}"/>
              </a:ext>
            </a:extLst>
          </p:cNvPr>
          <p:cNvSpPr txBox="1"/>
          <p:nvPr/>
        </p:nvSpPr>
        <p:spPr>
          <a:xfrm>
            <a:off x="3486121" y="1066667"/>
            <a:ext cx="2123823" cy="738664"/>
          </a:xfrm>
          <a:prstGeom prst="rect">
            <a:avLst/>
          </a:prstGeom>
          <a:noFill/>
        </p:spPr>
        <p:txBody>
          <a:bodyPr wrap="square" lIns="0" tIns="0" rIns="0" bIns="0" anchor="t">
            <a:noAutofit/>
          </a:bodyPr>
          <a:lstStyle/>
          <a:p>
            <a:r>
              <a:rPr lang="en-US" sz="1100" b="1" dirty="0">
                <a:solidFill>
                  <a:schemeClr val="tx1"/>
                </a:solidFill>
                <a:latin typeface="Gill Sans MT" panose="020B0502020104020203" pitchFamily="34" charset="0"/>
              </a:rPr>
              <a:t>EduFinance</a:t>
            </a:r>
          </a:p>
          <a:p>
            <a:r>
              <a:rPr lang="en-US" sz="1100" dirty="0">
                <a:solidFill>
                  <a:schemeClr val="tx1"/>
                </a:solidFill>
                <a:latin typeface="Gill Sans MT" panose="020B0502020104020203" pitchFamily="34" charset="0"/>
              </a:rPr>
              <a:t>Improve and sustain learning outcomes for children and youth, particularly those who are the most marginalized and vulnerable</a:t>
            </a:r>
          </a:p>
        </p:txBody>
      </p:sp>
      <p:sp>
        <p:nvSpPr>
          <p:cNvPr id="23" name="TextBox 22">
            <a:extLst>
              <a:ext uri="{FF2B5EF4-FFF2-40B4-BE49-F238E27FC236}">
                <a16:creationId xmlns:a16="http://schemas.microsoft.com/office/drawing/2014/main" id="{204BFAF2-8208-4E65-B460-7141E1DD6950}"/>
              </a:ext>
            </a:extLst>
          </p:cNvPr>
          <p:cNvSpPr txBox="1"/>
          <p:nvPr/>
        </p:nvSpPr>
        <p:spPr>
          <a:xfrm>
            <a:off x="3496379" y="2092837"/>
            <a:ext cx="2066178" cy="738664"/>
          </a:xfrm>
          <a:prstGeom prst="rect">
            <a:avLst/>
          </a:prstGeom>
          <a:noFill/>
        </p:spPr>
        <p:txBody>
          <a:bodyPr wrap="square" lIns="0" tIns="0" rIns="0" bIns="0" anchor="ctr">
            <a:noAutofit/>
          </a:bodyPr>
          <a:lstStyle/>
          <a:p>
            <a:r>
              <a:rPr lang="en-US" sz="1100" b="1" dirty="0">
                <a:solidFill>
                  <a:schemeClr val="tx1"/>
                </a:solidFill>
                <a:latin typeface="Gill Sans MT" panose="020B0502020104020203" pitchFamily="34" charset="0"/>
              </a:rPr>
              <a:t>Women’s Economic Empowerment </a:t>
            </a:r>
          </a:p>
          <a:p>
            <a:r>
              <a:rPr lang="en-US" sz="1100" dirty="0">
                <a:solidFill>
                  <a:schemeClr val="tx1"/>
                </a:solidFill>
                <a:latin typeface="Gill Sans MT" panose="020B0502020104020203" pitchFamily="34" charset="0"/>
              </a:rPr>
              <a:t>Mobilize capital to create economic opportunities for women</a:t>
            </a:r>
          </a:p>
        </p:txBody>
      </p:sp>
      <p:sp>
        <p:nvSpPr>
          <p:cNvPr id="25" name="TextBox 24">
            <a:extLst>
              <a:ext uri="{FF2B5EF4-FFF2-40B4-BE49-F238E27FC236}">
                <a16:creationId xmlns:a16="http://schemas.microsoft.com/office/drawing/2014/main" id="{82F15481-EC76-481E-B9CC-65DD4BBE3E95}"/>
              </a:ext>
            </a:extLst>
          </p:cNvPr>
          <p:cNvSpPr txBox="1"/>
          <p:nvPr/>
        </p:nvSpPr>
        <p:spPr>
          <a:xfrm>
            <a:off x="3489409" y="3075248"/>
            <a:ext cx="1959853" cy="738664"/>
          </a:xfrm>
          <a:prstGeom prst="rect">
            <a:avLst/>
          </a:prstGeom>
          <a:noFill/>
        </p:spPr>
        <p:txBody>
          <a:bodyPr wrap="square" lIns="0" tIns="0" rIns="0" bIns="0" anchor="ctr">
            <a:noAutofit/>
          </a:bodyPr>
          <a:lstStyle/>
          <a:p>
            <a:r>
              <a:rPr lang="en-US" sz="1100" b="1" dirty="0">
                <a:solidFill>
                  <a:schemeClr val="tx1"/>
                </a:solidFill>
                <a:latin typeface="Gill Sans MT"/>
              </a:rPr>
              <a:t>MS4G</a:t>
            </a:r>
          </a:p>
          <a:p>
            <a:r>
              <a:rPr lang="en-US" sz="1100" dirty="0">
                <a:solidFill>
                  <a:schemeClr val="tx1"/>
                </a:solidFill>
                <a:latin typeface="Gill Sans MT"/>
              </a:rPr>
              <a:t>Foster private enterprise growth, primarily in agricultural markets, to create jobs and increase income in Ethiopia</a:t>
            </a:r>
          </a:p>
        </p:txBody>
      </p:sp>
      <p:sp>
        <p:nvSpPr>
          <p:cNvPr id="26" name="TextBox 25">
            <a:extLst>
              <a:ext uri="{FF2B5EF4-FFF2-40B4-BE49-F238E27FC236}">
                <a16:creationId xmlns:a16="http://schemas.microsoft.com/office/drawing/2014/main" id="{C9820888-FAA2-4A7F-B7CC-8E70EB4F5162}"/>
              </a:ext>
            </a:extLst>
          </p:cNvPr>
          <p:cNvSpPr txBox="1"/>
          <p:nvPr/>
        </p:nvSpPr>
        <p:spPr>
          <a:xfrm>
            <a:off x="3502997" y="4011058"/>
            <a:ext cx="1959853" cy="738664"/>
          </a:xfrm>
          <a:prstGeom prst="rect">
            <a:avLst/>
          </a:prstGeom>
          <a:noFill/>
        </p:spPr>
        <p:txBody>
          <a:bodyPr wrap="square" lIns="0" tIns="0" rIns="0" bIns="0" anchor="ctr">
            <a:noAutofit/>
          </a:bodyPr>
          <a:lstStyle/>
          <a:p>
            <a:r>
              <a:rPr lang="en-US" sz="1100" b="1" dirty="0">
                <a:solidFill>
                  <a:schemeClr val="tx1"/>
                </a:solidFill>
                <a:latin typeface="Gill Sans MT" panose="020B0502020104020203" pitchFamily="34" charset="0"/>
              </a:rPr>
              <a:t>Peru </a:t>
            </a:r>
          </a:p>
          <a:p>
            <a:r>
              <a:rPr lang="en-US" sz="1100" dirty="0">
                <a:solidFill>
                  <a:schemeClr val="tx1"/>
                </a:solidFill>
                <a:latin typeface="Gill Sans MT" panose="020B0502020104020203" pitchFamily="34" charset="0"/>
              </a:rPr>
              <a:t>Catalyze investment and access to finance in the Peruvian Amazon  </a:t>
            </a:r>
          </a:p>
        </p:txBody>
      </p:sp>
      <p:sp>
        <p:nvSpPr>
          <p:cNvPr id="29" name="TextBox 28">
            <a:extLst>
              <a:ext uri="{FF2B5EF4-FFF2-40B4-BE49-F238E27FC236}">
                <a16:creationId xmlns:a16="http://schemas.microsoft.com/office/drawing/2014/main" id="{404FEF42-1F83-4A6C-864E-54FD9AD17C36}"/>
              </a:ext>
            </a:extLst>
          </p:cNvPr>
          <p:cNvSpPr txBox="1"/>
          <p:nvPr/>
        </p:nvSpPr>
        <p:spPr>
          <a:xfrm>
            <a:off x="6666469" y="1006207"/>
            <a:ext cx="2123823" cy="738664"/>
          </a:xfrm>
          <a:prstGeom prst="rect">
            <a:avLst/>
          </a:prstGeom>
          <a:noFill/>
        </p:spPr>
        <p:txBody>
          <a:bodyPr wrap="square" lIns="0" tIns="0" rIns="0" bIns="0" anchor="t">
            <a:noAutofit/>
          </a:bodyPr>
          <a:lstStyle/>
          <a:p>
            <a:r>
              <a:rPr lang="en-US" sz="1100" b="1" dirty="0">
                <a:solidFill>
                  <a:schemeClr val="tx1"/>
                </a:solidFill>
                <a:latin typeface="Gill Sans MT" panose="020B0502020104020203" pitchFamily="34" charset="0"/>
              </a:rPr>
              <a:t>Private Sector Development</a:t>
            </a:r>
            <a:r>
              <a:rPr lang="en-US" sz="1100" dirty="0">
                <a:solidFill>
                  <a:schemeClr val="tx1"/>
                </a:solidFill>
                <a:latin typeface="Gill Sans MT" panose="020B0502020104020203" pitchFamily="34" charset="0"/>
              </a:rPr>
              <a:t> Promote economic diversification, COVID-19 recovery, and employment opportunities for women in Sri Lanka</a:t>
            </a:r>
          </a:p>
          <a:p>
            <a:endParaRPr lang="en-US" sz="1100" dirty="0">
              <a:solidFill>
                <a:schemeClr val="tx1"/>
              </a:solidFill>
            </a:endParaRPr>
          </a:p>
        </p:txBody>
      </p:sp>
      <p:sp>
        <p:nvSpPr>
          <p:cNvPr id="30" name="TextBox 29">
            <a:extLst>
              <a:ext uri="{FF2B5EF4-FFF2-40B4-BE49-F238E27FC236}">
                <a16:creationId xmlns:a16="http://schemas.microsoft.com/office/drawing/2014/main" id="{4339602E-D7D7-4284-9CAD-265416C3740A}"/>
              </a:ext>
            </a:extLst>
          </p:cNvPr>
          <p:cNvSpPr txBox="1"/>
          <p:nvPr/>
        </p:nvSpPr>
        <p:spPr>
          <a:xfrm>
            <a:off x="6666469" y="2073944"/>
            <a:ext cx="2123823" cy="738664"/>
          </a:xfrm>
          <a:prstGeom prst="rect">
            <a:avLst/>
          </a:prstGeom>
          <a:noFill/>
        </p:spPr>
        <p:txBody>
          <a:bodyPr wrap="square" lIns="0" tIns="0" rIns="0" bIns="0" anchor="ctr">
            <a:noAutofit/>
          </a:bodyPr>
          <a:lstStyle/>
          <a:p>
            <a:r>
              <a:rPr lang="en-US" sz="1100" b="1" dirty="0">
                <a:solidFill>
                  <a:schemeClr val="tx1"/>
                </a:solidFill>
                <a:latin typeface="Gill Sans MT" panose="020B0502020104020203" pitchFamily="34" charset="0"/>
              </a:rPr>
              <a:t>Finance for Resilience</a:t>
            </a:r>
          </a:p>
          <a:p>
            <a:r>
              <a:rPr lang="en-US" sz="1100" dirty="0">
                <a:solidFill>
                  <a:schemeClr val="tx1"/>
                </a:solidFill>
                <a:latin typeface="Gill Sans MT" panose="020B0502020104020203" pitchFamily="34" charset="0"/>
              </a:rPr>
              <a:t>Increase financing to support capital investment in the agricultural sector and in youth-led enterprises in Burkina Faso and Niger</a:t>
            </a:r>
          </a:p>
        </p:txBody>
      </p:sp>
      <p:sp>
        <p:nvSpPr>
          <p:cNvPr id="31" name="TextBox 30">
            <a:extLst>
              <a:ext uri="{FF2B5EF4-FFF2-40B4-BE49-F238E27FC236}">
                <a16:creationId xmlns:a16="http://schemas.microsoft.com/office/drawing/2014/main" id="{1FC07D8B-7095-4F2B-B450-0AE897D7B153}"/>
              </a:ext>
            </a:extLst>
          </p:cNvPr>
          <p:cNvSpPr txBox="1"/>
          <p:nvPr/>
        </p:nvSpPr>
        <p:spPr>
          <a:xfrm>
            <a:off x="6679707" y="3085427"/>
            <a:ext cx="2066179" cy="738664"/>
          </a:xfrm>
          <a:prstGeom prst="rect">
            <a:avLst/>
          </a:prstGeom>
          <a:noFill/>
        </p:spPr>
        <p:txBody>
          <a:bodyPr wrap="square" lIns="0" tIns="0" rIns="0" bIns="0" anchor="ctr">
            <a:noAutofit/>
          </a:bodyPr>
          <a:lstStyle/>
          <a:p>
            <a:r>
              <a:rPr lang="en-US" sz="1100" b="1" dirty="0">
                <a:solidFill>
                  <a:schemeClr val="tx1"/>
                </a:solidFill>
                <a:latin typeface="Gill Sans MT" panose="020B0502020104020203" pitchFamily="34" charset="0"/>
              </a:rPr>
              <a:t>Engines of Growth</a:t>
            </a:r>
          </a:p>
          <a:p>
            <a:r>
              <a:rPr lang="en-US" sz="1100" dirty="0">
                <a:solidFill>
                  <a:schemeClr val="tx1"/>
                </a:solidFill>
                <a:latin typeface="Gill Sans MT" panose="020B0502020104020203" pitchFamily="34" charset="0"/>
              </a:rPr>
              <a:t>Increase enterprise access to and use of finance to drive growth in Western Balkans</a:t>
            </a:r>
          </a:p>
        </p:txBody>
      </p:sp>
      <p:sp>
        <p:nvSpPr>
          <p:cNvPr id="32" name="TextBox 31">
            <a:extLst>
              <a:ext uri="{FF2B5EF4-FFF2-40B4-BE49-F238E27FC236}">
                <a16:creationId xmlns:a16="http://schemas.microsoft.com/office/drawing/2014/main" id="{4226404F-54F5-4AE9-B62D-643214EAA517}"/>
              </a:ext>
            </a:extLst>
          </p:cNvPr>
          <p:cNvSpPr txBox="1"/>
          <p:nvPr/>
        </p:nvSpPr>
        <p:spPr>
          <a:xfrm>
            <a:off x="6679707" y="3996463"/>
            <a:ext cx="2066179" cy="738664"/>
          </a:xfrm>
          <a:prstGeom prst="rect">
            <a:avLst/>
          </a:prstGeom>
          <a:noFill/>
        </p:spPr>
        <p:txBody>
          <a:bodyPr wrap="square" lIns="0" tIns="0" rIns="0" bIns="0" anchor="ctr">
            <a:noAutofit/>
          </a:bodyPr>
          <a:lstStyle/>
          <a:p>
            <a:r>
              <a:rPr lang="en-US" sz="1100" b="1" dirty="0">
                <a:solidFill>
                  <a:schemeClr val="tx1"/>
                </a:solidFill>
                <a:latin typeface="Gill Sans MT" panose="020B0502020104020203" pitchFamily="34" charset="0"/>
              </a:rPr>
              <a:t>Asia – Social Protection</a:t>
            </a:r>
            <a:r>
              <a:rPr lang="en-US" sz="1100" dirty="0">
                <a:solidFill>
                  <a:schemeClr val="tx1"/>
                </a:solidFill>
                <a:latin typeface="Gill Sans MT" panose="020B0502020104020203" pitchFamily="34" charset="0"/>
              </a:rPr>
              <a:t> </a:t>
            </a:r>
          </a:p>
          <a:p>
            <a:r>
              <a:rPr lang="en-US" sz="1100" dirty="0">
                <a:solidFill>
                  <a:schemeClr val="tx1"/>
                </a:solidFill>
                <a:latin typeface="Gill Sans MT" panose="020B0502020104020203" pitchFamily="34" charset="0"/>
              </a:rPr>
              <a:t>Improve access to financial and social protection for vulnerable women in Asia </a:t>
            </a:r>
          </a:p>
        </p:txBody>
      </p:sp>
      <p:sp>
        <p:nvSpPr>
          <p:cNvPr id="33" name="Rectangle 32">
            <a:extLst>
              <a:ext uri="{FF2B5EF4-FFF2-40B4-BE49-F238E27FC236}">
                <a16:creationId xmlns:a16="http://schemas.microsoft.com/office/drawing/2014/main" id="{AB77D237-67A8-4E39-81F1-839076D0C6DA}"/>
              </a:ext>
            </a:extLst>
          </p:cNvPr>
          <p:cNvSpPr/>
          <p:nvPr/>
        </p:nvSpPr>
        <p:spPr>
          <a:xfrm>
            <a:off x="541422" y="1202315"/>
            <a:ext cx="2066178" cy="33906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0" rIns="91440" bIns="45720" rtlCol="0" anchor="t"/>
          <a:lstStyle/>
          <a:p>
            <a:pPr marL="117475" indent="-117475">
              <a:buFont typeface="Arial" panose="020B0604020202020204" pitchFamily="34" charset="0"/>
              <a:buChar char="•"/>
            </a:pPr>
            <a:endParaRPr lang="en-US" sz="1200" b="1">
              <a:solidFill>
                <a:schemeClr val="bg2">
                  <a:lumMod val="50000"/>
                </a:schemeClr>
              </a:solidFill>
            </a:endParaRPr>
          </a:p>
          <a:p>
            <a:pPr marL="117475" indent="-117475">
              <a:buFont typeface="Arial" panose="020B0604020202020204" pitchFamily="34" charset="0"/>
              <a:buChar char="•"/>
            </a:pPr>
            <a:endParaRPr lang="en-US" sz="1200" b="1">
              <a:solidFill>
                <a:schemeClr val="bg2">
                  <a:lumMod val="50000"/>
                </a:schemeClr>
              </a:solidFill>
            </a:endParaRPr>
          </a:p>
        </p:txBody>
      </p:sp>
      <p:sp>
        <p:nvSpPr>
          <p:cNvPr id="22" name="TextBox 21">
            <a:extLst>
              <a:ext uri="{FF2B5EF4-FFF2-40B4-BE49-F238E27FC236}">
                <a16:creationId xmlns:a16="http://schemas.microsoft.com/office/drawing/2014/main" id="{2B97804A-7FAD-4BD1-9B8B-9851B1607E30}"/>
              </a:ext>
            </a:extLst>
          </p:cNvPr>
          <p:cNvSpPr txBox="1"/>
          <p:nvPr/>
        </p:nvSpPr>
        <p:spPr>
          <a:xfrm>
            <a:off x="182880" y="4836671"/>
            <a:ext cx="8778240" cy="200055"/>
          </a:xfrm>
          <a:prstGeom prst="rect">
            <a:avLst/>
          </a:prstGeom>
          <a:noFill/>
        </p:spPr>
        <p:txBody>
          <a:bodyPr wrap="square" rtlCol="0">
            <a:noAutofit/>
          </a:bodyPr>
          <a:lstStyle/>
          <a:p>
            <a:pPr algn="r"/>
            <a:r>
              <a:rPr lang="en-US" sz="700" i="1" dirty="0">
                <a:solidFill>
                  <a:schemeClr val="bg1">
                    <a:lumMod val="65000"/>
                  </a:schemeClr>
                </a:solidFill>
              </a:rPr>
              <a:t>CREDIT: GIFT HABESHAW</a:t>
            </a:r>
          </a:p>
          <a:p>
            <a:pPr algn="r"/>
            <a:endParaRPr lang="en-US" sz="700" i="1" dirty="0">
              <a:solidFill>
                <a:schemeClr val="bg1">
                  <a:lumMod val="65000"/>
                </a:schemeClr>
              </a:solidFill>
            </a:endParaRPr>
          </a:p>
        </p:txBody>
      </p:sp>
      <p:sp>
        <p:nvSpPr>
          <p:cNvPr id="28" name="TextBox 27">
            <a:extLst>
              <a:ext uri="{FF2B5EF4-FFF2-40B4-BE49-F238E27FC236}">
                <a16:creationId xmlns:a16="http://schemas.microsoft.com/office/drawing/2014/main" id="{BDC1B2BB-B5E4-4F4D-8F03-2324C930189B}"/>
              </a:ext>
            </a:extLst>
          </p:cNvPr>
          <p:cNvSpPr txBox="1"/>
          <p:nvPr/>
        </p:nvSpPr>
        <p:spPr>
          <a:xfrm rot="20988207">
            <a:off x="2286000" y="2523563"/>
            <a:ext cx="4572000" cy="369332"/>
          </a:xfrm>
          <a:prstGeom prst="rect">
            <a:avLst/>
          </a:prstGeom>
          <a:noFill/>
        </p:spPr>
        <p:txBody>
          <a:bodyPr wrap="square">
            <a:spAutoFit/>
          </a:bodyPr>
          <a:lstStyle/>
          <a:p>
            <a:r>
              <a:rPr lang="en-US"/>
              <a:t> </a:t>
            </a:r>
          </a:p>
        </p:txBody>
      </p:sp>
      <p:sp>
        <p:nvSpPr>
          <p:cNvPr id="5" name="AutoShape 2">
            <a:extLst>
              <a:ext uri="{FF2B5EF4-FFF2-40B4-BE49-F238E27FC236}">
                <a16:creationId xmlns:a16="http://schemas.microsoft.com/office/drawing/2014/main" id="{8D937491-A1E3-4851-9272-43CF4C848E5B}"/>
              </a:ext>
            </a:extLst>
          </p:cNvPr>
          <p:cNvSpPr>
            <a:spLocks noChangeAspect="1" noChangeArrowheads="1"/>
          </p:cNvSpPr>
          <p:nvPr/>
        </p:nvSpPr>
        <p:spPr bwMode="auto">
          <a:xfrm>
            <a:off x="4419600" y="24399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6AB61AF5-907C-4395-BFB0-AD66866D3C99}"/>
              </a:ext>
            </a:extLst>
          </p:cNvPr>
          <p:cNvSpPr>
            <a:spLocks noChangeAspect="1" noChangeArrowheads="1"/>
          </p:cNvSpPr>
          <p:nvPr/>
        </p:nvSpPr>
        <p:spPr bwMode="auto">
          <a:xfrm>
            <a:off x="4572000" y="25923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a:extLst>
              <a:ext uri="{FF2B5EF4-FFF2-40B4-BE49-F238E27FC236}">
                <a16:creationId xmlns:a16="http://schemas.microsoft.com/office/drawing/2014/main" id="{0CB1BFEE-528D-4380-9155-ABBA42A327E0}"/>
              </a:ext>
            </a:extLst>
          </p:cNvPr>
          <p:cNvSpPr>
            <a:spLocks noChangeAspect="1" noChangeArrowheads="1"/>
          </p:cNvSpPr>
          <p:nvPr/>
        </p:nvSpPr>
        <p:spPr bwMode="auto">
          <a:xfrm>
            <a:off x="4724400" y="27447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a:extLst>
              <a:ext uri="{FF2B5EF4-FFF2-40B4-BE49-F238E27FC236}">
                <a16:creationId xmlns:a16="http://schemas.microsoft.com/office/drawing/2014/main" id="{5327DB94-493D-4E00-8209-4A0961C98CEE}"/>
              </a:ext>
            </a:extLst>
          </p:cNvPr>
          <p:cNvSpPr>
            <a:spLocks noChangeAspect="1" noChangeArrowheads="1"/>
          </p:cNvSpPr>
          <p:nvPr/>
        </p:nvSpPr>
        <p:spPr bwMode="auto">
          <a:xfrm>
            <a:off x="4572000" y="2551588"/>
            <a:ext cx="345600" cy="345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a:extLst>
              <a:ext uri="{FF2B5EF4-FFF2-40B4-BE49-F238E27FC236}">
                <a16:creationId xmlns:a16="http://schemas.microsoft.com/office/drawing/2014/main" id="{575FA303-0FBA-4DF5-842D-FF8B85AB7582}"/>
              </a:ext>
            </a:extLst>
          </p:cNvPr>
          <p:cNvSpPr>
            <a:spLocks noChangeAspect="1" noChangeArrowheads="1"/>
          </p:cNvSpPr>
          <p:nvPr/>
        </p:nvSpPr>
        <p:spPr bwMode="auto">
          <a:xfrm>
            <a:off x="4876800" y="28971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aphic 16" descr="Hill scene outline">
            <a:extLst>
              <a:ext uri="{FF2B5EF4-FFF2-40B4-BE49-F238E27FC236}">
                <a16:creationId xmlns:a16="http://schemas.microsoft.com/office/drawing/2014/main" id="{78D474A6-B260-9346-FDB9-77601DEF7939}"/>
              </a:ext>
            </a:extLst>
          </p:cNvPr>
          <p:cNvGrpSpPr/>
          <p:nvPr/>
        </p:nvGrpSpPr>
        <p:grpSpPr>
          <a:xfrm>
            <a:off x="2719152" y="4158944"/>
            <a:ext cx="602335" cy="491646"/>
            <a:chOff x="3365685" y="4022353"/>
            <a:chExt cx="484896" cy="411831"/>
          </a:xfrm>
          <a:solidFill>
            <a:srgbClr val="BA0C2F"/>
          </a:solidFill>
        </p:grpSpPr>
        <p:sp>
          <p:nvSpPr>
            <p:cNvPr id="19" name="Freeform 18">
              <a:extLst>
                <a:ext uri="{FF2B5EF4-FFF2-40B4-BE49-F238E27FC236}">
                  <a16:creationId xmlns:a16="http://schemas.microsoft.com/office/drawing/2014/main" id="{938295AC-A9DD-E986-50FE-651D1DD8863A}"/>
                </a:ext>
              </a:extLst>
            </p:cNvPr>
            <p:cNvSpPr/>
            <p:nvPr/>
          </p:nvSpPr>
          <p:spPr>
            <a:xfrm>
              <a:off x="3504501" y="4276839"/>
              <a:ext cx="199766" cy="45398"/>
            </a:xfrm>
            <a:custGeom>
              <a:avLst/>
              <a:gdLst>
                <a:gd name="connsiteX0" fmla="*/ 82900 w 199766"/>
                <a:gd name="connsiteY0" fmla="*/ 11280 h 45398"/>
                <a:gd name="connsiteX1" fmla="*/ 181261 w 199766"/>
                <a:gd name="connsiteY1" fmla="*/ 45246 h 45398"/>
                <a:gd name="connsiteX2" fmla="*/ 188208 w 199766"/>
                <a:gd name="connsiteY2" fmla="*/ 45122 h 45398"/>
                <a:gd name="connsiteX3" fmla="*/ 199766 w 199766"/>
                <a:gd name="connsiteY3" fmla="*/ 45398 h 45398"/>
                <a:gd name="connsiteX4" fmla="*/ 194128 w 199766"/>
                <a:gd name="connsiteY4" fmla="*/ 40722 h 45398"/>
                <a:gd name="connsiteX5" fmla="*/ 83098 w 199766"/>
                <a:gd name="connsiteY5" fmla="*/ 0 h 45398"/>
                <a:gd name="connsiteX6" fmla="*/ 5131 w 199766"/>
                <a:gd name="connsiteY6" fmla="*/ 17073 h 45398"/>
                <a:gd name="connsiteX7" fmla="*/ 0 w 199766"/>
                <a:gd name="connsiteY7" fmla="*/ 19741 h 45398"/>
                <a:gd name="connsiteX8" fmla="*/ 12602 w 199766"/>
                <a:gd name="connsiteY8" fmla="*/ 26131 h 45398"/>
                <a:gd name="connsiteX9" fmla="*/ 82900 w 199766"/>
                <a:gd name="connsiteY9" fmla="*/ 11280 h 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766" h="45398">
                  <a:moveTo>
                    <a:pt x="82900" y="11280"/>
                  </a:moveTo>
                  <a:cubicBezTo>
                    <a:pt x="118376" y="12343"/>
                    <a:pt x="152685" y="24191"/>
                    <a:pt x="181261" y="45246"/>
                  </a:cubicBezTo>
                  <a:cubicBezTo>
                    <a:pt x="183573" y="45195"/>
                    <a:pt x="185879" y="45122"/>
                    <a:pt x="188208" y="45122"/>
                  </a:cubicBezTo>
                  <a:cubicBezTo>
                    <a:pt x="189803" y="45122"/>
                    <a:pt x="194410" y="45212"/>
                    <a:pt x="199766" y="45398"/>
                  </a:cubicBezTo>
                  <a:lnTo>
                    <a:pt x="194128" y="40722"/>
                  </a:lnTo>
                  <a:cubicBezTo>
                    <a:pt x="162528" y="15434"/>
                    <a:pt x="123549" y="1138"/>
                    <a:pt x="83098" y="0"/>
                  </a:cubicBezTo>
                  <a:cubicBezTo>
                    <a:pt x="56190" y="73"/>
                    <a:pt x="29609" y="5894"/>
                    <a:pt x="5131" y="17073"/>
                  </a:cubicBezTo>
                  <a:cubicBezTo>
                    <a:pt x="4195" y="17519"/>
                    <a:pt x="2312" y="18500"/>
                    <a:pt x="0" y="19741"/>
                  </a:cubicBezTo>
                  <a:cubicBezTo>
                    <a:pt x="4223" y="21726"/>
                    <a:pt x="8429" y="23841"/>
                    <a:pt x="12602" y="26131"/>
                  </a:cubicBezTo>
                  <a:cubicBezTo>
                    <a:pt x="34756" y="16372"/>
                    <a:pt x="58693" y="11315"/>
                    <a:pt x="82900" y="11280"/>
                  </a:cubicBezTo>
                  <a:close/>
                </a:path>
              </a:pathLst>
            </a:custGeom>
            <a:grpFill/>
            <a:ln w="5556" cap="flat">
              <a:solidFill>
                <a:srgbClr val="BA0C2F"/>
              </a:solid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29AD70E-EBC1-B418-D865-F00EEE65A020}"/>
                </a:ext>
              </a:extLst>
            </p:cNvPr>
            <p:cNvSpPr/>
            <p:nvPr/>
          </p:nvSpPr>
          <p:spPr>
            <a:xfrm>
              <a:off x="3365685" y="4281397"/>
              <a:ext cx="199534" cy="81404"/>
            </a:xfrm>
            <a:custGeom>
              <a:avLst/>
              <a:gdLst>
                <a:gd name="connsiteX0" fmla="*/ 198689 w 199534"/>
                <a:gd name="connsiteY0" fmla="*/ 74039 h 81404"/>
                <a:gd name="connsiteX1" fmla="*/ 0 w 199534"/>
                <a:gd name="connsiteY1" fmla="*/ 406 h 81404"/>
                <a:gd name="connsiteX2" fmla="*/ 0 w 199534"/>
                <a:gd name="connsiteY2" fmla="*/ 11686 h 81404"/>
                <a:gd name="connsiteX3" fmla="*/ 429 w 199534"/>
                <a:gd name="connsiteY3" fmla="*/ 11686 h 81404"/>
                <a:gd name="connsiteX4" fmla="*/ 190136 w 199534"/>
                <a:gd name="connsiteY4" fmla="*/ 81405 h 81404"/>
                <a:gd name="connsiteX5" fmla="*/ 199535 w 199534"/>
                <a:gd name="connsiteY5" fmla="*/ 75009 h 81404"/>
                <a:gd name="connsiteX6" fmla="*/ 198689 w 199534"/>
                <a:gd name="connsiteY6" fmla="*/ 74039 h 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34" h="81404">
                  <a:moveTo>
                    <a:pt x="198689" y="74039"/>
                  </a:moveTo>
                  <a:cubicBezTo>
                    <a:pt x="130246" y="-7118"/>
                    <a:pt x="8892" y="-237"/>
                    <a:pt x="0" y="406"/>
                  </a:cubicBezTo>
                  <a:lnTo>
                    <a:pt x="0" y="11686"/>
                  </a:lnTo>
                  <a:lnTo>
                    <a:pt x="429" y="11686"/>
                  </a:lnTo>
                  <a:cubicBezTo>
                    <a:pt x="1641" y="11596"/>
                    <a:pt x="124150" y="3333"/>
                    <a:pt x="190136" y="81405"/>
                  </a:cubicBezTo>
                  <a:cubicBezTo>
                    <a:pt x="193175" y="79149"/>
                    <a:pt x="196338" y="77062"/>
                    <a:pt x="199535" y="75009"/>
                  </a:cubicBezTo>
                  <a:cubicBezTo>
                    <a:pt x="199259" y="74682"/>
                    <a:pt x="198954" y="74326"/>
                    <a:pt x="198689" y="74039"/>
                  </a:cubicBezTo>
                  <a:close/>
                </a:path>
              </a:pathLst>
            </a:custGeom>
            <a:grpFill/>
            <a:ln w="5556" cap="flat">
              <a:solidFill>
                <a:srgbClr val="BA0C2F"/>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DCC68B6D-7513-414F-A2C8-D9EBE2709914}"/>
                </a:ext>
              </a:extLst>
            </p:cNvPr>
            <p:cNvSpPr/>
            <p:nvPr/>
          </p:nvSpPr>
          <p:spPr>
            <a:xfrm>
              <a:off x="3365685" y="4022353"/>
              <a:ext cx="484896" cy="411831"/>
            </a:xfrm>
            <a:custGeom>
              <a:avLst/>
              <a:gdLst>
                <a:gd name="connsiteX0" fmla="*/ 449296 w 484896"/>
                <a:gd name="connsiteY0" fmla="*/ 343861 h 411831"/>
                <a:gd name="connsiteX1" fmla="*/ 445428 w 484896"/>
                <a:gd name="connsiteY1" fmla="*/ 341605 h 411831"/>
                <a:gd name="connsiteX2" fmla="*/ 445428 w 484896"/>
                <a:gd name="connsiteY2" fmla="*/ 281531 h 411831"/>
                <a:gd name="connsiteX3" fmla="*/ 451067 w 484896"/>
                <a:gd name="connsiteY3" fmla="*/ 280318 h 411831"/>
                <a:gd name="connsiteX4" fmla="*/ 482078 w 484896"/>
                <a:gd name="connsiteY4" fmla="*/ 235197 h 411831"/>
                <a:gd name="connsiteX5" fmla="*/ 439790 w 484896"/>
                <a:gd name="connsiteY5" fmla="*/ 143938 h 411831"/>
                <a:gd name="connsiteX6" fmla="*/ 397503 w 484896"/>
                <a:gd name="connsiteY6" fmla="*/ 235197 h 411831"/>
                <a:gd name="connsiteX7" fmla="*/ 428513 w 484896"/>
                <a:gd name="connsiteY7" fmla="*/ 280318 h 411831"/>
                <a:gd name="connsiteX8" fmla="*/ 434152 w 484896"/>
                <a:gd name="connsiteY8" fmla="*/ 281531 h 411831"/>
                <a:gd name="connsiteX9" fmla="*/ 434152 w 484896"/>
                <a:gd name="connsiteY9" fmla="*/ 335429 h 411831"/>
                <a:gd name="connsiteX10" fmla="*/ 430949 w 484896"/>
                <a:gd name="connsiteY10" fmla="*/ 333776 h 411831"/>
                <a:gd name="connsiteX11" fmla="*/ 390917 w 484896"/>
                <a:gd name="connsiteY11" fmla="*/ 318999 h 411831"/>
                <a:gd name="connsiteX12" fmla="*/ 355215 w 484896"/>
                <a:gd name="connsiteY12" fmla="*/ 312202 h 411831"/>
                <a:gd name="connsiteX13" fmla="*/ 355215 w 484896"/>
                <a:gd name="connsiteY13" fmla="*/ 202664 h 411831"/>
                <a:gd name="connsiteX14" fmla="*/ 360853 w 484896"/>
                <a:gd name="connsiteY14" fmla="*/ 201694 h 411831"/>
                <a:gd name="connsiteX15" fmla="*/ 406749 w 484896"/>
                <a:gd name="connsiteY15" fmla="*/ 132601 h 411831"/>
                <a:gd name="connsiteX16" fmla="*/ 349577 w 484896"/>
                <a:gd name="connsiteY16" fmla="*/ 0 h 411831"/>
                <a:gd name="connsiteX17" fmla="*/ 292404 w 484896"/>
                <a:gd name="connsiteY17" fmla="*/ 132601 h 411831"/>
                <a:gd name="connsiteX18" fmla="*/ 338300 w 484896"/>
                <a:gd name="connsiteY18" fmla="*/ 201694 h 411831"/>
                <a:gd name="connsiteX19" fmla="*/ 343938 w 484896"/>
                <a:gd name="connsiteY19" fmla="*/ 202664 h 411831"/>
                <a:gd name="connsiteX20" fmla="*/ 343938 w 484896"/>
                <a:gd name="connsiteY20" fmla="*/ 311385 h 411831"/>
                <a:gd name="connsiteX21" fmla="*/ 327023 w 484896"/>
                <a:gd name="connsiteY21" fmla="*/ 310888 h 411831"/>
                <a:gd name="connsiteX22" fmla="*/ 189583 w 484896"/>
                <a:gd name="connsiteY22" fmla="*/ 355119 h 411831"/>
                <a:gd name="connsiteX23" fmla="*/ 43596 w 484896"/>
                <a:gd name="connsiteY23" fmla="*/ 400568 h 411831"/>
                <a:gd name="connsiteX24" fmla="*/ 0 w 484896"/>
                <a:gd name="connsiteY24" fmla="*/ 400455 h 411831"/>
                <a:gd name="connsiteX25" fmla="*/ 0 w 484896"/>
                <a:gd name="connsiteY25" fmla="*/ 411735 h 411831"/>
                <a:gd name="connsiteX26" fmla="*/ 44024 w 484896"/>
                <a:gd name="connsiteY26" fmla="*/ 411831 h 411831"/>
                <a:gd name="connsiteX27" fmla="*/ 196643 w 484896"/>
                <a:gd name="connsiteY27" fmla="*/ 363918 h 411831"/>
                <a:gd name="connsiteX28" fmla="*/ 327023 w 484896"/>
                <a:gd name="connsiteY28" fmla="*/ 322180 h 411831"/>
                <a:gd name="connsiteX29" fmla="*/ 351065 w 484896"/>
                <a:gd name="connsiteY29" fmla="*/ 323111 h 411831"/>
                <a:gd name="connsiteX30" fmla="*/ 388036 w 484896"/>
                <a:gd name="connsiteY30" fmla="*/ 329918 h 411831"/>
                <a:gd name="connsiteX31" fmla="*/ 425976 w 484896"/>
                <a:gd name="connsiteY31" fmla="*/ 343912 h 411831"/>
                <a:gd name="connsiteX32" fmla="*/ 443534 w 484896"/>
                <a:gd name="connsiteY32" fmla="*/ 353568 h 411831"/>
                <a:gd name="connsiteX33" fmla="*/ 481136 w 484896"/>
                <a:gd name="connsiteY33" fmla="*/ 383286 h 411831"/>
                <a:gd name="connsiteX34" fmla="*/ 484897 w 484896"/>
                <a:gd name="connsiteY34" fmla="*/ 386670 h 411831"/>
                <a:gd name="connsiteX35" fmla="*/ 484897 w 484896"/>
                <a:gd name="connsiteY35" fmla="*/ 371560 h 411831"/>
                <a:gd name="connsiteX36" fmla="*/ 449296 w 484896"/>
                <a:gd name="connsiteY36" fmla="*/ 343861 h 411831"/>
                <a:gd name="connsiteX37" fmla="*/ 344209 w 484896"/>
                <a:gd name="connsiteY37" fmla="*/ 90243 h 411831"/>
                <a:gd name="connsiteX38" fmla="*/ 344209 w 484896"/>
                <a:gd name="connsiteY38" fmla="*/ 133058 h 411831"/>
                <a:gd name="connsiteX39" fmla="*/ 326679 w 484896"/>
                <a:gd name="connsiteY39" fmla="*/ 115523 h 411831"/>
                <a:gd name="connsiteX40" fmla="*/ 318707 w 484896"/>
                <a:gd name="connsiteY40" fmla="*/ 123521 h 411831"/>
                <a:gd name="connsiteX41" fmla="*/ 344209 w 484896"/>
                <a:gd name="connsiteY41" fmla="*/ 149031 h 411831"/>
                <a:gd name="connsiteX42" fmla="*/ 344209 w 484896"/>
                <a:gd name="connsiteY42" fmla="*/ 191333 h 411831"/>
                <a:gd name="connsiteX43" fmla="*/ 340764 w 484896"/>
                <a:gd name="connsiteY43" fmla="*/ 190695 h 411831"/>
                <a:gd name="connsiteX44" fmla="*/ 303681 w 484896"/>
                <a:gd name="connsiteY44" fmla="*/ 132601 h 411831"/>
                <a:gd name="connsiteX45" fmla="*/ 349577 w 484896"/>
                <a:gd name="connsiteY45" fmla="*/ 13469 h 411831"/>
                <a:gd name="connsiteX46" fmla="*/ 395473 w 484896"/>
                <a:gd name="connsiteY46" fmla="*/ 132601 h 411831"/>
                <a:gd name="connsiteX47" fmla="*/ 358260 w 484896"/>
                <a:gd name="connsiteY47" fmla="*/ 190695 h 411831"/>
                <a:gd name="connsiteX48" fmla="*/ 355497 w 484896"/>
                <a:gd name="connsiteY48" fmla="*/ 191220 h 411831"/>
                <a:gd name="connsiteX49" fmla="*/ 355497 w 484896"/>
                <a:gd name="connsiteY49" fmla="*/ 170746 h 411831"/>
                <a:gd name="connsiteX50" fmla="*/ 384438 w 484896"/>
                <a:gd name="connsiteY50" fmla="*/ 141795 h 411831"/>
                <a:gd name="connsiteX51" fmla="*/ 376455 w 484896"/>
                <a:gd name="connsiteY51" fmla="*/ 133842 h 411831"/>
                <a:gd name="connsiteX52" fmla="*/ 355486 w 484896"/>
                <a:gd name="connsiteY52" fmla="*/ 154818 h 411831"/>
                <a:gd name="connsiteX53" fmla="*/ 355486 w 484896"/>
                <a:gd name="connsiteY53" fmla="*/ 90243 h 411831"/>
                <a:gd name="connsiteX54" fmla="*/ 439790 w 484896"/>
                <a:gd name="connsiteY54" fmla="*/ 270730 h 411831"/>
                <a:gd name="connsiteX55" fmla="*/ 431941 w 484896"/>
                <a:gd name="connsiteY55" fmla="*/ 269568 h 411831"/>
                <a:gd name="connsiteX56" fmla="*/ 408779 w 484896"/>
                <a:gd name="connsiteY56" fmla="*/ 235569 h 411831"/>
                <a:gd name="connsiteX57" fmla="*/ 408779 w 484896"/>
                <a:gd name="connsiteY57" fmla="*/ 235197 h 411831"/>
                <a:gd name="connsiteX58" fmla="*/ 439790 w 484896"/>
                <a:gd name="connsiteY58" fmla="*/ 158811 h 411831"/>
                <a:gd name="connsiteX59" fmla="*/ 470801 w 484896"/>
                <a:gd name="connsiteY59" fmla="*/ 235197 h 411831"/>
                <a:gd name="connsiteX60" fmla="*/ 470801 w 484896"/>
                <a:gd name="connsiteY60" fmla="*/ 235569 h 411831"/>
                <a:gd name="connsiteX61" fmla="*/ 447644 w 484896"/>
                <a:gd name="connsiteY61" fmla="*/ 269562 h 411831"/>
                <a:gd name="connsiteX62" fmla="*/ 439790 w 484896"/>
                <a:gd name="connsiteY62" fmla="*/ 270730 h 4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4896" h="411831">
                  <a:moveTo>
                    <a:pt x="449296" y="343861"/>
                  </a:moveTo>
                  <a:cubicBezTo>
                    <a:pt x="447988" y="343083"/>
                    <a:pt x="446699" y="342331"/>
                    <a:pt x="445428" y="341605"/>
                  </a:cubicBezTo>
                  <a:lnTo>
                    <a:pt x="445428" y="281531"/>
                  </a:lnTo>
                  <a:cubicBezTo>
                    <a:pt x="447331" y="281243"/>
                    <a:pt x="449214" y="280838"/>
                    <a:pt x="451067" y="280318"/>
                  </a:cubicBezTo>
                  <a:cubicBezTo>
                    <a:pt x="470173" y="273703"/>
                    <a:pt x="482745" y="255411"/>
                    <a:pt x="482078" y="235197"/>
                  </a:cubicBezTo>
                  <a:cubicBezTo>
                    <a:pt x="482078" y="206996"/>
                    <a:pt x="448924" y="143938"/>
                    <a:pt x="439790" y="143938"/>
                  </a:cubicBezTo>
                  <a:cubicBezTo>
                    <a:pt x="430656" y="143938"/>
                    <a:pt x="397503" y="207221"/>
                    <a:pt x="397503" y="235197"/>
                  </a:cubicBezTo>
                  <a:cubicBezTo>
                    <a:pt x="396835" y="255411"/>
                    <a:pt x="409407" y="273703"/>
                    <a:pt x="428513" y="280318"/>
                  </a:cubicBezTo>
                  <a:cubicBezTo>
                    <a:pt x="430366" y="280838"/>
                    <a:pt x="432249" y="281243"/>
                    <a:pt x="434152" y="281531"/>
                  </a:cubicBezTo>
                  <a:lnTo>
                    <a:pt x="434152" y="335429"/>
                  </a:lnTo>
                  <a:cubicBezTo>
                    <a:pt x="432319" y="334470"/>
                    <a:pt x="431113" y="333861"/>
                    <a:pt x="430949" y="333776"/>
                  </a:cubicBezTo>
                  <a:cubicBezTo>
                    <a:pt x="418063" y="327687"/>
                    <a:pt x="404668" y="322742"/>
                    <a:pt x="390917" y="318999"/>
                  </a:cubicBezTo>
                  <a:cubicBezTo>
                    <a:pt x="379175" y="315967"/>
                    <a:pt x="367249" y="313697"/>
                    <a:pt x="355215" y="312202"/>
                  </a:cubicBezTo>
                  <a:lnTo>
                    <a:pt x="355215" y="202664"/>
                  </a:lnTo>
                  <a:cubicBezTo>
                    <a:pt x="358446" y="202264"/>
                    <a:pt x="360853" y="201694"/>
                    <a:pt x="360853" y="201694"/>
                  </a:cubicBezTo>
                  <a:cubicBezTo>
                    <a:pt x="387015" y="196054"/>
                    <a:pt x="406749" y="169545"/>
                    <a:pt x="406749" y="132601"/>
                  </a:cubicBezTo>
                  <a:cubicBezTo>
                    <a:pt x="406749" y="90525"/>
                    <a:pt x="363278" y="0"/>
                    <a:pt x="349577" y="0"/>
                  </a:cubicBezTo>
                  <a:cubicBezTo>
                    <a:pt x="335876" y="0"/>
                    <a:pt x="292404" y="90525"/>
                    <a:pt x="292404" y="132601"/>
                  </a:cubicBezTo>
                  <a:cubicBezTo>
                    <a:pt x="292404" y="169545"/>
                    <a:pt x="312138" y="195828"/>
                    <a:pt x="338300" y="201694"/>
                  </a:cubicBezTo>
                  <a:cubicBezTo>
                    <a:pt x="338300" y="201694"/>
                    <a:pt x="340708" y="202258"/>
                    <a:pt x="343938" y="202664"/>
                  </a:cubicBezTo>
                  <a:lnTo>
                    <a:pt x="343938" y="311385"/>
                  </a:lnTo>
                  <a:cubicBezTo>
                    <a:pt x="336197" y="311024"/>
                    <a:pt x="328580" y="310888"/>
                    <a:pt x="327023" y="310888"/>
                  </a:cubicBezTo>
                  <a:cubicBezTo>
                    <a:pt x="273803" y="310888"/>
                    <a:pt x="223667" y="327042"/>
                    <a:pt x="189583" y="355119"/>
                  </a:cubicBezTo>
                  <a:cubicBezTo>
                    <a:pt x="184390" y="359011"/>
                    <a:pt x="136149" y="393348"/>
                    <a:pt x="43596" y="400568"/>
                  </a:cubicBezTo>
                  <a:lnTo>
                    <a:pt x="0" y="400455"/>
                  </a:lnTo>
                  <a:lnTo>
                    <a:pt x="0" y="411735"/>
                  </a:lnTo>
                  <a:lnTo>
                    <a:pt x="44024" y="411831"/>
                  </a:lnTo>
                  <a:cubicBezTo>
                    <a:pt x="140197" y="404347"/>
                    <a:pt x="190880" y="368238"/>
                    <a:pt x="196643" y="363918"/>
                  </a:cubicBezTo>
                  <a:cubicBezTo>
                    <a:pt x="228849" y="337409"/>
                    <a:pt x="276374" y="322180"/>
                    <a:pt x="327023" y="322180"/>
                  </a:cubicBezTo>
                  <a:cubicBezTo>
                    <a:pt x="328974" y="322180"/>
                    <a:pt x="341937" y="322434"/>
                    <a:pt x="351065" y="323111"/>
                  </a:cubicBezTo>
                  <a:cubicBezTo>
                    <a:pt x="363538" y="324474"/>
                    <a:pt x="375895" y="326749"/>
                    <a:pt x="388036" y="329918"/>
                  </a:cubicBezTo>
                  <a:cubicBezTo>
                    <a:pt x="401067" y="333465"/>
                    <a:pt x="413762" y="338147"/>
                    <a:pt x="425976" y="343912"/>
                  </a:cubicBezTo>
                  <a:cubicBezTo>
                    <a:pt x="426061" y="343957"/>
                    <a:pt x="434755" y="348345"/>
                    <a:pt x="443534" y="353568"/>
                  </a:cubicBezTo>
                  <a:cubicBezTo>
                    <a:pt x="456716" y="362624"/>
                    <a:pt x="469279" y="372552"/>
                    <a:pt x="481136" y="383286"/>
                  </a:cubicBezTo>
                  <a:lnTo>
                    <a:pt x="484897" y="386670"/>
                  </a:lnTo>
                  <a:lnTo>
                    <a:pt x="484897" y="371560"/>
                  </a:lnTo>
                  <a:cubicBezTo>
                    <a:pt x="473707" y="361488"/>
                    <a:pt x="461809" y="352231"/>
                    <a:pt x="449296" y="343861"/>
                  </a:cubicBezTo>
                  <a:close/>
                  <a:moveTo>
                    <a:pt x="344209" y="90243"/>
                  </a:moveTo>
                  <a:lnTo>
                    <a:pt x="344209" y="133058"/>
                  </a:lnTo>
                  <a:lnTo>
                    <a:pt x="326679" y="115523"/>
                  </a:lnTo>
                  <a:lnTo>
                    <a:pt x="318707" y="123521"/>
                  </a:lnTo>
                  <a:lnTo>
                    <a:pt x="344209" y="149031"/>
                  </a:lnTo>
                  <a:lnTo>
                    <a:pt x="344209" y="191333"/>
                  </a:lnTo>
                  <a:cubicBezTo>
                    <a:pt x="342281" y="191045"/>
                    <a:pt x="340871" y="190718"/>
                    <a:pt x="340764" y="190695"/>
                  </a:cubicBezTo>
                  <a:cubicBezTo>
                    <a:pt x="318583" y="185721"/>
                    <a:pt x="303681" y="162382"/>
                    <a:pt x="303681" y="132601"/>
                  </a:cubicBezTo>
                  <a:cubicBezTo>
                    <a:pt x="303681" y="98664"/>
                    <a:pt x="335486" y="29690"/>
                    <a:pt x="349577" y="13469"/>
                  </a:cubicBezTo>
                  <a:cubicBezTo>
                    <a:pt x="363673" y="29690"/>
                    <a:pt x="395473" y="98636"/>
                    <a:pt x="395473" y="132601"/>
                  </a:cubicBezTo>
                  <a:cubicBezTo>
                    <a:pt x="395473" y="162562"/>
                    <a:pt x="380604" y="185896"/>
                    <a:pt x="358260" y="190695"/>
                  </a:cubicBezTo>
                  <a:cubicBezTo>
                    <a:pt x="358260" y="190695"/>
                    <a:pt x="357132" y="190961"/>
                    <a:pt x="355497" y="191220"/>
                  </a:cubicBezTo>
                  <a:lnTo>
                    <a:pt x="355497" y="170746"/>
                  </a:lnTo>
                  <a:lnTo>
                    <a:pt x="384438" y="141795"/>
                  </a:lnTo>
                  <a:lnTo>
                    <a:pt x="376455" y="133842"/>
                  </a:lnTo>
                  <a:lnTo>
                    <a:pt x="355486" y="154818"/>
                  </a:lnTo>
                  <a:lnTo>
                    <a:pt x="355486" y="90243"/>
                  </a:lnTo>
                  <a:close/>
                  <a:moveTo>
                    <a:pt x="439790" y="270730"/>
                  </a:moveTo>
                  <a:cubicBezTo>
                    <a:pt x="437137" y="270653"/>
                    <a:pt x="434503" y="270263"/>
                    <a:pt x="431941" y="269568"/>
                  </a:cubicBezTo>
                  <a:cubicBezTo>
                    <a:pt x="417612" y="264530"/>
                    <a:pt x="408226" y="250752"/>
                    <a:pt x="408779" y="235569"/>
                  </a:cubicBezTo>
                  <a:lnTo>
                    <a:pt x="408779" y="235197"/>
                  </a:lnTo>
                  <a:cubicBezTo>
                    <a:pt x="408779" y="215924"/>
                    <a:pt x="428970" y="173718"/>
                    <a:pt x="439790" y="158811"/>
                  </a:cubicBezTo>
                  <a:cubicBezTo>
                    <a:pt x="450407" y="173386"/>
                    <a:pt x="470801" y="214649"/>
                    <a:pt x="470801" y="235197"/>
                  </a:cubicBezTo>
                  <a:lnTo>
                    <a:pt x="470801" y="235569"/>
                  </a:lnTo>
                  <a:cubicBezTo>
                    <a:pt x="471360" y="250751"/>
                    <a:pt x="461974" y="264529"/>
                    <a:pt x="447644" y="269562"/>
                  </a:cubicBezTo>
                  <a:cubicBezTo>
                    <a:pt x="445082" y="270262"/>
                    <a:pt x="442445" y="270654"/>
                    <a:pt x="439790" y="270730"/>
                  </a:cubicBezTo>
                  <a:close/>
                </a:path>
              </a:pathLst>
            </a:custGeom>
            <a:solidFill>
              <a:srgbClr val="A82634"/>
            </a:solidFill>
            <a:ln w="5556" cap="flat">
              <a:solidFill>
                <a:srgbClr val="A82634"/>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6A732FA-B9F9-8CA5-D2C4-488459A1859F}"/>
                </a:ext>
              </a:extLst>
            </p:cNvPr>
            <p:cNvSpPr/>
            <p:nvPr/>
          </p:nvSpPr>
          <p:spPr>
            <a:xfrm>
              <a:off x="3427707" y="4090035"/>
              <a:ext cx="28191" cy="11280"/>
            </a:xfrm>
            <a:custGeom>
              <a:avLst/>
              <a:gdLst>
                <a:gd name="connsiteX0" fmla="*/ 0 w 28191"/>
                <a:gd name="connsiteY0" fmla="*/ 0 h 11280"/>
                <a:gd name="connsiteX1" fmla="*/ 28192 w 28191"/>
                <a:gd name="connsiteY1" fmla="*/ 0 h 11280"/>
                <a:gd name="connsiteX2" fmla="*/ 28192 w 28191"/>
                <a:gd name="connsiteY2" fmla="*/ 11280 h 11280"/>
                <a:gd name="connsiteX3" fmla="*/ 0 w 28191"/>
                <a:gd name="connsiteY3" fmla="*/ 11280 h 11280"/>
              </a:gdLst>
              <a:ahLst/>
              <a:cxnLst>
                <a:cxn ang="0">
                  <a:pos x="connsiteX0" y="connsiteY0"/>
                </a:cxn>
                <a:cxn ang="0">
                  <a:pos x="connsiteX1" y="connsiteY1"/>
                </a:cxn>
                <a:cxn ang="0">
                  <a:pos x="connsiteX2" y="connsiteY2"/>
                </a:cxn>
                <a:cxn ang="0">
                  <a:pos x="connsiteX3" y="connsiteY3"/>
                </a:cxn>
              </a:cxnLst>
              <a:rect l="l" t="t" r="r" b="b"/>
              <a:pathLst>
                <a:path w="28191" h="11280">
                  <a:moveTo>
                    <a:pt x="0" y="0"/>
                  </a:moveTo>
                  <a:lnTo>
                    <a:pt x="28192" y="0"/>
                  </a:lnTo>
                  <a:lnTo>
                    <a:pt x="28192" y="11280"/>
                  </a:lnTo>
                  <a:lnTo>
                    <a:pt x="0" y="11280"/>
                  </a:lnTo>
                  <a:close/>
                </a:path>
              </a:pathLst>
            </a:custGeom>
            <a:grpFill/>
            <a:ln w="5556" cap="flat">
              <a:solidFill>
                <a:srgbClr val="BA0C2F"/>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1087E5E-4073-E4F2-FD6D-31034C41E78B}"/>
                </a:ext>
              </a:extLst>
            </p:cNvPr>
            <p:cNvSpPr/>
            <p:nvPr/>
          </p:nvSpPr>
          <p:spPr>
            <a:xfrm>
              <a:off x="3446652" y="4041191"/>
              <a:ext cx="27571" cy="28201"/>
            </a:xfrm>
            <a:custGeom>
              <a:avLst/>
              <a:gdLst>
                <a:gd name="connsiteX0" fmla="*/ 19621 w 27571"/>
                <a:gd name="connsiteY0" fmla="*/ 28201 h 28201"/>
                <a:gd name="connsiteX1" fmla="*/ 0 w 27571"/>
                <a:gd name="connsiteY1" fmla="*/ 8178 h 28201"/>
                <a:gd name="connsiteX2" fmla="*/ 8006 w 27571"/>
                <a:gd name="connsiteY2" fmla="*/ 0 h 28201"/>
                <a:gd name="connsiteX3" fmla="*/ 27571 w 27571"/>
                <a:gd name="connsiteY3" fmla="*/ 20023 h 28201"/>
                <a:gd name="connsiteX4" fmla="*/ 19621 w 27571"/>
                <a:gd name="connsiteY4" fmla="*/ 28201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19621" y="28201"/>
                  </a:moveTo>
                  <a:lnTo>
                    <a:pt x="0" y="8178"/>
                  </a:lnTo>
                  <a:lnTo>
                    <a:pt x="8006" y="0"/>
                  </a:lnTo>
                  <a:lnTo>
                    <a:pt x="27571" y="20023"/>
                  </a:lnTo>
                  <a:lnTo>
                    <a:pt x="19621" y="28201"/>
                  </a:lnTo>
                  <a:close/>
                </a:path>
              </a:pathLst>
            </a:custGeom>
            <a:grpFill/>
            <a:ln w="5556" cap="flat">
              <a:solidFill>
                <a:srgbClr val="BA0C2F"/>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0A85FCB-EFB7-FA4B-CD20-4C3875D215C0}"/>
                </a:ext>
              </a:extLst>
            </p:cNvPr>
            <p:cNvSpPr/>
            <p:nvPr/>
          </p:nvSpPr>
          <p:spPr>
            <a:xfrm>
              <a:off x="3467175" y="4062511"/>
              <a:ext cx="67660" cy="67682"/>
            </a:xfrm>
            <a:custGeom>
              <a:avLst/>
              <a:gdLst>
                <a:gd name="connsiteX0" fmla="*/ 33830 w 67660"/>
                <a:gd name="connsiteY0" fmla="*/ 11280 h 67682"/>
                <a:gd name="connsiteX1" fmla="*/ 56383 w 67660"/>
                <a:gd name="connsiteY1" fmla="*/ 33841 h 67682"/>
                <a:gd name="connsiteX2" fmla="*/ 33830 w 67660"/>
                <a:gd name="connsiteY2" fmla="*/ 56402 h 67682"/>
                <a:gd name="connsiteX3" fmla="*/ 11277 w 67660"/>
                <a:gd name="connsiteY3" fmla="*/ 33841 h 67682"/>
                <a:gd name="connsiteX4" fmla="*/ 33830 w 67660"/>
                <a:gd name="connsiteY4" fmla="*/ 11280 h 67682"/>
                <a:gd name="connsiteX5" fmla="*/ 33830 w 67660"/>
                <a:gd name="connsiteY5" fmla="*/ 0 h 67682"/>
                <a:gd name="connsiteX6" fmla="*/ 0 w 67660"/>
                <a:gd name="connsiteY6" fmla="*/ 33841 h 67682"/>
                <a:gd name="connsiteX7" fmla="*/ 33830 w 67660"/>
                <a:gd name="connsiteY7" fmla="*/ 67683 h 67682"/>
                <a:gd name="connsiteX8" fmla="*/ 67660 w 67660"/>
                <a:gd name="connsiteY8" fmla="*/ 33841 h 67682"/>
                <a:gd name="connsiteX9" fmla="*/ 33830 w 67660"/>
                <a:gd name="connsiteY9" fmla="*/ 0 h 6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60" h="67682">
                  <a:moveTo>
                    <a:pt x="33830" y="11280"/>
                  </a:moveTo>
                  <a:cubicBezTo>
                    <a:pt x="46286" y="11280"/>
                    <a:pt x="56383" y="21381"/>
                    <a:pt x="56383" y="33841"/>
                  </a:cubicBezTo>
                  <a:cubicBezTo>
                    <a:pt x="56383" y="46301"/>
                    <a:pt x="46286" y="56402"/>
                    <a:pt x="33830" y="56402"/>
                  </a:cubicBezTo>
                  <a:cubicBezTo>
                    <a:pt x="21374" y="56402"/>
                    <a:pt x="11277" y="46301"/>
                    <a:pt x="11277" y="33841"/>
                  </a:cubicBezTo>
                  <a:cubicBezTo>
                    <a:pt x="11277" y="21381"/>
                    <a:pt x="21374" y="11280"/>
                    <a:pt x="33830" y="11280"/>
                  </a:cubicBezTo>
                  <a:moveTo>
                    <a:pt x="33830" y="0"/>
                  </a:moveTo>
                  <a:cubicBezTo>
                    <a:pt x="15146" y="0"/>
                    <a:pt x="0" y="15151"/>
                    <a:pt x="0" y="33841"/>
                  </a:cubicBezTo>
                  <a:cubicBezTo>
                    <a:pt x="0" y="52531"/>
                    <a:pt x="15146" y="67683"/>
                    <a:pt x="33830" y="67683"/>
                  </a:cubicBezTo>
                  <a:cubicBezTo>
                    <a:pt x="52514" y="67683"/>
                    <a:pt x="67660" y="52531"/>
                    <a:pt x="67660" y="33841"/>
                  </a:cubicBezTo>
                  <a:cubicBezTo>
                    <a:pt x="67660" y="15151"/>
                    <a:pt x="52514" y="0"/>
                    <a:pt x="33830" y="0"/>
                  </a:cubicBezTo>
                  <a:close/>
                </a:path>
              </a:pathLst>
            </a:custGeom>
            <a:grpFill/>
            <a:ln w="5556" cap="flat">
              <a:solidFill>
                <a:srgbClr val="BA0C2F"/>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8CC0555-97FD-B5FB-0BA7-5C8995B069E1}"/>
                </a:ext>
              </a:extLst>
            </p:cNvPr>
            <p:cNvSpPr/>
            <p:nvPr/>
          </p:nvSpPr>
          <p:spPr>
            <a:xfrm>
              <a:off x="3495367" y="4022353"/>
              <a:ext cx="11276" cy="28201"/>
            </a:xfrm>
            <a:custGeom>
              <a:avLst/>
              <a:gdLst>
                <a:gd name="connsiteX0" fmla="*/ 0 w 11276"/>
                <a:gd name="connsiteY0" fmla="*/ 0 h 28201"/>
                <a:gd name="connsiteX1" fmla="*/ 11277 w 11276"/>
                <a:gd name="connsiteY1" fmla="*/ 0 h 28201"/>
                <a:gd name="connsiteX2" fmla="*/ 11277 w 11276"/>
                <a:gd name="connsiteY2" fmla="*/ 28201 h 28201"/>
                <a:gd name="connsiteX3" fmla="*/ 0 w 11276"/>
                <a:gd name="connsiteY3" fmla="*/ 28201 h 28201"/>
              </a:gdLst>
              <a:ahLst/>
              <a:cxnLst>
                <a:cxn ang="0">
                  <a:pos x="connsiteX0" y="connsiteY0"/>
                </a:cxn>
                <a:cxn ang="0">
                  <a:pos x="connsiteX1" y="connsiteY1"/>
                </a:cxn>
                <a:cxn ang="0">
                  <a:pos x="connsiteX2" y="connsiteY2"/>
                </a:cxn>
                <a:cxn ang="0">
                  <a:pos x="connsiteX3" y="connsiteY3"/>
                </a:cxn>
              </a:cxnLst>
              <a:rect l="l" t="t" r="r" b="b"/>
              <a:pathLst>
                <a:path w="11276" h="28201">
                  <a:moveTo>
                    <a:pt x="0" y="0"/>
                  </a:moveTo>
                  <a:lnTo>
                    <a:pt x="11277" y="0"/>
                  </a:lnTo>
                  <a:lnTo>
                    <a:pt x="11277" y="28201"/>
                  </a:lnTo>
                  <a:lnTo>
                    <a:pt x="0" y="28201"/>
                  </a:lnTo>
                  <a:close/>
                </a:path>
              </a:pathLst>
            </a:custGeom>
            <a:grpFill/>
            <a:ln w="5556" cap="flat">
              <a:solidFill>
                <a:srgbClr val="BA0C2F"/>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2878C33-2226-95F5-3126-D63489967FFB}"/>
                </a:ext>
              </a:extLst>
            </p:cNvPr>
            <p:cNvSpPr/>
            <p:nvPr/>
          </p:nvSpPr>
          <p:spPr>
            <a:xfrm>
              <a:off x="3546112" y="4090035"/>
              <a:ext cx="28191" cy="11280"/>
            </a:xfrm>
            <a:custGeom>
              <a:avLst/>
              <a:gdLst>
                <a:gd name="connsiteX0" fmla="*/ 0 w 28191"/>
                <a:gd name="connsiteY0" fmla="*/ 0 h 11280"/>
                <a:gd name="connsiteX1" fmla="*/ 28192 w 28191"/>
                <a:gd name="connsiteY1" fmla="*/ 0 h 11280"/>
                <a:gd name="connsiteX2" fmla="*/ 28192 w 28191"/>
                <a:gd name="connsiteY2" fmla="*/ 11280 h 11280"/>
                <a:gd name="connsiteX3" fmla="*/ 0 w 28191"/>
                <a:gd name="connsiteY3" fmla="*/ 11280 h 11280"/>
              </a:gdLst>
              <a:ahLst/>
              <a:cxnLst>
                <a:cxn ang="0">
                  <a:pos x="connsiteX0" y="connsiteY0"/>
                </a:cxn>
                <a:cxn ang="0">
                  <a:pos x="connsiteX1" y="connsiteY1"/>
                </a:cxn>
                <a:cxn ang="0">
                  <a:pos x="connsiteX2" y="connsiteY2"/>
                </a:cxn>
                <a:cxn ang="0">
                  <a:pos x="connsiteX3" y="connsiteY3"/>
                </a:cxn>
              </a:cxnLst>
              <a:rect l="l" t="t" r="r" b="b"/>
              <a:pathLst>
                <a:path w="28191" h="11280">
                  <a:moveTo>
                    <a:pt x="0" y="0"/>
                  </a:moveTo>
                  <a:lnTo>
                    <a:pt x="28192" y="0"/>
                  </a:lnTo>
                  <a:lnTo>
                    <a:pt x="28192" y="11280"/>
                  </a:lnTo>
                  <a:lnTo>
                    <a:pt x="0" y="11280"/>
                  </a:lnTo>
                  <a:close/>
                </a:path>
              </a:pathLst>
            </a:custGeom>
            <a:grpFill/>
            <a:ln w="5556" cap="flat">
              <a:solidFill>
                <a:srgbClr val="BA0C2F"/>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E72E15C-2145-DB1D-7718-AA2DB4BD15E2}"/>
                </a:ext>
              </a:extLst>
            </p:cNvPr>
            <p:cNvSpPr/>
            <p:nvPr/>
          </p:nvSpPr>
          <p:spPr>
            <a:xfrm>
              <a:off x="3527787" y="4041191"/>
              <a:ext cx="27571" cy="28201"/>
            </a:xfrm>
            <a:custGeom>
              <a:avLst/>
              <a:gdLst>
                <a:gd name="connsiteX0" fmla="*/ 7950 w 27571"/>
                <a:gd name="connsiteY0" fmla="*/ 28201 h 28201"/>
                <a:gd name="connsiteX1" fmla="*/ 27571 w 27571"/>
                <a:gd name="connsiteY1" fmla="*/ 8178 h 28201"/>
                <a:gd name="connsiteX2" fmla="*/ 19565 w 27571"/>
                <a:gd name="connsiteY2" fmla="*/ 0 h 28201"/>
                <a:gd name="connsiteX3" fmla="*/ 0 w 27571"/>
                <a:gd name="connsiteY3" fmla="*/ 20023 h 28201"/>
                <a:gd name="connsiteX4" fmla="*/ 7950 w 27571"/>
                <a:gd name="connsiteY4" fmla="*/ 28201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7950" y="28201"/>
                  </a:moveTo>
                  <a:lnTo>
                    <a:pt x="27571" y="8178"/>
                  </a:lnTo>
                  <a:lnTo>
                    <a:pt x="19565" y="0"/>
                  </a:lnTo>
                  <a:lnTo>
                    <a:pt x="0" y="20023"/>
                  </a:lnTo>
                  <a:lnTo>
                    <a:pt x="7950" y="28201"/>
                  </a:lnTo>
                  <a:close/>
                </a:path>
              </a:pathLst>
            </a:custGeom>
            <a:grpFill/>
            <a:ln w="5556" cap="flat">
              <a:solidFill>
                <a:srgbClr val="BA0C2F"/>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6FFEE6C-A8A7-69B7-5B5C-D8CE6A148A4E}"/>
                </a:ext>
              </a:extLst>
            </p:cNvPr>
            <p:cNvSpPr/>
            <p:nvPr/>
          </p:nvSpPr>
          <p:spPr>
            <a:xfrm>
              <a:off x="3446652" y="4122579"/>
              <a:ext cx="27571" cy="28201"/>
            </a:xfrm>
            <a:custGeom>
              <a:avLst/>
              <a:gdLst>
                <a:gd name="connsiteX0" fmla="*/ 19621 w 27571"/>
                <a:gd name="connsiteY0" fmla="*/ 0 h 28201"/>
                <a:gd name="connsiteX1" fmla="*/ 0 w 27571"/>
                <a:gd name="connsiteY1" fmla="*/ 20079 h 28201"/>
                <a:gd name="connsiteX2" fmla="*/ 8006 w 27571"/>
                <a:gd name="connsiteY2" fmla="*/ 28201 h 28201"/>
                <a:gd name="connsiteX3" fmla="*/ 27571 w 27571"/>
                <a:gd name="connsiteY3" fmla="*/ 8178 h 28201"/>
                <a:gd name="connsiteX4" fmla="*/ 19621 w 27571"/>
                <a:gd name="connsiteY4" fmla="*/ 0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19621" y="0"/>
                  </a:moveTo>
                  <a:lnTo>
                    <a:pt x="0" y="20079"/>
                  </a:lnTo>
                  <a:lnTo>
                    <a:pt x="8006" y="28201"/>
                  </a:lnTo>
                  <a:lnTo>
                    <a:pt x="27571" y="8178"/>
                  </a:lnTo>
                  <a:lnTo>
                    <a:pt x="19621" y="0"/>
                  </a:lnTo>
                  <a:close/>
                </a:path>
              </a:pathLst>
            </a:custGeom>
            <a:grpFill/>
            <a:ln w="5556" cap="flat">
              <a:solidFill>
                <a:srgbClr val="BA0C2F"/>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FD59CE8-1C88-A610-0481-A1F71BBDAAE7}"/>
                </a:ext>
              </a:extLst>
            </p:cNvPr>
            <p:cNvSpPr/>
            <p:nvPr/>
          </p:nvSpPr>
          <p:spPr>
            <a:xfrm>
              <a:off x="3495367" y="4141474"/>
              <a:ext cx="11276" cy="28201"/>
            </a:xfrm>
            <a:custGeom>
              <a:avLst/>
              <a:gdLst>
                <a:gd name="connsiteX0" fmla="*/ 0 w 11276"/>
                <a:gd name="connsiteY0" fmla="*/ 0 h 28201"/>
                <a:gd name="connsiteX1" fmla="*/ 11277 w 11276"/>
                <a:gd name="connsiteY1" fmla="*/ 0 h 28201"/>
                <a:gd name="connsiteX2" fmla="*/ 11277 w 11276"/>
                <a:gd name="connsiteY2" fmla="*/ 28201 h 28201"/>
                <a:gd name="connsiteX3" fmla="*/ 0 w 11276"/>
                <a:gd name="connsiteY3" fmla="*/ 28201 h 28201"/>
              </a:gdLst>
              <a:ahLst/>
              <a:cxnLst>
                <a:cxn ang="0">
                  <a:pos x="connsiteX0" y="connsiteY0"/>
                </a:cxn>
                <a:cxn ang="0">
                  <a:pos x="connsiteX1" y="connsiteY1"/>
                </a:cxn>
                <a:cxn ang="0">
                  <a:pos x="connsiteX2" y="connsiteY2"/>
                </a:cxn>
                <a:cxn ang="0">
                  <a:pos x="connsiteX3" y="connsiteY3"/>
                </a:cxn>
              </a:cxnLst>
              <a:rect l="l" t="t" r="r" b="b"/>
              <a:pathLst>
                <a:path w="11276" h="28201">
                  <a:moveTo>
                    <a:pt x="0" y="0"/>
                  </a:moveTo>
                  <a:lnTo>
                    <a:pt x="11277" y="0"/>
                  </a:lnTo>
                  <a:lnTo>
                    <a:pt x="11277" y="28201"/>
                  </a:lnTo>
                  <a:lnTo>
                    <a:pt x="0" y="28201"/>
                  </a:lnTo>
                  <a:close/>
                </a:path>
              </a:pathLst>
            </a:custGeom>
            <a:grpFill/>
            <a:ln w="5556" cap="flat">
              <a:solidFill>
                <a:srgbClr val="BA0C2F"/>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258D69C-C51D-3AF3-B864-AEBD3CE172BC}"/>
                </a:ext>
              </a:extLst>
            </p:cNvPr>
            <p:cNvSpPr/>
            <p:nvPr/>
          </p:nvSpPr>
          <p:spPr>
            <a:xfrm>
              <a:off x="3527787" y="4122579"/>
              <a:ext cx="27571" cy="28201"/>
            </a:xfrm>
            <a:custGeom>
              <a:avLst/>
              <a:gdLst>
                <a:gd name="connsiteX0" fmla="*/ 7950 w 27571"/>
                <a:gd name="connsiteY0" fmla="*/ 0 h 28201"/>
                <a:gd name="connsiteX1" fmla="*/ 27571 w 27571"/>
                <a:gd name="connsiteY1" fmla="*/ 20079 h 28201"/>
                <a:gd name="connsiteX2" fmla="*/ 19565 w 27571"/>
                <a:gd name="connsiteY2" fmla="*/ 28201 h 28201"/>
                <a:gd name="connsiteX3" fmla="*/ 0 w 27571"/>
                <a:gd name="connsiteY3" fmla="*/ 8178 h 28201"/>
                <a:gd name="connsiteX4" fmla="*/ 7950 w 27571"/>
                <a:gd name="connsiteY4" fmla="*/ 0 h 2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71" h="28201">
                  <a:moveTo>
                    <a:pt x="7950" y="0"/>
                  </a:moveTo>
                  <a:lnTo>
                    <a:pt x="27571" y="20079"/>
                  </a:lnTo>
                  <a:lnTo>
                    <a:pt x="19565" y="28201"/>
                  </a:lnTo>
                  <a:lnTo>
                    <a:pt x="0" y="8178"/>
                  </a:lnTo>
                  <a:lnTo>
                    <a:pt x="7950" y="0"/>
                  </a:lnTo>
                  <a:close/>
                </a:path>
              </a:pathLst>
            </a:custGeom>
            <a:grpFill/>
            <a:ln w="5556" cap="flat">
              <a:solidFill>
                <a:srgbClr val="BA0C2F"/>
              </a:solidFill>
              <a:prstDash val="solid"/>
              <a:miter/>
            </a:ln>
          </p:spPr>
          <p:txBody>
            <a:bodyPr rtlCol="0" anchor="ctr"/>
            <a:lstStyle/>
            <a:p>
              <a:endParaRPr lang="en-US"/>
            </a:p>
          </p:txBody>
        </p:sp>
      </p:grpSp>
      <p:pic>
        <p:nvPicPr>
          <p:cNvPr id="35" name="Google Shape;998;p5">
            <a:extLst>
              <a:ext uri="{FF2B5EF4-FFF2-40B4-BE49-F238E27FC236}">
                <a16:creationId xmlns:a16="http://schemas.microsoft.com/office/drawing/2014/main" id="{C13DE09D-B629-3823-C2E2-78520562BCCC}"/>
              </a:ext>
            </a:extLst>
          </p:cNvPr>
          <p:cNvPicPr preferRelativeResize="0"/>
          <p:nvPr/>
        </p:nvPicPr>
        <p:blipFill rotWithShape="1">
          <a:blip r:embed="rId5">
            <a:alphaModFix/>
            <a:duotone>
              <a:schemeClr val="accent2">
                <a:shade val="45000"/>
                <a:satMod val="135000"/>
              </a:schemeClr>
              <a:prstClr val="white"/>
            </a:duotone>
          </a:blip>
          <a:srcRect/>
          <a:stretch/>
        </p:blipFill>
        <p:spPr>
          <a:xfrm>
            <a:off x="5914101" y="1027404"/>
            <a:ext cx="633142" cy="612036"/>
          </a:xfrm>
          <a:prstGeom prst="rect">
            <a:avLst/>
          </a:prstGeom>
          <a:noFill/>
          <a:ln>
            <a:noFill/>
          </a:ln>
        </p:spPr>
      </p:pic>
      <p:pic>
        <p:nvPicPr>
          <p:cNvPr id="37" name="Google Shape;1000;p5">
            <a:extLst>
              <a:ext uri="{FF2B5EF4-FFF2-40B4-BE49-F238E27FC236}">
                <a16:creationId xmlns:a16="http://schemas.microsoft.com/office/drawing/2014/main" id="{917E6DC3-26F0-9723-8BC8-C8DCE00EB3ED}"/>
              </a:ext>
            </a:extLst>
          </p:cNvPr>
          <p:cNvPicPr preferRelativeResize="0"/>
          <p:nvPr/>
        </p:nvPicPr>
        <p:blipFill rotWithShape="1">
          <a:blip r:embed="rId6">
            <a:alphaModFix/>
            <a:duotone>
              <a:schemeClr val="accent2">
                <a:shade val="45000"/>
                <a:satMod val="135000"/>
              </a:schemeClr>
              <a:prstClr val="white"/>
            </a:duotone>
          </a:blip>
          <a:srcRect/>
          <a:stretch/>
        </p:blipFill>
        <p:spPr>
          <a:xfrm>
            <a:off x="5935131" y="3174165"/>
            <a:ext cx="570300" cy="570300"/>
          </a:xfrm>
          <a:prstGeom prst="rect">
            <a:avLst/>
          </a:prstGeom>
          <a:noFill/>
          <a:ln>
            <a:noFill/>
          </a:ln>
        </p:spPr>
      </p:pic>
      <p:pic>
        <p:nvPicPr>
          <p:cNvPr id="39" name="Google Shape;1002;p5">
            <a:extLst>
              <a:ext uri="{FF2B5EF4-FFF2-40B4-BE49-F238E27FC236}">
                <a16:creationId xmlns:a16="http://schemas.microsoft.com/office/drawing/2014/main" id="{B1562108-13E1-4685-5AF1-E1E93468DFC4}"/>
              </a:ext>
            </a:extLst>
          </p:cNvPr>
          <p:cNvPicPr preferRelativeResize="0"/>
          <p:nvPr/>
        </p:nvPicPr>
        <p:blipFill rotWithShape="1">
          <a:blip r:embed="rId7">
            <a:alphaModFix/>
            <a:duotone>
              <a:schemeClr val="accent2">
                <a:shade val="45000"/>
                <a:satMod val="135000"/>
              </a:schemeClr>
              <a:prstClr val="white"/>
            </a:duotone>
          </a:blip>
          <a:srcRect/>
          <a:stretch/>
        </p:blipFill>
        <p:spPr>
          <a:xfrm>
            <a:off x="2684239" y="1092041"/>
            <a:ext cx="673206" cy="473348"/>
          </a:xfrm>
          <a:prstGeom prst="rect">
            <a:avLst/>
          </a:prstGeom>
          <a:noFill/>
          <a:ln>
            <a:noFill/>
          </a:ln>
        </p:spPr>
      </p:pic>
      <p:pic>
        <p:nvPicPr>
          <p:cNvPr id="42" name="Google Shape;1004;p5">
            <a:extLst>
              <a:ext uri="{FF2B5EF4-FFF2-40B4-BE49-F238E27FC236}">
                <a16:creationId xmlns:a16="http://schemas.microsoft.com/office/drawing/2014/main" id="{6F04509E-B0EC-2053-444B-CA6F6345DB57}"/>
              </a:ext>
            </a:extLst>
          </p:cNvPr>
          <p:cNvPicPr preferRelativeResize="0"/>
          <p:nvPr/>
        </p:nvPicPr>
        <p:blipFill rotWithShape="1">
          <a:blip r:embed="rId8">
            <a:alphaModFix/>
            <a:duotone>
              <a:schemeClr val="accent2">
                <a:shade val="45000"/>
                <a:satMod val="135000"/>
              </a:schemeClr>
              <a:prstClr val="white"/>
            </a:duotone>
          </a:blip>
          <a:srcRect/>
          <a:stretch/>
        </p:blipFill>
        <p:spPr>
          <a:xfrm>
            <a:off x="2703123" y="2145343"/>
            <a:ext cx="635439" cy="515053"/>
          </a:xfrm>
          <a:prstGeom prst="rect">
            <a:avLst/>
          </a:prstGeom>
          <a:noFill/>
          <a:ln>
            <a:noFill/>
          </a:ln>
        </p:spPr>
      </p:pic>
      <p:pic>
        <p:nvPicPr>
          <p:cNvPr id="43" name="Google Shape;1006;p5">
            <a:extLst>
              <a:ext uri="{FF2B5EF4-FFF2-40B4-BE49-F238E27FC236}">
                <a16:creationId xmlns:a16="http://schemas.microsoft.com/office/drawing/2014/main" id="{208BDE92-BE52-3705-8A7D-22E4EAE171BD}"/>
              </a:ext>
            </a:extLst>
          </p:cNvPr>
          <p:cNvPicPr preferRelativeResize="0"/>
          <p:nvPr/>
        </p:nvPicPr>
        <p:blipFill rotWithShape="1">
          <a:blip r:embed="rId9">
            <a:alphaModFix/>
            <a:duotone>
              <a:schemeClr val="accent2">
                <a:shade val="45000"/>
                <a:satMod val="135000"/>
              </a:schemeClr>
              <a:prstClr val="white"/>
            </a:duotone>
          </a:blip>
          <a:srcRect/>
          <a:stretch/>
        </p:blipFill>
        <p:spPr>
          <a:xfrm>
            <a:off x="2757832" y="3120881"/>
            <a:ext cx="526020" cy="526016"/>
          </a:xfrm>
          <a:prstGeom prst="rect">
            <a:avLst/>
          </a:prstGeom>
          <a:noFill/>
          <a:ln>
            <a:noFill/>
          </a:ln>
        </p:spPr>
      </p:pic>
      <p:grpSp>
        <p:nvGrpSpPr>
          <p:cNvPr id="64" name="Group 63">
            <a:extLst>
              <a:ext uri="{FF2B5EF4-FFF2-40B4-BE49-F238E27FC236}">
                <a16:creationId xmlns:a16="http://schemas.microsoft.com/office/drawing/2014/main" id="{CEDCFDBB-3576-6B34-3B49-DDF81F974CE1}"/>
              </a:ext>
            </a:extLst>
          </p:cNvPr>
          <p:cNvGrpSpPr/>
          <p:nvPr/>
        </p:nvGrpSpPr>
        <p:grpSpPr>
          <a:xfrm>
            <a:off x="488133" y="1038269"/>
            <a:ext cx="1823732" cy="3696857"/>
            <a:chOff x="488133" y="1079833"/>
            <a:chExt cx="1823732" cy="3696857"/>
          </a:xfrm>
        </p:grpSpPr>
        <p:sp>
          <p:nvSpPr>
            <p:cNvPr id="40" name="Google Shape;1436;g1109f72e8ae_0_52">
              <a:extLst>
                <a:ext uri="{FF2B5EF4-FFF2-40B4-BE49-F238E27FC236}">
                  <a16:creationId xmlns:a16="http://schemas.microsoft.com/office/drawing/2014/main" id="{E7E1B388-20AF-41CF-AD49-2E1B953D9BC4}"/>
                </a:ext>
              </a:extLst>
            </p:cNvPr>
            <p:cNvSpPr/>
            <p:nvPr/>
          </p:nvSpPr>
          <p:spPr>
            <a:xfrm>
              <a:off x="488133" y="1079833"/>
              <a:ext cx="1823732" cy="3696857"/>
            </a:xfrm>
            <a:prstGeom prst="rect">
              <a:avLst/>
            </a:prstGeom>
            <a:solidFill>
              <a:srgbClr val="01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4;p5">
              <a:extLst>
                <a:ext uri="{FF2B5EF4-FFF2-40B4-BE49-F238E27FC236}">
                  <a16:creationId xmlns:a16="http://schemas.microsoft.com/office/drawing/2014/main" id="{9AAE4D16-62B9-45A4-9036-9CA9F187A4E6}"/>
                </a:ext>
              </a:extLst>
            </p:cNvPr>
            <p:cNvSpPr/>
            <p:nvPr/>
          </p:nvSpPr>
          <p:spPr>
            <a:xfrm>
              <a:off x="578268" y="1631905"/>
              <a:ext cx="1643423" cy="2974602"/>
            </a:xfrm>
            <a:prstGeom prst="rect">
              <a:avLst/>
            </a:prstGeom>
            <a:noFill/>
            <a:ln>
              <a:noFill/>
            </a:ln>
          </p:spPr>
          <p:txBody>
            <a:bodyPr spcFirstLastPara="1" wrap="square" lIns="91425" tIns="0" rIns="91425" bIns="45700" anchor="t" anchorCtr="0">
              <a:noAutofit/>
            </a:bodyPr>
            <a:lstStyle/>
            <a:p>
              <a:pPr marR="0" lvl="0" rtl="0">
                <a:spcBef>
                  <a:spcPts val="0"/>
                </a:spcBef>
                <a:spcAft>
                  <a:spcPts val="600"/>
                </a:spcAft>
                <a:buClr>
                  <a:srgbClr val="5D0517"/>
                </a:buClr>
                <a:buSzPts val="1200"/>
              </a:pPr>
              <a:r>
                <a:rPr lang="en-US" sz="1100" dirty="0">
                  <a:solidFill>
                    <a:schemeClr val="bg1"/>
                  </a:solidFill>
                  <a:latin typeface="Gill Sans"/>
                  <a:ea typeface="Gill Sans"/>
                  <a:cs typeface="Gill Sans"/>
                  <a:sym typeface="Gill Sans"/>
                </a:rPr>
                <a:t>Contract ceiling of </a:t>
              </a:r>
              <a:br>
                <a:rPr lang="en-US" sz="1100" dirty="0">
                  <a:latin typeface="Gill Sans"/>
                  <a:ea typeface="Gill Sans"/>
                  <a:cs typeface="Gill Sans"/>
                </a:rPr>
              </a:br>
              <a:r>
                <a:rPr lang="en-US" sz="1100" b="1" dirty="0">
                  <a:solidFill>
                    <a:schemeClr val="bg1"/>
                  </a:solidFill>
                  <a:latin typeface="Gill Sans"/>
                  <a:ea typeface="Gill Sans"/>
                  <a:cs typeface="Gill Sans"/>
                  <a:sym typeface="Gill Sans"/>
                </a:rPr>
                <a:t>U</a:t>
              </a:r>
              <a:r>
                <a:rPr lang="en-US" sz="1100" b="1"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1"/>
                    </a:ext>
                  </a:extLst>
                </a:rPr>
                <a:t>SD</a:t>
              </a:r>
              <a:r>
                <a:rPr lang="en-US" sz="1100" b="1"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2"/>
                    </a:ext>
                  </a:extLst>
                </a:rPr>
                <a:t>250 M </a:t>
              </a:r>
              <a:r>
                <a:rPr lang="en-US" sz="1100" i="1"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6"/>
                    </a:ext>
                  </a:extLst>
                </a:rPr>
                <a:t>(base period </a:t>
              </a:r>
              <a:r>
                <a:rPr lang="en-US" sz="1100" i="1" dirty="0">
                  <a:solidFill>
                    <a:schemeClr val="bg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USD169,179,520</a:t>
              </a:r>
              <a:r>
                <a:rPr lang="en-US" sz="1100" i="1"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6"/>
                    </a:ext>
                  </a:extLst>
                </a:rPr>
                <a:t>), </a:t>
              </a:r>
              <a:r>
                <a:rPr lang="en-US" sz="1100"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7"/>
                    </a:ext>
                  </a:extLst>
                </a:rPr>
                <a:t>of which </a:t>
              </a:r>
              <a:r>
                <a:rPr lang="en-US" sz="1100"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8"/>
                    </a:ext>
                  </a:extLst>
                </a:rPr>
                <a:t>USD105.22 </a:t>
              </a:r>
              <a:r>
                <a:rPr lang="en-US" sz="1100"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9"/>
                    </a:ext>
                  </a:extLst>
                </a:rPr>
                <a:t>million has been obligated</a:t>
              </a:r>
              <a:endParaRPr lang="en-US" sz="1100"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9"/>
                  </a:ext>
                </a:extLst>
              </a:endParaRPr>
            </a:p>
            <a:p>
              <a:pPr marR="0" lvl="0" rtl="0">
                <a:spcBef>
                  <a:spcPts val="0"/>
                </a:spcBef>
                <a:spcAft>
                  <a:spcPts val="600"/>
                </a:spcAft>
                <a:buClr>
                  <a:srgbClr val="5D0517"/>
                </a:buClr>
                <a:buSzPts val="1200"/>
              </a:pPr>
              <a:endParaRPr lang="en-US" sz="1100"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9"/>
                  </a:ext>
                </a:extLst>
              </a:endParaRPr>
            </a:p>
            <a:p>
              <a:pPr marR="0" lvl="0" rtl="0">
                <a:spcBef>
                  <a:spcPts val="0"/>
                </a:spcBef>
                <a:spcAft>
                  <a:spcPts val="600"/>
                </a:spcAft>
                <a:buClr>
                  <a:srgbClr val="5D0517"/>
                </a:buClr>
                <a:buSzPts val="1200"/>
              </a:pPr>
              <a:endParaRPr lang="en-US" sz="1100" dirty="0">
                <a:solidFill>
                  <a:schemeClr val="bg1"/>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9"/>
                  </a:ext>
                </a:extLst>
              </a:endParaRPr>
            </a:p>
            <a:p>
              <a:pPr marR="0" lvl="0" rtl="0">
                <a:spcBef>
                  <a:spcPts val="0"/>
                </a:spcBef>
                <a:spcAft>
                  <a:spcPts val="1200"/>
                </a:spcAft>
                <a:buClr>
                  <a:srgbClr val="5D0517"/>
                </a:buClr>
                <a:buSzPts val="1200"/>
              </a:pPr>
              <a:r>
                <a:rPr lang="en-US" sz="1100" b="1" dirty="0">
                  <a:solidFill>
                    <a:schemeClr val="bg1"/>
                  </a:solidFill>
                  <a:latin typeface="Gill Sans"/>
                  <a:ea typeface="Gill Sans"/>
                  <a:cs typeface="Gill Sans"/>
                  <a:sym typeface="Gill Sans"/>
                </a:rPr>
                <a:t>Oct 2019 – Sep 2024 </a:t>
              </a:r>
              <a:r>
                <a:rPr lang="en-US" sz="1100" dirty="0">
                  <a:solidFill>
                    <a:schemeClr val="bg1"/>
                  </a:solidFill>
                  <a:latin typeface="Gill Sans"/>
                  <a:ea typeface="Gill Sans"/>
                  <a:cs typeface="Gill Sans"/>
                  <a:sym typeface="Gill Sans"/>
                </a:rPr>
                <a:t>(base period)</a:t>
              </a:r>
            </a:p>
            <a:p>
              <a:pPr marR="0" lvl="0" rtl="0">
                <a:spcBef>
                  <a:spcPts val="0"/>
                </a:spcBef>
                <a:spcAft>
                  <a:spcPts val="600"/>
                </a:spcAft>
                <a:buClr>
                  <a:srgbClr val="5D0517"/>
                </a:buClr>
                <a:buSzPts val="1200"/>
              </a:pPr>
              <a:endParaRPr lang="en-US" sz="1100" dirty="0">
                <a:solidFill>
                  <a:schemeClr val="bg1"/>
                </a:solidFill>
              </a:endParaRPr>
            </a:p>
            <a:p>
              <a:pPr marL="76200" marR="0" lvl="0" rtl="0">
                <a:spcBef>
                  <a:spcPts val="0"/>
                </a:spcBef>
                <a:spcAft>
                  <a:spcPts val="0"/>
                </a:spcAft>
                <a:buClr>
                  <a:schemeClr val="dk1"/>
                </a:buClr>
                <a:buSzPts val="1200"/>
              </a:pPr>
              <a:endParaRPr lang="en-US" sz="1100" dirty="0">
                <a:solidFill>
                  <a:schemeClr val="bg1"/>
                </a:solidFill>
                <a:latin typeface="Gill Sans"/>
                <a:ea typeface="Gill Sans"/>
                <a:cs typeface="Gill Sans"/>
                <a:sym typeface="Gill Sans"/>
              </a:endParaRPr>
            </a:p>
            <a:p>
              <a:pPr>
                <a:buClr>
                  <a:srgbClr val="5D0517"/>
                </a:buClr>
                <a:buSzPts val="1200"/>
              </a:pPr>
              <a:r>
                <a:rPr lang="en-US" sz="1100" b="1" dirty="0">
                  <a:solidFill>
                    <a:schemeClr val="bg1"/>
                  </a:solidFill>
                  <a:latin typeface="Gill Sans"/>
                  <a:ea typeface="Gill Sans"/>
                  <a:cs typeface="Gill Sans"/>
                  <a:sym typeface="Gill Sans"/>
                </a:rPr>
                <a:t>Asia, Africa, </a:t>
              </a:r>
              <a:endParaRPr lang="en-US" sz="1100" b="1" dirty="0">
                <a:solidFill>
                  <a:schemeClr val="bg1"/>
                </a:solidFill>
                <a:latin typeface="Gill Sans"/>
                <a:ea typeface="Gill Sans"/>
                <a:cs typeface="Gill Sans"/>
              </a:endParaRPr>
            </a:p>
            <a:p>
              <a:pPr marR="0" lvl="0" rtl="0">
                <a:spcBef>
                  <a:spcPts val="0"/>
                </a:spcBef>
                <a:spcAft>
                  <a:spcPts val="0"/>
                </a:spcAft>
                <a:buClr>
                  <a:srgbClr val="5D0517"/>
                </a:buClr>
                <a:buSzPts val="1200"/>
              </a:pPr>
              <a:r>
                <a:rPr lang="en-US" sz="1100" b="1" dirty="0">
                  <a:solidFill>
                    <a:schemeClr val="bg1"/>
                  </a:solidFill>
                  <a:latin typeface="Gill Sans"/>
                  <a:ea typeface="Gill Sans"/>
                  <a:cs typeface="Gill Sans"/>
                  <a:sym typeface="Gill Sans"/>
                </a:rPr>
                <a:t>Latin America and Caribbean, Western Balkans</a:t>
              </a:r>
              <a:endParaRPr lang="en-US" sz="1100" b="1" dirty="0">
                <a:solidFill>
                  <a:schemeClr val="bg1"/>
                </a:solidFill>
              </a:endParaRPr>
            </a:p>
          </p:txBody>
        </p:sp>
        <p:grpSp>
          <p:nvGrpSpPr>
            <p:cNvPr id="55" name="Google Shape;1652;p58">
              <a:extLst>
                <a:ext uri="{FF2B5EF4-FFF2-40B4-BE49-F238E27FC236}">
                  <a16:creationId xmlns:a16="http://schemas.microsoft.com/office/drawing/2014/main" id="{C6555607-862D-672F-7B8B-11D5FCDFEAAC}"/>
                </a:ext>
              </a:extLst>
            </p:cNvPr>
            <p:cNvGrpSpPr/>
            <p:nvPr/>
          </p:nvGrpSpPr>
          <p:grpSpPr>
            <a:xfrm>
              <a:off x="591682" y="2570203"/>
              <a:ext cx="457800" cy="457800"/>
              <a:chOff x="223285" y="3200073"/>
              <a:chExt cx="431550" cy="431550"/>
            </a:xfrm>
          </p:grpSpPr>
          <p:sp>
            <p:nvSpPr>
              <p:cNvPr id="56" name="Google Shape;1653;p58">
                <a:extLst>
                  <a:ext uri="{FF2B5EF4-FFF2-40B4-BE49-F238E27FC236}">
                    <a16:creationId xmlns:a16="http://schemas.microsoft.com/office/drawing/2014/main" id="{216B6FDE-A38E-0D55-1982-2F21CF5FDEF3}"/>
                  </a:ext>
                </a:extLst>
              </p:cNvPr>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57" name="Google Shape;1654;p58">
                <a:extLst>
                  <a:ext uri="{FF2B5EF4-FFF2-40B4-BE49-F238E27FC236}">
                    <a16:creationId xmlns:a16="http://schemas.microsoft.com/office/drawing/2014/main" id="{354E3EB5-2136-B162-9D28-7C6CF17606AF}"/>
                  </a:ext>
                </a:extLst>
              </p:cNvPr>
              <p:cNvPicPr preferRelativeResize="0"/>
              <p:nvPr/>
            </p:nvPicPr>
            <p:blipFill rotWithShape="1">
              <a:blip r:embed="rId10">
                <a:alphaModFix/>
              </a:blip>
              <a:srcRect/>
              <a:stretch/>
            </p:blipFill>
            <p:spPr>
              <a:xfrm>
                <a:off x="298161" y="3274950"/>
                <a:ext cx="281798" cy="281796"/>
              </a:xfrm>
              <a:prstGeom prst="rect">
                <a:avLst/>
              </a:prstGeom>
              <a:noFill/>
              <a:ln>
                <a:noFill/>
              </a:ln>
            </p:spPr>
          </p:pic>
        </p:grpSp>
        <p:grpSp>
          <p:nvGrpSpPr>
            <p:cNvPr id="58" name="Google Shape;1655;p58">
              <a:extLst>
                <a:ext uri="{FF2B5EF4-FFF2-40B4-BE49-F238E27FC236}">
                  <a16:creationId xmlns:a16="http://schemas.microsoft.com/office/drawing/2014/main" id="{597D8CD5-CA6A-6383-EE20-6148B6AA801B}"/>
                </a:ext>
              </a:extLst>
            </p:cNvPr>
            <p:cNvGrpSpPr/>
            <p:nvPr/>
          </p:nvGrpSpPr>
          <p:grpSpPr>
            <a:xfrm>
              <a:off x="539377" y="1148933"/>
              <a:ext cx="457800" cy="457800"/>
              <a:chOff x="223285" y="2622616"/>
              <a:chExt cx="431550" cy="431550"/>
            </a:xfrm>
          </p:grpSpPr>
          <p:sp>
            <p:nvSpPr>
              <p:cNvPr id="59" name="Google Shape;1656;p58">
                <a:extLst>
                  <a:ext uri="{FF2B5EF4-FFF2-40B4-BE49-F238E27FC236}">
                    <a16:creationId xmlns:a16="http://schemas.microsoft.com/office/drawing/2014/main" id="{2A085507-0DBB-8433-F73C-7316D41B6F6B}"/>
                  </a:ext>
                </a:extLst>
              </p:cNvPr>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60" name="Google Shape;1657;p58">
                <a:extLst>
                  <a:ext uri="{FF2B5EF4-FFF2-40B4-BE49-F238E27FC236}">
                    <a16:creationId xmlns:a16="http://schemas.microsoft.com/office/drawing/2014/main" id="{AFF8AAF6-A5EB-FF8F-318B-75D98D74637F}"/>
                  </a:ext>
                </a:extLst>
              </p:cNvPr>
              <p:cNvPicPr preferRelativeResize="0"/>
              <p:nvPr/>
            </p:nvPicPr>
            <p:blipFill rotWithShape="1">
              <a:blip r:embed="rId11">
                <a:alphaModFix/>
              </a:blip>
              <a:srcRect/>
              <a:stretch/>
            </p:blipFill>
            <p:spPr>
              <a:xfrm>
                <a:off x="355184" y="2677230"/>
                <a:ext cx="164922" cy="308174"/>
              </a:xfrm>
              <a:prstGeom prst="rect">
                <a:avLst/>
              </a:prstGeom>
              <a:noFill/>
              <a:ln>
                <a:noFill/>
              </a:ln>
            </p:spPr>
          </p:pic>
        </p:grpSp>
        <p:grpSp>
          <p:nvGrpSpPr>
            <p:cNvPr id="61" name="Google Shape;1658;p58">
              <a:extLst>
                <a:ext uri="{FF2B5EF4-FFF2-40B4-BE49-F238E27FC236}">
                  <a16:creationId xmlns:a16="http://schemas.microsoft.com/office/drawing/2014/main" id="{7D90A900-7BA2-19E7-98FD-5DBB82567EA9}"/>
                </a:ext>
              </a:extLst>
            </p:cNvPr>
            <p:cNvGrpSpPr/>
            <p:nvPr/>
          </p:nvGrpSpPr>
          <p:grpSpPr>
            <a:xfrm>
              <a:off x="570900" y="3475541"/>
              <a:ext cx="457800" cy="457800"/>
              <a:chOff x="223285" y="3780400"/>
              <a:chExt cx="431550" cy="431550"/>
            </a:xfrm>
          </p:grpSpPr>
          <p:sp>
            <p:nvSpPr>
              <p:cNvPr id="62" name="Google Shape;1659;p58">
                <a:extLst>
                  <a:ext uri="{FF2B5EF4-FFF2-40B4-BE49-F238E27FC236}">
                    <a16:creationId xmlns:a16="http://schemas.microsoft.com/office/drawing/2014/main" id="{03DBFAE8-FEA9-7A91-791D-B719882DA5F8}"/>
                  </a:ext>
                </a:extLst>
              </p:cNvPr>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63" name="Google Shape;1660;p58">
                <a:extLst>
                  <a:ext uri="{FF2B5EF4-FFF2-40B4-BE49-F238E27FC236}">
                    <a16:creationId xmlns:a16="http://schemas.microsoft.com/office/drawing/2014/main" id="{B1BADDB0-66DD-D03F-36A0-3F9337B44E10}"/>
                  </a:ext>
                </a:extLst>
              </p:cNvPr>
              <p:cNvPicPr preferRelativeResize="0"/>
              <p:nvPr/>
            </p:nvPicPr>
            <p:blipFill rotWithShape="1">
              <a:blip r:embed="rId12">
                <a:alphaModFix/>
              </a:blip>
              <a:srcRect/>
              <a:stretch/>
            </p:blipFill>
            <p:spPr>
              <a:xfrm>
                <a:off x="341258" y="3848824"/>
                <a:ext cx="191084" cy="287748"/>
              </a:xfrm>
              <a:prstGeom prst="rect">
                <a:avLst/>
              </a:prstGeom>
              <a:noFill/>
              <a:ln>
                <a:noFill/>
              </a:ln>
            </p:spPr>
          </p:pic>
        </p:grpSp>
      </p:grpSp>
      <p:pic>
        <p:nvPicPr>
          <p:cNvPr id="65" name="Graphic 64">
            <a:extLst>
              <a:ext uri="{FF2B5EF4-FFF2-40B4-BE49-F238E27FC236}">
                <a16:creationId xmlns:a16="http://schemas.microsoft.com/office/drawing/2014/main" id="{953D3EB7-6E10-FCB3-23A3-E9E719CA3A4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921393" y="2047159"/>
            <a:ext cx="609277" cy="609277"/>
          </a:xfrm>
          <a:prstGeom prst="rect">
            <a:avLst/>
          </a:prstGeom>
        </p:spPr>
      </p:pic>
      <p:pic>
        <p:nvPicPr>
          <p:cNvPr id="8" name="Picture 7" descr="Icon&#10;&#10;Description automatically generated">
            <a:extLst>
              <a:ext uri="{FF2B5EF4-FFF2-40B4-BE49-F238E27FC236}">
                <a16:creationId xmlns:a16="http://schemas.microsoft.com/office/drawing/2014/main" id="{36C0767D-A11A-6EDD-6887-6E6C4DD66741}"/>
              </a:ext>
            </a:extLst>
          </p:cNvPr>
          <p:cNvPicPr>
            <a:picLocks noChangeAspect="1"/>
          </p:cNvPicPr>
          <p:nvPr/>
        </p:nvPicPr>
        <p:blipFill>
          <a:blip r:embed="rId15"/>
          <a:stretch>
            <a:fillRect/>
          </a:stretch>
        </p:blipFill>
        <p:spPr>
          <a:xfrm>
            <a:off x="5895273" y="4017644"/>
            <a:ext cx="752983" cy="713432"/>
          </a:xfrm>
          <a:prstGeom prst="rect">
            <a:avLst/>
          </a:prstGeom>
        </p:spPr>
      </p:pic>
    </p:spTree>
    <p:extLst>
      <p:ext uri="{BB962C8B-B14F-4D97-AF65-F5344CB8AC3E}">
        <p14:creationId xmlns:p14="http://schemas.microsoft.com/office/powerpoint/2010/main" val="3417557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29"/>
          <p:cNvSpPr txBox="1"/>
          <p:nvPr/>
        </p:nvSpPr>
        <p:spPr>
          <a:xfrm>
            <a:off x="372844" y="1077517"/>
            <a:ext cx="5907640" cy="3740849"/>
          </a:xfrm>
          <a:prstGeom prst="rect">
            <a:avLst/>
          </a:prstGeom>
          <a:noFill/>
          <a:ln>
            <a:noFill/>
          </a:ln>
        </p:spPr>
        <p:txBody>
          <a:bodyPr spcFirstLastPara="1" wrap="square" lIns="91425" tIns="45700" rIns="91425" bIns="45700" anchor="t" anchorCtr="0">
            <a:noAutofit/>
          </a:bodyPr>
          <a:lstStyle/>
          <a:p>
            <a:pPr>
              <a:spcBef>
                <a:spcPts val="600"/>
              </a:spcBef>
              <a:buClr>
                <a:schemeClr val="tx2"/>
              </a:buClr>
              <a:buSzPct val="110000"/>
            </a:pPr>
            <a:r>
              <a:rPr lang="en-US" b="1" dirty="0">
                <a:solidFill>
                  <a:schemeClr val="accent2"/>
                </a:solidFill>
                <a:latin typeface="Gill Sans MT" panose="020B0502020104020203" pitchFamily="34" charset="0"/>
                <a:cs typeface="Gill Sans"/>
                <a:sym typeface="Gill Sans"/>
              </a:rPr>
              <a:t>Empowering women to succeed as entrepreneurs by mobilizing capital for W-SMEs</a:t>
            </a:r>
          </a:p>
          <a:p>
            <a:pPr>
              <a:spcBef>
                <a:spcPts val="800"/>
              </a:spcBef>
            </a:pPr>
            <a:r>
              <a:rPr lang="en-US" sz="1200" b="1" dirty="0">
                <a:solidFill>
                  <a:schemeClr val="tx1"/>
                </a:solidFill>
                <a:latin typeface="Gill Sans MT"/>
                <a:ea typeface="Gill Sans"/>
                <a:cs typeface="Gill Sans"/>
                <a:sym typeface="Gill Sans"/>
              </a:rPr>
              <a:t>DFC Investee Partnership: BAC El Salvador</a:t>
            </a:r>
            <a:endParaRPr lang="en-US" sz="1200" b="1" dirty="0">
              <a:solidFill>
                <a:schemeClr val="tx1"/>
              </a:solidFill>
              <a:latin typeface="Gill Sans MT" panose="020B0502020104020203" pitchFamily="34" charset="0"/>
            </a:endParaRPr>
          </a:p>
          <a:p>
            <a:pPr marL="182245" indent="-171450">
              <a:spcBef>
                <a:spcPts val="800"/>
              </a:spcBef>
              <a:buClr>
                <a:srgbClr val="012E6D"/>
              </a:buClr>
              <a:buSzPct val="110000"/>
              <a:buFont typeface="Wingdings" pitchFamily="2" charset="2"/>
              <a:buChar char="§"/>
            </a:pPr>
            <a:r>
              <a:rPr lang="en-US" sz="1100" dirty="0">
                <a:solidFill>
                  <a:schemeClr val="tx1"/>
                </a:solidFill>
                <a:latin typeface="Gill Sans MT"/>
                <a:ea typeface="Gill Sans"/>
                <a:cs typeface="Gill Sans"/>
                <a:sym typeface="Gill Sans"/>
              </a:rPr>
              <a:t>This quarter, WEE finished developing the product manual for a new financial product that BAC </a:t>
            </a:r>
            <a:r>
              <a:rPr lang="en-US" sz="1100" dirty="0" err="1">
                <a:solidFill>
                  <a:schemeClr val="tx1"/>
                </a:solidFill>
                <a:latin typeface="Gill Sans MT"/>
                <a:ea typeface="Gill Sans"/>
                <a:cs typeface="Gill Sans"/>
                <a:sym typeface="Gill Sans"/>
              </a:rPr>
              <a:t>Propemi</a:t>
            </a:r>
            <a:r>
              <a:rPr lang="en-US" sz="1100" dirty="0">
                <a:solidFill>
                  <a:schemeClr val="tx1"/>
                </a:solidFill>
                <a:latin typeface="Gill Sans MT"/>
                <a:ea typeface="Gill Sans"/>
                <a:cs typeface="Gill Sans"/>
                <a:sym typeface="Gill Sans"/>
              </a:rPr>
              <a:t>, a DFC investee in El Salvador, will be piloting. </a:t>
            </a:r>
            <a:endParaRPr lang="en-US" sz="1100" dirty="0">
              <a:solidFill>
                <a:schemeClr val="tx1"/>
              </a:solidFill>
              <a:latin typeface="Gill Sans MT"/>
              <a:ea typeface="Gill Sans"/>
              <a:cs typeface="Gill Sans"/>
            </a:endParaRPr>
          </a:p>
          <a:p>
            <a:pPr marL="460375" lvl="1" indent="-171450">
              <a:spcBef>
                <a:spcPts val="800"/>
              </a:spcBef>
              <a:buClr>
                <a:schemeClr val="bg1">
                  <a:lumMod val="65000"/>
                </a:schemeClr>
              </a:buClr>
              <a:buSzPct val="100000"/>
              <a:buFont typeface="Wingdings" pitchFamily="2" charset="2"/>
              <a:buChar char="§"/>
            </a:pPr>
            <a:r>
              <a:rPr lang="en-US" sz="1100" dirty="0">
                <a:solidFill>
                  <a:schemeClr val="tx1"/>
                </a:solidFill>
                <a:latin typeface="Gill Sans MT"/>
                <a:ea typeface="Gill Sans"/>
                <a:cs typeface="Gill Sans"/>
                <a:sym typeface="Gill Sans"/>
              </a:rPr>
              <a:t>The new financial product determines SMEs’ eligibility for loans by using </a:t>
            </a:r>
            <a:r>
              <a:rPr lang="en-US" sz="1100" b="1" dirty="0">
                <a:solidFill>
                  <a:schemeClr val="tx1"/>
                </a:solidFill>
                <a:latin typeface="Gill Sans MT"/>
                <a:ea typeface="Gill Sans"/>
                <a:cs typeface="Gill Sans"/>
                <a:sym typeface="Gill Sans"/>
              </a:rPr>
              <a:t>point-of-sale metrics </a:t>
            </a:r>
            <a:r>
              <a:rPr lang="en-US" sz="1100" dirty="0">
                <a:solidFill>
                  <a:schemeClr val="tx1"/>
                </a:solidFill>
                <a:latin typeface="Gill Sans MT"/>
                <a:ea typeface="Gill Sans"/>
                <a:cs typeface="Gill Sans"/>
                <a:sym typeface="Gill Sans"/>
              </a:rPr>
              <a:t>to determine their average cash flows.</a:t>
            </a:r>
            <a:endParaRPr lang="en-US" sz="1100" dirty="0">
              <a:solidFill>
                <a:schemeClr val="tx1"/>
              </a:solidFill>
              <a:latin typeface="Gill Sans MT"/>
              <a:ea typeface="Gill Sans"/>
              <a:cs typeface="Gill Sans"/>
            </a:endParaRPr>
          </a:p>
          <a:p>
            <a:pPr marL="460375" lvl="1" indent="-171450">
              <a:spcBef>
                <a:spcPts val="800"/>
              </a:spcBef>
              <a:buClr>
                <a:schemeClr val="bg1">
                  <a:lumMod val="65000"/>
                </a:schemeClr>
              </a:buClr>
              <a:buSzPct val="100000"/>
              <a:buFont typeface="Wingdings" pitchFamily="2" charset="2"/>
              <a:buChar char="§"/>
            </a:pPr>
            <a:r>
              <a:rPr lang="en-US" sz="1100" dirty="0">
                <a:solidFill>
                  <a:schemeClr val="tx1"/>
                </a:solidFill>
                <a:latin typeface="Gill Sans MT"/>
                <a:ea typeface="Gill Sans"/>
                <a:cs typeface="Gill Sans"/>
                <a:sym typeface="Gill Sans"/>
              </a:rPr>
              <a:t>This product benefits </a:t>
            </a:r>
            <a:r>
              <a:rPr lang="en-US" sz="1100" b="1" dirty="0">
                <a:solidFill>
                  <a:schemeClr val="tx1"/>
                </a:solidFill>
                <a:latin typeface="Gill Sans MT"/>
                <a:ea typeface="Gill Sans"/>
                <a:cs typeface="Gill Sans"/>
                <a:sym typeface="Gill Sans"/>
              </a:rPr>
              <a:t>women-owned SMEs as they often lack sufficient assets that can serve as collateral to guarantee loans. </a:t>
            </a:r>
            <a:r>
              <a:rPr lang="en-US" sz="1100" dirty="0">
                <a:solidFill>
                  <a:schemeClr val="tx1"/>
                </a:solidFill>
                <a:latin typeface="Gill Sans MT"/>
                <a:ea typeface="Gill Sans"/>
                <a:cs typeface="Gill Sans"/>
                <a:sym typeface="Gill Sans"/>
              </a:rPr>
              <a:t>With the POS-based lending product, BAC can use historical cash flows to determine grant financing to women as past cash flows are indicative of the SME’s future cash flows and thus ability to repay the loan.</a:t>
            </a:r>
            <a:endParaRPr lang="en-US" sz="1100" dirty="0">
              <a:solidFill>
                <a:schemeClr val="tx1"/>
              </a:solidFill>
              <a:latin typeface="Gill Sans MT"/>
              <a:ea typeface="Gill Sans"/>
              <a:cs typeface="Gill Sans"/>
            </a:endParaRPr>
          </a:p>
          <a:p>
            <a:pPr marL="460375" lvl="1" indent="-171450">
              <a:spcBef>
                <a:spcPts val="800"/>
              </a:spcBef>
              <a:buClr>
                <a:schemeClr val="bg1">
                  <a:lumMod val="65000"/>
                </a:schemeClr>
              </a:buClr>
              <a:buSzPct val="100000"/>
              <a:buFont typeface="Wingdings" pitchFamily="2" charset="2"/>
              <a:buChar char="§"/>
            </a:pPr>
            <a:r>
              <a:rPr lang="en-US" sz="1100" dirty="0">
                <a:solidFill>
                  <a:schemeClr val="tx1"/>
                </a:solidFill>
                <a:latin typeface="Gill Sans MT"/>
                <a:ea typeface="Gill Sans"/>
                <a:cs typeface="Gill Sans"/>
                <a:sym typeface="Gill Sans"/>
              </a:rPr>
              <a:t>The POS-based financial product will allow W-SMEs to obtain </a:t>
            </a:r>
            <a:r>
              <a:rPr lang="en-US" sz="1100" b="1" dirty="0">
                <a:solidFill>
                  <a:schemeClr val="tx1"/>
                </a:solidFill>
                <a:latin typeface="Gill Sans MT"/>
                <a:ea typeface="Gill Sans"/>
                <a:cs typeface="Gill Sans"/>
                <a:sym typeface="Gill Sans"/>
              </a:rPr>
              <a:t>financial disbursements in less than 24 hours </a:t>
            </a:r>
            <a:r>
              <a:rPr lang="en-US" sz="1100" dirty="0">
                <a:solidFill>
                  <a:schemeClr val="tx1"/>
                </a:solidFill>
                <a:latin typeface="Gill Sans MT"/>
                <a:ea typeface="Gill Sans"/>
                <a:cs typeface="Gill Sans"/>
                <a:sym typeface="Gill Sans"/>
              </a:rPr>
              <a:t>after verification of documents and contract signing, increasing timely access to financing, a barrier that W-SMEs often face.</a:t>
            </a:r>
            <a:endParaRPr lang="en-US" sz="1100" dirty="0">
              <a:solidFill>
                <a:schemeClr val="tx1"/>
              </a:solidFill>
              <a:latin typeface="Gill Sans MT"/>
              <a:ea typeface="Gill Sans"/>
              <a:cs typeface="Gill Sans"/>
            </a:endParaRPr>
          </a:p>
        </p:txBody>
      </p:sp>
      <p:sp>
        <p:nvSpPr>
          <p:cNvPr id="7" name="Google Shape;1320;p32">
            <a:extLst>
              <a:ext uri="{FF2B5EF4-FFF2-40B4-BE49-F238E27FC236}">
                <a16:creationId xmlns:a16="http://schemas.microsoft.com/office/drawing/2014/main" id="{A46F41D1-ECAF-7048-BD6C-76ABE9B9DD41}"/>
              </a:ext>
            </a:extLst>
          </p:cNvPr>
          <p:cNvSpPr txBox="1"/>
          <p:nvPr/>
        </p:nvSpPr>
        <p:spPr>
          <a:xfrm>
            <a:off x="1173317" y="332126"/>
            <a:ext cx="7272659" cy="6154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dk2"/>
                </a:solidFill>
                <a:latin typeface="Gill Sans"/>
                <a:ea typeface="Gill Sans"/>
                <a:cs typeface="Gill Sans"/>
                <a:sym typeface="Gill Sans"/>
              </a:rPr>
              <a:t>Women’s ECONOMIC Empowerment</a:t>
            </a:r>
          </a:p>
          <a:p>
            <a:pPr lvl="0">
              <a:spcBef>
                <a:spcPts val="300"/>
              </a:spcBef>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8" name="Google Shape;1321;p32">
            <a:extLst>
              <a:ext uri="{FF2B5EF4-FFF2-40B4-BE49-F238E27FC236}">
                <a16:creationId xmlns:a16="http://schemas.microsoft.com/office/drawing/2014/main" id="{05139B99-788F-CD41-B990-8DDA8F085AEA}"/>
              </a:ext>
            </a:extLst>
          </p:cNvPr>
          <p:cNvPicPr preferRelativeResize="0"/>
          <p:nvPr/>
        </p:nvPicPr>
        <p:blipFill rotWithShape="1">
          <a:blip r:embed="rId3">
            <a:alphaModFix/>
          </a:blip>
          <a:srcRect/>
          <a:stretch/>
        </p:blipFill>
        <p:spPr>
          <a:xfrm>
            <a:off x="400647" y="366409"/>
            <a:ext cx="722474" cy="585598"/>
          </a:xfrm>
          <a:prstGeom prst="rect">
            <a:avLst/>
          </a:prstGeom>
          <a:noFill/>
          <a:ln>
            <a:noFill/>
          </a:ln>
        </p:spPr>
      </p:pic>
      <p:sp>
        <p:nvSpPr>
          <p:cNvPr id="5" name="TextBox 4">
            <a:extLst>
              <a:ext uri="{FF2B5EF4-FFF2-40B4-BE49-F238E27FC236}">
                <a16:creationId xmlns:a16="http://schemas.microsoft.com/office/drawing/2014/main" id="{A0BC87D2-4519-4873-B499-9F4BD5BD930A}"/>
              </a:ext>
            </a:extLst>
          </p:cNvPr>
          <p:cNvSpPr txBox="1"/>
          <p:nvPr/>
        </p:nvSpPr>
        <p:spPr>
          <a:xfrm>
            <a:off x="6653462" y="1197837"/>
            <a:ext cx="1925053" cy="1692771"/>
          </a:xfrm>
          <a:prstGeom prst="rect">
            <a:avLst/>
          </a:prstGeom>
          <a:solidFill>
            <a:schemeClr val="bg2"/>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a:solidFill>
                  <a:schemeClr val="bg1"/>
                </a:solidFill>
                <a:latin typeface="Gill Sans MT" panose="020B0502020104020203" pitchFamily="34" charset="0"/>
                <a:ea typeface="Gill Sans"/>
                <a:cs typeface="Gill Sans"/>
                <a:sym typeface="Gill Sans"/>
              </a:rPr>
              <a:t>The pilot of the new product will begin next quarter and expects to </a:t>
            </a:r>
            <a:r>
              <a:rPr lang="en-US" sz="1600" b="1" dirty="0">
                <a:solidFill>
                  <a:schemeClr val="accent6">
                    <a:lumMod val="20000"/>
                    <a:lumOff val="80000"/>
                  </a:schemeClr>
                </a:solidFill>
                <a:latin typeface="Gill Sans MT" panose="020B0502020104020203" pitchFamily="34" charset="0"/>
                <a:ea typeface="Gill Sans"/>
                <a:cs typeface="Gill Sans"/>
                <a:sym typeface="Gill Sans"/>
              </a:rPr>
              <a:t>mobilize </a:t>
            </a:r>
          </a:p>
          <a:p>
            <a:r>
              <a:rPr lang="en-US" sz="1600" b="1" dirty="0">
                <a:solidFill>
                  <a:schemeClr val="accent6">
                    <a:lumMod val="20000"/>
                    <a:lumOff val="80000"/>
                  </a:schemeClr>
                </a:solidFill>
                <a:latin typeface="Gill Sans MT" panose="020B0502020104020203" pitchFamily="34" charset="0"/>
                <a:ea typeface="Gill Sans"/>
                <a:cs typeface="Gill Sans"/>
                <a:sym typeface="Gill Sans"/>
              </a:rPr>
              <a:t>USD3 million for W-SMEs </a:t>
            </a:r>
          </a:p>
          <a:p>
            <a:r>
              <a:rPr lang="en-US" sz="1400" dirty="0">
                <a:solidFill>
                  <a:schemeClr val="bg1"/>
                </a:solidFill>
                <a:latin typeface="Gill Sans MT" panose="020B0502020104020203" pitchFamily="34" charset="0"/>
                <a:ea typeface="Gill Sans"/>
                <a:cs typeface="Gill Sans"/>
                <a:sym typeface="Gill Sans"/>
              </a:rPr>
              <a:t>by September 2024.</a:t>
            </a:r>
            <a:endParaRPr lang="en-US"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008081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pic>
        <p:nvPicPr>
          <p:cNvPr id="3" name="Picture 2">
            <a:extLst>
              <a:ext uri="{FF2B5EF4-FFF2-40B4-BE49-F238E27FC236}">
                <a16:creationId xmlns:a16="http://schemas.microsoft.com/office/drawing/2014/main" id="{FC1F8E95-B793-4FA6-B084-95F1260C97F9}"/>
              </a:ext>
            </a:extLst>
          </p:cNvPr>
          <p:cNvPicPr>
            <a:picLocks noChangeAspect="1"/>
          </p:cNvPicPr>
          <p:nvPr/>
        </p:nvPicPr>
        <p:blipFill>
          <a:blip r:embed="rId3"/>
          <a:stretch>
            <a:fillRect/>
          </a:stretch>
        </p:blipFill>
        <p:spPr>
          <a:xfrm>
            <a:off x="4055476" y="2125622"/>
            <a:ext cx="2470334" cy="1964059"/>
          </a:xfrm>
          <a:prstGeom prst="rect">
            <a:avLst/>
          </a:prstGeom>
        </p:spPr>
      </p:pic>
      <p:sp>
        <p:nvSpPr>
          <p:cNvPr id="1695" name="Google Shape;1695;p63"/>
          <p:cNvSpPr txBox="1"/>
          <p:nvPr/>
        </p:nvSpPr>
        <p:spPr>
          <a:xfrm>
            <a:off x="716736" y="1420196"/>
            <a:ext cx="3697596" cy="3148425"/>
          </a:xfrm>
          <a:prstGeom prst="rect">
            <a:avLst/>
          </a:prstGeom>
          <a:noFill/>
          <a:ln>
            <a:noFill/>
          </a:ln>
        </p:spPr>
        <p:txBody>
          <a:bodyPr spcFirstLastPara="1" wrap="square" lIns="90700" tIns="45350" rIns="90700" bIns="45350" anchor="t" anchorCtr="0">
            <a:noAutofit/>
          </a:bodyPr>
          <a:lstStyle/>
          <a:p>
            <a:pPr marL="0" marR="0" lvl="0" indent="0" algn="l" rtl="0">
              <a:spcBef>
                <a:spcPts val="0"/>
              </a:spcBef>
              <a:spcAft>
                <a:spcPts val="0"/>
              </a:spcAft>
              <a:buClr>
                <a:srgbClr val="6C6463"/>
              </a:buClr>
              <a:buSzPts val="1091"/>
              <a:buFont typeface="Arial"/>
              <a:buNone/>
            </a:pPr>
            <a:endParaRPr sz="1091" b="1" i="0">
              <a:solidFill>
                <a:srgbClr val="385623"/>
              </a:solidFill>
              <a:latin typeface="Gill Sans"/>
              <a:ea typeface="Gill Sans"/>
              <a:cs typeface="Gill Sans"/>
              <a:sym typeface="Gill Sans"/>
            </a:endParaRPr>
          </a:p>
        </p:txBody>
      </p:sp>
      <p:sp>
        <p:nvSpPr>
          <p:cNvPr id="1696" name="Google Shape;1696;p63"/>
          <p:cNvSpPr txBox="1"/>
          <p:nvPr/>
        </p:nvSpPr>
        <p:spPr>
          <a:xfrm>
            <a:off x="357761" y="1790145"/>
            <a:ext cx="3734031" cy="3058200"/>
          </a:xfrm>
          <a:prstGeom prst="rect">
            <a:avLst/>
          </a:prstGeom>
          <a:noFill/>
          <a:ln>
            <a:noFill/>
          </a:ln>
        </p:spPr>
        <p:txBody>
          <a:bodyPr spcFirstLastPara="1" wrap="square" lIns="90700" tIns="45350" rIns="90700" bIns="45350" anchor="t" anchorCtr="0">
            <a:noAutofit/>
          </a:bodyPr>
          <a:lstStyle/>
          <a:p>
            <a:pPr marL="0" marR="0" lvl="0" indent="0" algn="l" rtl="0">
              <a:spcBef>
                <a:spcPts val="0"/>
              </a:spcBef>
              <a:spcAft>
                <a:spcPts val="0"/>
              </a:spcAft>
              <a:buNone/>
            </a:pPr>
            <a:r>
              <a:rPr lang="en-US" sz="1000" dirty="0">
                <a:solidFill>
                  <a:schemeClr val="tx1"/>
                </a:solidFill>
                <a:latin typeface="Gill Sans MT"/>
                <a:ea typeface="Gill Sans"/>
                <a:cs typeface="Gill Sans"/>
                <a:sym typeface="Gill Sans"/>
              </a:rPr>
              <a:t>The new POS financial product that WEE developed for BAC El Salvador is the result of months of intensive consultations with BAC’s staff across various levels and departments, BAC’s current financial clients, and its prospective clients. Before developing the product manual, WEE conducted a data-driven gender diagnostic to determine BAC’s strengths and areas for potential improvement. It then developed a Gender Lens Financing Strategy in coordination with BAC, identifying areas in which BAC could strengthen its gender approach. Once the POS financial product was determined to be one of BAC’s key priorities, WEE met regularly with BAC and its team to determine how best to structure the new product technically and how to train BAC’s staff across departments to ensure its success.</a:t>
            </a:r>
          </a:p>
          <a:p>
            <a:pPr marL="0" marR="0" lvl="0" indent="0" algn="l" rtl="0">
              <a:spcBef>
                <a:spcPts val="0"/>
              </a:spcBef>
              <a:spcAft>
                <a:spcPts val="0"/>
              </a:spcAft>
              <a:buNone/>
            </a:pPr>
            <a:endParaRPr lang="en-US" sz="1000" dirty="0">
              <a:solidFill>
                <a:schemeClr val="tx1"/>
              </a:solidFill>
              <a:latin typeface="Gill Sans MT" panose="020B0502020104020203" pitchFamily="34" charset="0"/>
              <a:sym typeface="Gill Sans"/>
            </a:endParaRPr>
          </a:p>
          <a:p>
            <a:pPr marL="0" marR="0" lvl="0" indent="0" algn="l" rtl="0">
              <a:spcBef>
                <a:spcPts val="0"/>
              </a:spcBef>
              <a:spcAft>
                <a:spcPts val="0"/>
              </a:spcAft>
              <a:buNone/>
            </a:pPr>
            <a:r>
              <a:rPr lang="en-US" sz="1000" dirty="0">
                <a:solidFill>
                  <a:schemeClr val="tx1"/>
                </a:solidFill>
                <a:latin typeface="Gill Sans MT"/>
                <a:sym typeface="Gill Sans"/>
              </a:rPr>
              <a:t>WEE also worked with BAC to develop detailed recommendations for the product pilot. These recommendations are operational and give BAC guidance on what learning questions it should be asking and what areas it should be prepared to adjust or pivot towards based on findings during the pilot stage.</a:t>
            </a:r>
            <a:endParaRPr lang="en-US" sz="1000" dirty="0">
              <a:solidFill>
                <a:schemeClr val="tx1"/>
              </a:solidFill>
              <a:latin typeface="Gill Sans MT"/>
            </a:endParaRPr>
          </a:p>
        </p:txBody>
      </p:sp>
      <p:sp>
        <p:nvSpPr>
          <p:cNvPr id="1698" name="Google Shape;1698;p63"/>
          <p:cNvSpPr txBox="1"/>
          <p:nvPr/>
        </p:nvSpPr>
        <p:spPr>
          <a:xfrm>
            <a:off x="357761" y="1213129"/>
            <a:ext cx="3535175" cy="794342"/>
          </a:xfrm>
          <a:prstGeom prst="rect">
            <a:avLst/>
          </a:prstGeom>
          <a:noFill/>
          <a:ln>
            <a:noFill/>
          </a:ln>
        </p:spPr>
        <p:txBody>
          <a:bodyPr spcFirstLastPara="1" wrap="square" lIns="90700" tIns="45350" rIns="90700" bIns="45350" anchor="t" anchorCtr="0">
            <a:spAutoFit/>
          </a:bodyPr>
          <a:lstStyle/>
          <a:p>
            <a:pPr marL="0" lvl="0" indent="0">
              <a:spcBef>
                <a:spcPts val="800"/>
              </a:spcBef>
              <a:buSzPct val="110000"/>
              <a:buFont typeface="Arial"/>
              <a:buNone/>
            </a:pPr>
            <a:r>
              <a:rPr lang="en-US" sz="1200" b="1" dirty="0">
                <a:solidFill>
                  <a:schemeClr val="tx1"/>
                </a:solidFill>
                <a:latin typeface="Gill Sans MT"/>
                <a:cs typeface="Gill Sans"/>
                <a:sym typeface="Gill Sans"/>
              </a:rPr>
              <a:t>What Goes Into Making a New Financial Product a Success?</a:t>
            </a:r>
          </a:p>
          <a:p>
            <a:pPr marL="0" marR="0" lvl="0" indent="0" algn="l" rtl="0">
              <a:spcBef>
                <a:spcPts val="0"/>
              </a:spcBef>
              <a:spcAft>
                <a:spcPts val="0"/>
              </a:spcAft>
              <a:buNone/>
            </a:pPr>
            <a:r>
              <a:rPr lang="en-US" sz="1500" dirty="0">
                <a:solidFill>
                  <a:schemeClr val="accent6"/>
                </a:solidFill>
                <a:latin typeface="Gill Sans"/>
                <a:ea typeface="Gill Sans"/>
                <a:cs typeface="Gill Sans"/>
                <a:sym typeface="Gill Sans"/>
              </a:rPr>
              <a:t> </a:t>
            </a:r>
            <a:endParaRPr sz="1500" dirty="0">
              <a:solidFill>
                <a:schemeClr val="accent6"/>
              </a:solidFill>
            </a:endParaRPr>
          </a:p>
        </p:txBody>
      </p:sp>
      <p:grpSp>
        <p:nvGrpSpPr>
          <p:cNvPr id="12" name="Group 11">
            <a:extLst>
              <a:ext uri="{FF2B5EF4-FFF2-40B4-BE49-F238E27FC236}">
                <a16:creationId xmlns:a16="http://schemas.microsoft.com/office/drawing/2014/main" id="{9C45D0DD-8064-428A-AE8D-B15E31ECAB53}"/>
              </a:ext>
            </a:extLst>
          </p:cNvPr>
          <p:cNvGrpSpPr/>
          <p:nvPr/>
        </p:nvGrpSpPr>
        <p:grpSpPr>
          <a:xfrm>
            <a:off x="4189379" y="1634096"/>
            <a:ext cx="4763454" cy="2960613"/>
            <a:chOff x="589821" y="1712137"/>
            <a:chExt cx="10361685" cy="4812054"/>
          </a:xfrm>
        </p:grpSpPr>
        <p:sp>
          <p:nvSpPr>
            <p:cNvPr id="34" name="Oval 33">
              <a:extLst>
                <a:ext uri="{FF2B5EF4-FFF2-40B4-BE49-F238E27FC236}">
                  <a16:creationId xmlns:a16="http://schemas.microsoft.com/office/drawing/2014/main" id="{9CBB19FC-26A4-4FC8-8BFD-29565888869E}"/>
                </a:ext>
              </a:extLst>
            </p:cNvPr>
            <p:cNvSpPr/>
            <p:nvPr/>
          </p:nvSpPr>
          <p:spPr>
            <a:xfrm>
              <a:off x="589821" y="5514621"/>
              <a:ext cx="4584239" cy="448251"/>
            </a:xfrm>
            <a:prstGeom prst="ellipse">
              <a:avLst/>
            </a:prstGeom>
            <a:solidFill>
              <a:schemeClr val="tx1">
                <a:lumMod val="75000"/>
                <a:lumOff val="25000"/>
                <a:alpha val="5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4" name="Group 13">
              <a:extLst>
                <a:ext uri="{FF2B5EF4-FFF2-40B4-BE49-F238E27FC236}">
                  <a16:creationId xmlns:a16="http://schemas.microsoft.com/office/drawing/2014/main" id="{30C1B606-C6CE-434E-86CA-053B9A30393D}"/>
                </a:ext>
              </a:extLst>
            </p:cNvPr>
            <p:cNvGrpSpPr/>
            <p:nvPr/>
          </p:nvGrpSpPr>
          <p:grpSpPr>
            <a:xfrm>
              <a:off x="5294628" y="1712137"/>
              <a:ext cx="5656878" cy="1496621"/>
              <a:chOff x="544549" y="3185967"/>
              <a:chExt cx="3943018" cy="1496621"/>
            </a:xfrm>
          </p:grpSpPr>
          <p:sp>
            <p:nvSpPr>
              <p:cNvPr id="24" name="TextBox 23">
                <a:extLst>
                  <a:ext uri="{FF2B5EF4-FFF2-40B4-BE49-F238E27FC236}">
                    <a16:creationId xmlns:a16="http://schemas.microsoft.com/office/drawing/2014/main" id="{ECA7AB31-4000-45C1-9612-902D6BB6E9A1}"/>
                  </a:ext>
                </a:extLst>
              </p:cNvPr>
              <p:cNvSpPr txBox="1"/>
              <p:nvPr/>
            </p:nvSpPr>
            <p:spPr>
              <a:xfrm>
                <a:off x="562794" y="3185967"/>
                <a:ext cx="3924773" cy="400197"/>
              </a:xfrm>
              <a:prstGeom prst="rect">
                <a:avLst/>
              </a:prstGeom>
              <a:noFill/>
            </p:spPr>
            <p:txBody>
              <a:bodyPr wrap="square" rtlCol="0">
                <a:spAutoFit/>
              </a:bodyPr>
              <a:lstStyle/>
              <a:p>
                <a:r>
                  <a:rPr lang="es-DO" altLang="ko-KR" sz="1000" b="1" dirty="0">
                    <a:solidFill>
                      <a:schemeClr val="accent4"/>
                    </a:solidFill>
                    <a:latin typeface="Gill Sans MT" panose="020B0502020104020203" pitchFamily="34" charset="0"/>
                    <a:cs typeface="Arial" pitchFamily="34" charset="0"/>
                  </a:rPr>
                  <a:t>Start with what is easy</a:t>
                </a:r>
              </a:p>
            </p:txBody>
          </p:sp>
          <p:sp>
            <p:nvSpPr>
              <p:cNvPr id="25" name="TextBox 24">
                <a:extLst>
                  <a:ext uri="{FF2B5EF4-FFF2-40B4-BE49-F238E27FC236}">
                    <a16:creationId xmlns:a16="http://schemas.microsoft.com/office/drawing/2014/main" id="{102C5FB5-A1C1-4102-9517-A81184493BB0}"/>
                  </a:ext>
                </a:extLst>
              </p:cNvPr>
              <p:cNvSpPr txBox="1"/>
              <p:nvPr/>
            </p:nvSpPr>
            <p:spPr>
              <a:xfrm>
                <a:off x="544549" y="3481995"/>
                <a:ext cx="3630863" cy="1200593"/>
              </a:xfrm>
              <a:prstGeom prst="rect">
                <a:avLst/>
              </a:prstGeom>
              <a:noFill/>
            </p:spPr>
            <p:txBody>
              <a:bodyPr wrap="square" rtlCol="0">
                <a:spAutoFit/>
              </a:bodyPr>
              <a:lstStyle/>
              <a:p>
                <a:pPr marL="171450" indent="-171450">
                  <a:buFontTx/>
                  <a:buChar char="-"/>
                </a:pPr>
                <a:r>
                  <a:rPr lang="es-ES" altLang="ko-KR" sz="1050" dirty="0" err="1">
                    <a:solidFill>
                      <a:schemeClr val="tx1"/>
                    </a:solidFill>
                    <a:latin typeface="Gill Sans MT" panose="020B0502020104020203" pitchFamily="34" charset="0"/>
                    <a:cs typeface="Arial" pitchFamily="34" charset="0"/>
                  </a:rPr>
                  <a:t>Most</a:t>
                </a:r>
                <a:r>
                  <a:rPr lang="es-ES" altLang="ko-KR" sz="1050" dirty="0">
                    <a:solidFill>
                      <a:schemeClr val="tx1"/>
                    </a:solidFill>
                    <a:latin typeface="Gill Sans MT" panose="020B0502020104020203" pitchFamily="34" charset="0"/>
                    <a:cs typeface="Arial" pitchFamily="34" charset="0"/>
                  </a:rPr>
                  <a:t> accesible </a:t>
                </a:r>
                <a:r>
                  <a:rPr lang="es-ES" altLang="ko-KR" sz="1050" dirty="0" err="1">
                    <a:solidFill>
                      <a:schemeClr val="tx1"/>
                    </a:solidFill>
                    <a:latin typeface="Gill Sans MT" panose="020B0502020104020203" pitchFamily="34" charset="0"/>
                    <a:cs typeface="Arial" pitchFamily="34" charset="0"/>
                  </a:rPr>
                  <a:t>clients</a:t>
                </a:r>
                <a:endParaRPr lang="es-ES" altLang="ko-KR" sz="1050" dirty="0">
                  <a:solidFill>
                    <a:schemeClr val="tx1"/>
                  </a:solidFill>
                  <a:latin typeface="Gill Sans MT" panose="020B0502020104020203" pitchFamily="34" charset="0"/>
                  <a:cs typeface="Arial" pitchFamily="34" charset="0"/>
                </a:endParaRPr>
              </a:p>
              <a:p>
                <a:pPr marL="171450" indent="-171450">
                  <a:buFontTx/>
                  <a:buChar char="-"/>
                </a:pPr>
                <a:r>
                  <a:rPr lang="es-ES" altLang="ko-KR" sz="1050" dirty="0" err="1">
                    <a:solidFill>
                      <a:schemeClr val="tx1"/>
                    </a:solidFill>
                    <a:latin typeface="Gill Sans MT" panose="020B0502020104020203" pitchFamily="34" charset="0"/>
                    <a:cs typeface="Arial" pitchFamily="34" charset="0"/>
                  </a:rPr>
                  <a:t>Clients</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that</a:t>
                </a:r>
                <a:r>
                  <a:rPr lang="es-ES" altLang="ko-KR" sz="1050" dirty="0">
                    <a:solidFill>
                      <a:schemeClr val="tx1"/>
                    </a:solidFill>
                    <a:latin typeface="Gill Sans MT" panose="020B0502020104020203" pitchFamily="34" charset="0"/>
                    <a:cs typeface="Arial" pitchFamily="34" charset="0"/>
                  </a:rPr>
                  <a:t> use digital </a:t>
                </a:r>
                <a:r>
                  <a:rPr lang="es-ES" altLang="ko-KR" sz="1050" dirty="0" err="1">
                    <a:solidFill>
                      <a:schemeClr val="tx1"/>
                    </a:solidFill>
                    <a:latin typeface="Gill Sans MT" panose="020B0502020104020203" pitchFamily="34" charset="0"/>
                    <a:cs typeface="Arial" pitchFamily="34" charset="0"/>
                  </a:rPr>
                  <a:t>channels</a:t>
                </a:r>
                <a:endParaRPr lang="es-ES" altLang="ko-KR" sz="1050" dirty="0">
                  <a:solidFill>
                    <a:schemeClr val="tx1"/>
                  </a:solidFill>
                  <a:latin typeface="Gill Sans MT" panose="020B0502020104020203" pitchFamily="34" charset="0"/>
                  <a:cs typeface="Arial" pitchFamily="34" charset="0"/>
                </a:endParaRPr>
              </a:p>
              <a:p>
                <a:pPr marL="171450" indent="-171450">
                  <a:buFontTx/>
                  <a:buChar char="-"/>
                </a:pPr>
                <a:r>
                  <a:rPr lang="es-ES" altLang="ko-KR" sz="1050" dirty="0" err="1">
                    <a:solidFill>
                      <a:schemeClr val="tx1"/>
                    </a:solidFill>
                    <a:latin typeface="Gill Sans MT" panose="020B0502020104020203" pitchFamily="34" charset="0"/>
                    <a:cs typeface="Arial" pitchFamily="34" charset="0"/>
                  </a:rPr>
                  <a:t>Women</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clients</a:t>
                </a:r>
                <a:r>
                  <a:rPr lang="es-ES" altLang="ko-KR" sz="1050" dirty="0">
                    <a:solidFill>
                      <a:schemeClr val="tx1"/>
                    </a:solidFill>
                    <a:latin typeface="Gill Sans MT" panose="020B0502020104020203" pitchFamily="34" charset="0"/>
                    <a:cs typeface="Arial" pitchFamily="34" charset="0"/>
                  </a:rPr>
                  <a:t> </a:t>
                </a:r>
              </a:p>
              <a:p>
                <a:pPr marL="171450" indent="-171450">
                  <a:buFontTx/>
                  <a:buChar char="-"/>
                </a:pPr>
                <a:r>
                  <a:rPr lang="es-ES" altLang="ko-KR" sz="1050" dirty="0" err="1">
                    <a:solidFill>
                      <a:schemeClr val="tx1"/>
                    </a:solidFill>
                    <a:latin typeface="Gill Sans MT" panose="020B0502020104020203" pitchFamily="34" charset="0"/>
                    <a:cs typeface="Arial" pitchFamily="34" charset="0"/>
                  </a:rPr>
                  <a:t>Service</a:t>
                </a:r>
                <a:r>
                  <a:rPr lang="es-ES" altLang="ko-KR" sz="1050" dirty="0">
                    <a:solidFill>
                      <a:schemeClr val="tx1"/>
                    </a:solidFill>
                    <a:latin typeface="Gill Sans MT" panose="020B0502020104020203" pitchFamily="34" charset="0"/>
                    <a:cs typeface="Arial" pitchFamily="34" charset="0"/>
                  </a:rPr>
                  <a:t> centers</a:t>
                </a:r>
              </a:p>
            </p:txBody>
          </p:sp>
        </p:grpSp>
        <p:grpSp>
          <p:nvGrpSpPr>
            <p:cNvPr id="15" name="Group 14">
              <a:extLst>
                <a:ext uri="{FF2B5EF4-FFF2-40B4-BE49-F238E27FC236}">
                  <a16:creationId xmlns:a16="http://schemas.microsoft.com/office/drawing/2014/main" id="{F4E57EC3-0B10-4020-A7FF-7FF84A68115C}"/>
                </a:ext>
              </a:extLst>
            </p:cNvPr>
            <p:cNvGrpSpPr/>
            <p:nvPr/>
          </p:nvGrpSpPr>
          <p:grpSpPr>
            <a:xfrm>
              <a:off x="5320803" y="3357767"/>
              <a:ext cx="5630703" cy="1475582"/>
              <a:chOff x="215714" y="2481267"/>
              <a:chExt cx="3924775" cy="1475582"/>
            </a:xfrm>
          </p:grpSpPr>
          <p:sp>
            <p:nvSpPr>
              <p:cNvPr id="22" name="TextBox 21">
                <a:extLst>
                  <a:ext uri="{FF2B5EF4-FFF2-40B4-BE49-F238E27FC236}">
                    <a16:creationId xmlns:a16="http://schemas.microsoft.com/office/drawing/2014/main" id="{64B8C14B-46B0-48C0-8055-FBC321D46564}"/>
                  </a:ext>
                </a:extLst>
              </p:cNvPr>
              <p:cNvSpPr txBox="1"/>
              <p:nvPr/>
            </p:nvSpPr>
            <p:spPr>
              <a:xfrm>
                <a:off x="215716" y="2481267"/>
                <a:ext cx="3630864" cy="400197"/>
              </a:xfrm>
              <a:prstGeom prst="rect">
                <a:avLst/>
              </a:prstGeom>
              <a:noFill/>
            </p:spPr>
            <p:txBody>
              <a:bodyPr wrap="square" rtlCol="0">
                <a:spAutoFit/>
              </a:bodyPr>
              <a:lstStyle/>
              <a:p>
                <a:r>
                  <a:rPr lang="es-DO" altLang="ko-KR" sz="1000" b="1" dirty="0">
                    <a:solidFill>
                      <a:schemeClr val="accent2"/>
                    </a:solidFill>
                    <a:latin typeface="Gill Sans" panose="020B0604020202020204" charset="0"/>
                    <a:cs typeface="Arial" pitchFamily="34" charset="0"/>
                  </a:rPr>
                  <a:t>Extend beyond the comfort zone</a:t>
                </a:r>
              </a:p>
            </p:txBody>
          </p:sp>
          <p:sp>
            <p:nvSpPr>
              <p:cNvPr id="23" name="TextBox 22">
                <a:extLst>
                  <a:ext uri="{FF2B5EF4-FFF2-40B4-BE49-F238E27FC236}">
                    <a16:creationId xmlns:a16="http://schemas.microsoft.com/office/drawing/2014/main" id="{F39DFBE2-56A3-48EF-9D67-74475854374A}"/>
                  </a:ext>
                </a:extLst>
              </p:cNvPr>
              <p:cNvSpPr txBox="1"/>
              <p:nvPr/>
            </p:nvSpPr>
            <p:spPr>
              <a:xfrm>
                <a:off x="215714" y="2756257"/>
                <a:ext cx="3924775" cy="1200592"/>
              </a:xfrm>
              <a:prstGeom prst="rect">
                <a:avLst/>
              </a:prstGeom>
              <a:noFill/>
            </p:spPr>
            <p:txBody>
              <a:bodyPr wrap="square" rtlCol="0">
                <a:spAutoFit/>
              </a:bodyPr>
              <a:lstStyle/>
              <a:p>
                <a:pPr marL="171450" indent="-171450">
                  <a:buFontTx/>
                  <a:buChar char="-"/>
                </a:pPr>
                <a:r>
                  <a:rPr lang="es-ES" altLang="ko-KR" sz="1050" dirty="0">
                    <a:solidFill>
                      <a:schemeClr val="tx1"/>
                    </a:solidFill>
                    <a:latin typeface="Gill Sans MT" panose="020B0502020104020203" pitchFamily="34" charset="0"/>
                    <a:cs typeface="Arial" pitchFamily="34" charset="0"/>
                  </a:rPr>
                  <a:t>More </a:t>
                </a:r>
                <a:r>
                  <a:rPr lang="es-ES" altLang="ko-KR" sz="1050" dirty="0" err="1">
                    <a:solidFill>
                      <a:schemeClr val="tx1"/>
                    </a:solidFill>
                    <a:latin typeface="Gill Sans MT" panose="020B0502020104020203" pitchFamily="34" charset="0"/>
                    <a:cs typeface="Arial" pitchFamily="34" charset="0"/>
                  </a:rPr>
                  <a:t>distant</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clients</a:t>
                </a:r>
                <a:endParaRPr lang="es-ES" altLang="ko-KR" sz="1050" dirty="0">
                  <a:solidFill>
                    <a:schemeClr val="tx1"/>
                  </a:solidFill>
                  <a:latin typeface="Gill Sans MT" panose="020B0502020104020203" pitchFamily="34" charset="0"/>
                  <a:cs typeface="Arial" pitchFamily="34" charset="0"/>
                </a:endParaRPr>
              </a:p>
              <a:p>
                <a:pPr marL="171450" indent="-171450">
                  <a:buFontTx/>
                  <a:buChar char="-"/>
                </a:pPr>
                <a:r>
                  <a:rPr lang="es-ES" altLang="ko-KR" sz="1050" dirty="0" err="1">
                    <a:solidFill>
                      <a:schemeClr val="tx1"/>
                    </a:solidFill>
                    <a:latin typeface="Gill Sans MT" panose="020B0502020104020203" pitchFamily="34" charset="0"/>
                    <a:cs typeface="Arial" pitchFamily="34" charset="0"/>
                  </a:rPr>
                  <a:t>Clients</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that</a:t>
                </a:r>
                <a:r>
                  <a:rPr lang="es-ES" altLang="ko-KR" sz="1050" dirty="0">
                    <a:solidFill>
                      <a:schemeClr val="tx1"/>
                    </a:solidFill>
                    <a:latin typeface="Gill Sans MT" panose="020B0502020104020203" pitchFamily="34" charset="0"/>
                    <a:cs typeface="Arial" pitchFamily="34" charset="0"/>
                  </a:rPr>
                  <a:t> do </a:t>
                </a:r>
                <a:r>
                  <a:rPr lang="es-ES" altLang="ko-KR" sz="1050" dirty="0" err="1">
                    <a:solidFill>
                      <a:schemeClr val="tx1"/>
                    </a:solidFill>
                    <a:latin typeface="Gill Sans MT" panose="020B0502020104020203" pitchFamily="34" charset="0"/>
                    <a:cs typeface="Arial" pitchFamily="34" charset="0"/>
                  </a:rPr>
                  <a:t>not</a:t>
                </a:r>
                <a:r>
                  <a:rPr lang="es-ES" altLang="ko-KR" sz="1050" dirty="0">
                    <a:solidFill>
                      <a:schemeClr val="tx1"/>
                    </a:solidFill>
                    <a:latin typeface="Gill Sans MT" panose="020B0502020104020203" pitchFamily="34" charset="0"/>
                    <a:cs typeface="Arial" pitchFamily="34" charset="0"/>
                  </a:rPr>
                  <a:t> use digital </a:t>
                </a:r>
                <a:r>
                  <a:rPr lang="es-ES" altLang="ko-KR" sz="1050" dirty="0" err="1">
                    <a:solidFill>
                      <a:schemeClr val="tx1"/>
                    </a:solidFill>
                    <a:latin typeface="Gill Sans MT" panose="020B0502020104020203" pitchFamily="34" charset="0"/>
                    <a:cs typeface="Arial" pitchFamily="34" charset="0"/>
                  </a:rPr>
                  <a:t>channels</a:t>
                </a:r>
                <a:endParaRPr lang="es-ES" altLang="ko-KR" sz="1050" dirty="0">
                  <a:solidFill>
                    <a:schemeClr val="tx1"/>
                  </a:solidFill>
                  <a:latin typeface="Gill Sans MT" panose="020B0502020104020203" pitchFamily="34" charset="0"/>
                  <a:cs typeface="Arial" pitchFamily="34" charset="0"/>
                </a:endParaRPr>
              </a:p>
              <a:p>
                <a:pPr marL="171450" indent="-171450">
                  <a:buFontTx/>
                  <a:buChar char="-"/>
                </a:pPr>
                <a:r>
                  <a:rPr lang="es-ES" altLang="ko-KR" sz="1050" dirty="0" err="1">
                    <a:solidFill>
                      <a:schemeClr val="tx1"/>
                    </a:solidFill>
                    <a:latin typeface="Gill Sans MT" panose="020B0502020104020203" pitchFamily="34" charset="0"/>
                    <a:cs typeface="Arial" pitchFamily="34" charset="0"/>
                  </a:rPr>
                  <a:t>Include</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men</a:t>
                </a:r>
                <a:endParaRPr lang="es-ES" altLang="ko-KR" sz="1050" dirty="0">
                  <a:solidFill>
                    <a:schemeClr val="tx1"/>
                  </a:solidFill>
                  <a:latin typeface="Gill Sans MT" panose="020B0502020104020203" pitchFamily="34" charset="0"/>
                  <a:cs typeface="Arial" pitchFamily="34" charset="0"/>
                </a:endParaRPr>
              </a:p>
              <a:p>
                <a:pPr marL="171450" indent="-171450">
                  <a:buFontTx/>
                  <a:buChar char="-"/>
                </a:pPr>
                <a:r>
                  <a:rPr lang="es-ES" altLang="ko-KR" sz="1050" dirty="0">
                    <a:solidFill>
                      <a:schemeClr val="tx1"/>
                    </a:solidFill>
                    <a:latin typeface="Gill Sans MT" panose="020B0502020104020203" pitchFamily="34" charset="0"/>
                    <a:cs typeface="Arial" pitchFamily="34" charset="0"/>
                  </a:rPr>
                  <a:t>Key </a:t>
                </a:r>
                <a:r>
                  <a:rPr lang="es-ES" altLang="ko-KR" sz="1050" dirty="0" err="1">
                    <a:solidFill>
                      <a:schemeClr val="tx1"/>
                    </a:solidFill>
                    <a:latin typeface="Gill Sans MT" panose="020B0502020104020203" pitchFamily="34" charset="0"/>
                    <a:cs typeface="Arial" pitchFamily="34" charset="0"/>
                  </a:rPr>
                  <a:t>cities</a:t>
                </a:r>
                <a:r>
                  <a:rPr lang="es-ES" altLang="ko-KR" sz="1050" dirty="0">
                    <a:solidFill>
                      <a:schemeClr val="tx1"/>
                    </a:solidFill>
                    <a:latin typeface="Gill Sans MT" panose="020B0502020104020203" pitchFamily="34" charset="0"/>
                    <a:cs typeface="Arial" pitchFamily="34" charset="0"/>
                  </a:rPr>
                  <a:t> in El Salvador</a:t>
                </a:r>
              </a:p>
            </p:txBody>
          </p:sp>
        </p:grpSp>
        <p:grpSp>
          <p:nvGrpSpPr>
            <p:cNvPr id="16" name="Group 15">
              <a:extLst>
                <a:ext uri="{FF2B5EF4-FFF2-40B4-BE49-F238E27FC236}">
                  <a16:creationId xmlns:a16="http://schemas.microsoft.com/office/drawing/2014/main" id="{77D1BF1A-17D6-4100-A301-7EF0261A486B}"/>
                </a:ext>
              </a:extLst>
            </p:cNvPr>
            <p:cNvGrpSpPr/>
            <p:nvPr/>
          </p:nvGrpSpPr>
          <p:grpSpPr>
            <a:xfrm>
              <a:off x="5294631" y="5035276"/>
              <a:ext cx="5630703" cy="1488915"/>
              <a:chOff x="544551" y="2983610"/>
              <a:chExt cx="3924773" cy="1488915"/>
            </a:xfrm>
          </p:grpSpPr>
          <p:sp>
            <p:nvSpPr>
              <p:cNvPr id="20" name="TextBox 19">
                <a:extLst>
                  <a:ext uri="{FF2B5EF4-FFF2-40B4-BE49-F238E27FC236}">
                    <a16:creationId xmlns:a16="http://schemas.microsoft.com/office/drawing/2014/main" id="{28360F27-36B7-4D54-8AF1-EEB3BAD8442E}"/>
                  </a:ext>
                </a:extLst>
              </p:cNvPr>
              <p:cNvSpPr txBox="1"/>
              <p:nvPr/>
            </p:nvSpPr>
            <p:spPr>
              <a:xfrm>
                <a:off x="544551" y="2983610"/>
                <a:ext cx="3924773" cy="412704"/>
              </a:xfrm>
              <a:prstGeom prst="rect">
                <a:avLst/>
              </a:prstGeom>
              <a:noFill/>
            </p:spPr>
            <p:txBody>
              <a:bodyPr wrap="square" rtlCol="0">
                <a:spAutoFit/>
              </a:bodyPr>
              <a:lstStyle/>
              <a:p>
                <a:r>
                  <a:rPr lang="es-DO" altLang="ko-KR" sz="1000" b="1" dirty="0">
                    <a:solidFill>
                      <a:schemeClr val="accent1"/>
                    </a:solidFill>
                    <a:latin typeface="Gill Sans MT" panose="020B0502020104020203" pitchFamily="34" charset="0"/>
                    <a:cs typeface="Arial" pitchFamily="34" charset="0"/>
                  </a:rPr>
                  <a:t>Reach the most challenging segments</a:t>
                </a:r>
                <a:endParaRPr lang="es-DO" altLang="ko-KR" sz="1050" b="1" dirty="0">
                  <a:solidFill>
                    <a:schemeClr val="accent1"/>
                  </a:solidFill>
                  <a:latin typeface="Gill Sans MT" panose="020B0502020104020203" pitchFamily="34" charset="0"/>
                  <a:cs typeface="Arial" pitchFamily="34" charset="0"/>
                </a:endParaRPr>
              </a:p>
            </p:txBody>
          </p:sp>
          <p:sp>
            <p:nvSpPr>
              <p:cNvPr id="21" name="TextBox 20">
                <a:extLst>
                  <a:ext uri="{FF2B5EF4-FFF2-40B4-BE49-F238E27FC236}">
                    <a16:creationId xmlns:a16="http://schemas.microsoft.com/office/drawing/2014/main" id="{429E0CC4-2E4E-4892-A455-BFA75D644435}"/>
                  </a:ext>
                </a:extLst>
              </p:cNvPr>
              <p:cNvSpPr txBox="1"/>
              <p:nvPr/>
            </p:nvSpPr>
            <p:spPr>
              <a:xfrm>
                <a:off x="544551" y="3271932"/>
                <a:ext cx="3836369" cy="1200593"/>
              </a:xfrm>
              <a:prstGeom prst="rect">
                <a:avLst/>
              </a:prstGeom>
              <a:noFill/>
            </p:spPr>
            <p:txBody>
              <a:bodyPr wrap="square" rtlCol="0">
                <a:spAutoFit/>
              </a:bodyPr>
              <a:lstStyle/>
              <a:p>
                <a:pPr marL="171450" indent="-171450">
                  <a:buFontTx/>
                  <a:buChar char="-"/>
                </a:pPr>
                <a:r>
                  <a:rPr lang="es-ES" altLang="ko-KR" sz="1050" dirty="0" err="1">
                    <a:solidFill>
                      <a:schemeClr val="tx1"/>
                    </a:solidFill>
                    <a:latin typeface="Gill Sans MT" panose="020B0502020104020203" pitchFamily="34" charset="0"/>
                    <a:cs typeface="Arial" pitchFamily="34" charset="0"/>
                  </a:rPr>
                  <a:t>Clients</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with</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outdated</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contact</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information</a:t>
                </a:r>
                <a:endParaRPr lang="es-ES" altLang="ko-KR" sz="1050" dirty="0">
                  <a:solidFill>
                    <a:schemeClr val="tx1"/>
                  </a:solidFill>
                  <a:latin typeface="Gill Sans MT" panose="020B0502020104020203" pitchFamily="34" charset="0"/>
                  <a:cs typeface="Arial" pitchFamily="34" charset="0"/>
                </a:endParaRPr>
              </a:p>
              <a:p>
                <a:pPr marL="171450" indent="-171450">
                  <a:buFontTx/>
                  <a:buChar char="-"/>
                </a:pPr>
                <a:r>
                  <a:rPr lang="es-ES" altLang="ko-KR" sz="1050" dirty="0" err="1">
                    <a:solidFill>
                      <a:schemeClr val="tx1"/>
                    </a:solidFill>
                    <a:latin typeface="Gill Sans MT" panose="020B0502020104020203" pitchFamily="34" charset="0"/>
                    <a:cs typeface="Arial" pitchFamily="34" charset="0"/>
                  </a:rPr>
                  <a:t>Clients</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that</a:t>
                </a:r>
                <a:r>
                  <a:rPr lang="es-ES" altLang="ko-KR" sz="1050" dirty="0">
                    <a:solidFill>
                      <a:schemeClr val="tx1"/>
                    </a:solidFill>
                    <a:latin typeface="Gill Sans MT" panose="020B0502020104020203" pitchFamily="34" charset="0"/>
                    <a:cs typeface="Arial" pitchFamily="34" charset="0"/>
                  </a:rPr>
                  <a:t> do </a:t>
                </a:r>
                <a:r>
                  <a:rPr lang="es-ES" altLang="ko-KR" sz="1050" dirty="0" err="1">
                    <a:solidFill>
                      <a:schemeClr val="tx1"/>
                    </a:solidFill>
                    <a:latin typeface="Gill Sans MT" panose="020B0502020104020203" pitchFamily="34" charset="0"/>
                    <a:cs typeface="Arial" pitchFamily="34" charset="0"/>
                  </a:rPr>
                  <a:t>not</a:t>
                </a:r>
                <a:r>
                  <a:rPr lang="es-ES" altLang="ko-KR" sz="1050" dirty="0">
                    <a:solidFill>
                      <a:schemeClr val="tx1"/>
                    </a:solidFill>
                    <a:latin typeface="Gill Sans MT" panose="020B0502020104020203" pitchFamily="34" charset="0"/>
                    <a:cs typeface="Arial" pitchFamily="34" charset="0"/>
                  </a:rPr>
                  <a:t> use digital </a:t>
                </a:r>
                <a:r>
                  <a:rPr lang="es-ES" altLang="ko-KR" sz="1050" dirty="0" err="1">
                    <a:solidFill>
                      <a:schemeClr val="tx1"/>
                    </a:solidFill>
                    <a:latin typeface="Gill Sans MT" panose="020B0502020104020203" pitchFamily="34" charset="0"/>
                    <a:cs typeface="Arial" pitchFamily="34" charset="0"/>
                  </a:rPr>
                  <a:t>channels</a:t>
                </a:r>
                <a:endParaRPr lang="es-ES" altLang="ko-KR" sz="1050" dirty="0">
                  <a:solidFill>
                    <a:schemeClr val="tx1"/>
                  </a:solidFill>
                  <a:latin typeface="Gill Sans MT" panose="020B0502020104020203" pitchFamily="34" charset="0"/>
                  <a:cs typeface="Arial" pitchFamily="34" charset="0"/>
                </a:endParaRPr>
              </a:p>
              <a:p>
                <a:pPr marL="171450" indent="-171450">
                  <a:buFontTx/>
                  <a:buChar char="-"/>
                </a:pPr>
                <a:r>
                  <a:rPr lang="es-ES" altLang="ko-KR" sz="1050" dirty="0" err="1">
                    <a:solidFill>
                      <a:schemeClr val="tx1"/>
                    </a:solidFill>
                    <a:latin typeface="Gill Sans MT" panose="020B0502020104020203" pitchFamily="34" charset="0"/>
                    <a:cs typeface="Arial" pitchFamily="34" charset="0"/>
                  </a:rPr>
                  <a:t>Throughout</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all</a:t>
                </a:r>
                <a:r>
                  <a:rPr lang="es-ES" altLang="ko-KR" sz="1050" dirty="0">
                    <a:solidFill>
                      <a:schemeClr val="tx1"/>
                    </a:solidFill>
                    <a:latin typeface="Gill Sans MT" panose="020B0502020104020203" pitchFamily="34" charset="0"/>
                    <a:cs typeface="Arial" pitchFamily="34" charset="0"/>
                  </a:rPr>
                  <a:t> </a:t>
                </a:r>
                <a:r>
                  <a:rPr lang="es-ES" altLang="ko-KR" sz="1050" dirty="0" err="1">
                    <a:solidFill>
                      <a:schemeClr val="tx1"/>
                    </a:solidFill>
                    <a:latin typeface="Gill Sans MT" panose="020B0502020104020203" pitchFamily="34" charset="0"/>
                    <a:cs typeface="Arial" pitchFamily="34" charset="0"/>
                  </a:rPr>
                  <a:t>of</a:t>
                </a:r>
                <a:r>
                  <a:rPr lang="es-ES" altLang="ko-KR" sz="1050" dirty="0">
                    <a:solidFill>
                      <a:schemeClr val="tx1"/>
                    </a:solidFill>
                    <a:latin typeface="Gill Sans MT" panose="020B0502020104020203" pitchFamily="34" charset="0"/>
                    <a:cs typeface="Arial" pitchFamily="34" charset="0"/>
                  </a:rPr>
                  <a:t> El Salvador</a:t>
                </a:r>
              </a:p>
            </p:txBody>
          </p:sp>
        </p:grpSp>
        <p:sp>
          <p:nvSpPr>
            <p:cNvPr id="18" name="Freeform 10">
              <a:extLst>
                <a:ext uri="{FF2B5EF4-FFF2-40B4-BE49-F238E27FC236}">
                  <a16:creationId xmlns:a16="http://schemas.microsoft.com/office/drawing/2014/main" id="{C145297C-3577-420D-9366-AE52CD82544B}"/>
                </a:ext>
              </a:extLst>
            </p:cNvPr>
            <p:cNvSpPr/>
            <p:nvPr/>
          </p:nvSpPr>
          <p:spPr>
            <a:xfrm>
              <a:off x="3648618" y="3804372"/>
              <a:ext cx="1582395" cy="723803"/>
            </a:xfrm>
            <a:custGeom>
              <a:avLst/>
              <a:gdLst>
                <a:gd name="connsiteX0" fmla="*/ 0 w 1730828"/>
                <a:gd name="connsiteY0" fmla="*/ 0 h 402771"/>
                <a:gd name="connsiteX1" fmla="*/ 979714 w 1730828"/>
                <a:gd name="connsiteY1" fmla="*/ 402771 h 402771"/>
                <a:gd name="connsiteX2" fmla="*/ 1730828 w 1730828"/>
                <a:gd name="connsiteY2" fmla="*/ 402771 h 402771"/>
              </a:gdLst>
              <a:ahLst/>
              <a:cxnLst>
                <a:cxn ang="0">
                  <a:pos x="connsiteX0" y="connsiteY0"/>
                </a:cxn>
                <a:cxn ang="0">
                  <a:pos x="connsiteX1" y="connsiteY1"/>
                </a:cxn>
                <a:cxn ang="0">
                  <a:pos x="connsiteX2" y="connsiteY2"/>
                </a:cxn>
              </a:cxnLst>
              <a:rect l="l" t="t" r="r" b="b"/>
              <a:pathLst>
                <a:path w="1730828" h="402771">
                  <a:moveTo>
                    <a:pt x="0" y="0"/>
                  </a:moveTo>
                  <a:lnTo>
                    <a:pt x="979714" y="402771"/>
                  </a:lnTo>
                  <a:lnTo>
                    <a:pt x="1730828" y="402771"/>
                  </a:lnTo>
                </a:path>
              </a:pathLst>
            </a:custGeom>
            <a:ln w="15875">
              <a:solidFill>
                <a:schemeClr val="tx1">
                  <a:lumMod val="50000"/>
                  <a:lumOff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19" name="Freeform 12">
              <a:extLst>
                <a:ext uri="{FF2B5EF4-FFF2-40B4-BE49-F238E27FC236}">
                  <a16:creationId xmlns:a16="http://schemas.microsoft.com/office/drawing/2014/main" id="{51F92DCB-21AB-4F9B-9047-F0FDD7E257F0}"/>
                </a:ext>
              </a:extLst>
            </p:cNvPr>
            <p:cNvSpPr/>
            <p:nvPr/>
          </p:nvSpPr>
          <p:spPr>
            <a:xfrm>
              <a:off x="3977850" y="3831132"/>
              <a:ext cx="1253163" cy="1872210"/>
            </a:xfrm>
            <a:custGeom>
              <a:avLst/>
              <a:gdLst>
                <a:gd name="connsiteX0" fmla="*/ 0 w 1175657"/>
                <a:gd name="connsiteY0" fmla="*/ 0 h 1110343"/>
                <a:gd name="connsiteX1" fmla="*/ 326572 w 1175657"/>
                <a:gd name="connsiteY1" fmla="*/ 1110343 h 1110343"/>
                <a:gd name="connsiteX2" fmla="*/ 1175657 w 1175657"/>
                <a:gd name="connsiteY2" fmla="*/ 1110343 h 1110343"/>
              </a:gdLst>
              <a:ahLst/>
              <a:cxnLst>
                <a:cxn ang="0">
                  <a:pos x="connsiteX0" y="connsiteY0"/>
                </a:cxn>
                <a:cxn ang="0">
                  <a:pos x="connsiteX1" y="connsiteY1"/>
                </a:cxn>
                <a:cxn ang="0">
                  <a:pos x="connsiteX2" y="connsiteY2"/>
                </a:cxn>
              </a:cxnLst>
              <a:rect l="l" t="t" r="r" b="b"/>
              <a:pathLst>
                <a:path w="1175657" h="1110343">
                  <a:moveTo>
                    <a:pt x="0" y="0"/>
                  </a:moveTo>
                  <a:lnTo>
                    <a:pt x="326572" y="1110343"/>
                  </a:lnTo>
                  <a:lnTo>
                    <a:pt x="1175657" y="1110343"/>
                  </a:lnTo>
                </a:path>
              </a:pathLst>
            </a:custGeom>
            <a:ln w="15875">
              <a:solidFill>
                <a:schemeClr val="tx1">
                  <a:lumMod val="50000"/>
                  <a:lumOff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sp>
          <p:nvSpPr>
            <p:cNvPr id="17" name="Freeform 7">
              <a:extLst>
                <a:ext uri="{FF2B5EF4-FFF2-40B4-BE49-F238E27FC236}">
                  <a16:creationId xmlns:a16="http://schemas.microsoft.com/office/drawing/2014/main" id="{E7862377-9AAD-4D81-97EE-D03B7D4C17F5}"/>
                </a:ext>
              </a:extLst>
            </p:cNvPr>
            <p:cNvSpPr/>
            <p:nvPr/>
          </p:nvSpPr>
          <p:spPr>
            <a:xfrm>
              <a:off x="2819960" y="1935579"/>
              <a:ext cx="2474667" cy="1872209"/>
            </a:xfrm>
            <a:custGeom>
              <a:avLst/>
              <a:gdLst>
                <a:gd name="connsiteX0" fmla="*/ 0 w 2340428"/>
                <a:gd name="connsiteY0" fmla="*/ 1600200 h 1600200"/>
                <a:gd name="connsiteX1" fmla="*/ 1436914 w 2340428"/>
                <a:gd name="connsiteY1" fmla="*/ 0 h 1600200"/>
                <a:gd name="connsiteX2" fmla="*/ 2340428 w 2340428"/>
                <a:gd name="connsiteY2" fmla="*/ 0 h 1600200"/>
              </a:gdLst>
              <a:ahLst/>
              <a:cxnLst>
                <a:cxn ang="0">
                  <a:pos x="connsiteX0" y="connsiteY0"/>
                </a:cxn>
                <a:cxn ang="0">
                  <a:pos x="connsiteX1" y="connsiteY1"/>
                </a:cxn>
                <a:cxn ang="0">
                  <a:pos x="connsiteX2" y="connsiteY2"/>
                </a:cxn>
              </a:cxnLst>
              <a:rect l="l" t="t" r="r" b="b"/>
              <a:pathLst>
                <a:path w="2340428" h="1600200">
                  <a:moveTo>
                    <a:pt x="0" y="1600200"/>
                  </a:moveTo>
                  <a:lnTo>
                    <a:pt x="1436914" y="0"/>
                  </a:lnTo>
                  <a:lnTo>
                    <a:pt x="2340428" y="0"/>
                  </a:lnTo>
                </a:path>
              </a:pathLst>
            </a:custGeom>
            <a:ln w="15875">
              <a:solidFill>
                <a:schemeClr val="tx1">
                  <a:lumMod val="50000"/>
                  <a:lumOff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sp>
        <p:nvSpPr>
          <p:cNvPr id="4" name="TextBox 3">
            <a:extLst>
              <a:ext uri="{FF2B5EF4-FFF2-40B4-BE49-F238E27FC236}">
                <a16:creationId xmlns:a16="http://schemas.microsoft.com/office/drawing/2014/main" id="{58BCF8F8-01B1-41E3-9145-75F3497CA0F6}"/>
              </a:ext>
            </a:extLst>
          </p:cNvPr>
          <p:cNvSpPr txBox="1"/>
          <p:nvPr/>
        </p:nvSpPr>
        <p:spPr>
          <a:xfrm>
            <a:off x="4299698" y="1647284"/>
            <a:ext cx="1633771" cy="246221"/>
          </a:xfrm>
          <a:prstGeom prst="rect">
            <a:avLst/>
          </a:prstGeom>
          <a:noFill/>
        </p:spPr>
        <p:txBody>
          <a:bodyPr wrap="square" rtlCol="0">
            <a:spAutoFit/>
          </a:bodyPr>
          <a:lstStyle/>
          <a:p>
            <a:r>
              <a:rPr lang="en-US" sz="1000" b="1" dirty="0">
                <a:latin typeface="Gill Sans" panose="020B0604020202020204" charset="0"/>
              </a:rPr>
              <a:t>Pilot Recommendations</a:t>
            </a:r>
          </a:p>
        </p:txBody>
      </p:sp>
      <p:sp>
        <p:nvSpPr>
          <p:cNvPr id="29" name="Google Shape;1320;p32">
            <a:extLst>
              <a:ext uri="{FF2B5EF4-FFF2-40B4-BE49-F238E27FC236}">
                <a16:creationId xmlns:a16="http://schemas.microsoft.com/office/drawing/2014/main" id="{54F24CDA-3E20-E0C3-D1D5-717CDE1C03D9}"/>
              </a:ext>
            </a:extLst>
          </p:cNvPr>
          <p:cNvSpPr txBox="1"/>
          <p:nvPr/>
        </p:nvSpPr>
        <p:spPr>
          <a:xfrm>
            <a:off x="1173317" y="332126"/>
            <a:ext cx="7272659" cy="6154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dk2"/>
                </a:solidFill>
                <a:latin typeface="Gill Sans"/>
                <a:ea typeface="Gill Sans"/>
                <a:cs typeface="Gill Sans"/>
                <a:sym typeface="Gill Sans"/>
              </a:rPr>
              <a:t>Women’s ECONOMIC Empowerment</a:t>
            </a:r>
          </a:p>
          <a:p>
            <a:pPr lvl="0">
              <a:spcBef>
                <a:spcPts val="300"/>
              </a:spcBef>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30" name="Google Shape;1321;p32">
            <a:extLst>
              <a:ext uri="{FF2B5EF4-FFF2-40B4-BE49-F238E27FC236}">
                <a16:creationId xmlns:a16="http://schemas.microsoft.com/office/drawing/2014/main" id="{1EE8AC6B-A464-25F3-41D6-B55F398505A2}"/>
              </a:ext>
            </a:extLst>
          </p:cNvPr>
          <p:cNvPicPr preferRelativeResize="0"/>
          <p:nvPr/>
        </p:nvPicPr>
        <p:blipFill rotWithShape="1">
          <a:blip r:embed="rId4">
            <a:alphaModFix/>
          </a:blip>
          <a:srcRect/>
          <a:stretch/>
        </p:blipFill>
        <p:spPr>
          <a:xfrm>
            <a:off x="400647" y="366409"/>
            <a:ext cx="722474" cy="585598"/>
          </a:xfrm>
          <a:prstGeom prst="rect">
            <a:avLst/>
          </a:prstGeom>
          <a:noFill/>
          <a:ln>
            <a:noFill/>
          </a:ln>
        </p:spPr>
      </p:pic>
    </p:spTree>
    <p:extLst>
      <p:ext uri="{BB962C8B-B14F-4D97-AF65-F5344CB8AC3E}">
        <p14:creationId xmlns:p14="http://schemas.microsoft.com/office/powerpoint/2010/main" val="1764593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29"/>
          <p:cNvSpPr txBox="1"/>
          <p:nvPr/>
        </p:nvSpPr>
        <p:spPr>
          <a:xfrm>
            <a:off x="306796" y="1056796"/>
            <a:ext cx="8361606" cy="3185419"/>
          </a:xfrm>
          <a:prstGeom prst="rect">
            <a:avLst/>
          </a:prstGeom>
          <a:noFill/>
          <a:ln>
            <a:noFill/>
          </a:ln>
        </p:spPr>
        <p:txBody>
          <a:bodyPr spcFirstLastPara="1" wrap="square" lIns="91425" tIns="45700" rIns="91425" bIns="45700" anchor="t" anchorCtr="0">
            <a:noAutofit/>
          </a:bodyPr>
          <a:lstStyle/>
          <a:p>
            <a:pPr>
              <a:spcBef>
                <a:spcPts val="800"/>
              </a:spcBef>
            </a:pPr>
            <a:r>
              <a:rPr lang="en-US" b="1" dirty="0">
                <a:solidFill>
                  <a:schemeClr val="accent2"/>
                </a:solidFill>
                <a:latin typeface="Gill Sans MT" panose="020B0502020104020203" pitchFamily="34" charset="0"/>
                <a:cs typeface="Gill Sans"/>
                <a:sym typeface="Gill Sans"/>
              </a:rPr>
              <a:t>Empowering women to succeed as entrepreneurs by mobilizing capital for W-SMEs, continued</a:t>
            </a:r>
          </a:p>
          <a:p>
            <a:pPr>
              <a:spcBef>
                <a:spcPts val="800"/>
              </a:spcBef>
            </a:pPr>
            <a:r>
              <a:rPr lang="en-US" sz="1200" b="1" dirty="0" err="1">
                <a:solidFill>
                  <a:schemeClr val="tx1"/>
                </a:solidFill>
                <a:latin typeface="Gill Sans MT"/>
                <a:cs typeface="Gill Sans"/>
                <a:sym typeface="Gill Sans"/>
              </a:rPr>
              <a:t>Lendahand</a:t>
            </a:r>
            <a:r>
              <a:rPr lang="en-US" sz="1200" b="1" dirty="0">
                <a:solidFill>
                  <a:schemeClr val="tx1"/>
                </a:solidFill>
                <a:latin typeface="Gill Sans MT"/>
                <a:cs typeface="Gill Sans"/>
                <a:sym typeface="Gill Sans"/>
              </a:rPr>
              <a:t> Grant </a:t>
            </a:r>
            <a:r>
              <a:rPr lang="en-US" sz="1500" dirty="0">
                <a:solidFill>
                  <a:srgbClr val="012E6D"/>
                </a:solidFill>
                <a:latin typeface="Gill Sans MT"/>
                <a:ea typeface="Gill Sans"/>
                <a:cs typeface="Gill Sans"/>
                <a:sym typeface="Gill Sans"/>
              </a:rPr>
              <a:t>– </a:t>
            </a:r>
            <a:r>
              <a:rPr lang="en-US" sz="1100" dirty="0">
                <a:solidFill>
                  <a:schemeClr val="tx1"/>
                </a:solidFill>
                <a:latin typeface="Gill Sans MT"/>
                <a:ea typeface="Gill Sans"/>
                <a:cs typeface="Gill Sans"/>
                <a:sym typeface="Gill Sans"/>
              </a:rPr>
              <a:t>WEE issued a USD1.2 million grant to </a:t>
            </a:r>
            <a:r>
              <a:rPr lang="en-US" sz="1100" dirty="0" err="1">
                <a:solidFill>
                  <a:schemeClr val="tx1"/>
                </a:solidFill>
                <a:latin typeface="Gill Sans MT"/>
                <a:ea typeface="Gill Sans"/>
                <a:cs typeface="Gill Sans"/>
                <a:sym typeface="Gill Sans"/>
              </a:rPr>
              <a:t>Lendahand</a:t>
            </a:r>
            <a:r>
              <a:rPr lang="en-US" sz="1100" dirty="0">
                <a:solidFill>
                  <a:schemeClr val="tx1"/>
                </a:solidFill>
                <a:latin typeface="Gill Sans MT"/>
                <a:ea typeface="Gill Sans"/>
                <a:cs typeface="Gill Sans"/>
                <a:sym typeface="Gill Sans"/>
              </a:rPr>
              <a:t>, a crowdfunding platform, in July 2021. </a:t>
            </a:r>
            <a:r>
              <a:rPr lang="en-US" sz="1100" dirty="0">
                <a:solidFill>
                  <a:schemeClr val="tx1"/>
                </a:solidFill>
                <a:latin typeface="Gill Sans MT"/>
              </a:rPr>
              <a:t>Using the funding, </a:t>
            </a:r>
            <a:r>
              <a:rPr lang="en-US" sz="1100" dirty="0" err="1">
                <a:solidFill>
                  <a:schemeClr val="tx1"/>
                </a:solidFill>
                <a:latin typeface="Gill Sans MT"/>
              </a:rPr>
              <a:t>Lendahand</a:t>
            </a:r>
            <a:r>
              <a:rPr lang="en-US" sz="1100" dirty="0">
                <a:solidFill>
                  <a:schemeClr val="tx1"/>
                </a:solidFill>
                <a:latin typeface="Gill Sans MT"/>
              </a:rPr>
              <a:t> will upgrade its platform to scale its capacity to mobilize investment from women and</a:t>
            </a:r>
            <a:r>
              <a:rPr lang="en-US" sz="1100" b="1" dirty="0">
                <a:solidFill>
                  <a:schemeClr val="tx1"/>
                </a:solidFill>
                <a:latin typeface="Gill Sans MT"/>
              </a:rPr>
              <a:t> invest at least USD7.2 million in </a:t>
            </a:r>
            <a:r>
              <a:rPr lang="en-US" sz="1100" dirty="0">
                <a:solidFill>
                  <a:schemeClr val="tx1"/>
                </a:solidFill>
                <a:latin typeface="Gill Sans MT"/>
              </a:rPr>
              <a:t>W-SMEs. This quarter, </a:t>
            </a:r>
            <a:r>
              <a:rPr lang="en-US" sz="1100" dirty="0" err="1">
                <a:solidFill>
                  <a:schemeClr val="tx1"/>
                </a:solidFill>
                <a:latin typeface="Gill Sans MT"/>
              </a:rPr>
              <a:t>Lendahand</a:t>
            </a:r>
            <a:r>
              <a:rPr lang="en-US" sz="1100" dirty="0">
                <a:solidFill>
                  <a:schemeClr val="tx1"/>
                </a:solidFill>
                <a:latin typeface="Gill Sans MT"/>
              </a:rPr>
              <a:t> focused on:</a:t>
            </a:r>
          </a:p>
          <a:p>
            <a:pPr marL="182563" indent="-171450">
              <a:spcBef>
                <a:spcPts val="800"/>
              </a:spcBef>
              <a:buClr>
                <a:srgbClr val="012E6D"/>
              </a:buClr>
              <a:buSzPct val="110000"/>
              <a:buFont typeface="Wingdings" pitchFamily="2" charset="2"/>
              <a:buChar char="§"/>
            </a:pPr>
            <a:r>
              <a:rPr lang="en-US" sz="1100" b="1" dirty="0">
                <a:solidFill>
                  <a:schemeClr val="tx1"/>
                </a:solidFill>
                <a:latin typeface="Gill Sans MT"/>
              </a:rPr>
              <a:t>Implementation of new data architecture: </a:t>
            </a:r>
            <a:r>
              <a:rPr lang="en-US" sz="1100" dirty="0">
                <a:solidFill>
                  <a:schemeClr val="tx1"/>
                </a:solidFill>
                <a:latin typeface="Gill Sans MT"/>
              </a:rPr>
              <a:t>With guidance of an external data expert, </a:t>
            </a:r>
            <a:r>
              <a:rPr lang="en-US" sz="1100" dirty="0" err="1">
                <a:solidFill>
                  <a:schemeClr val="tx1"/>
                </a:solidFill>
                <a:latin typeface="Gill Sans MT"/>
              </a:rPr>
              <a:t>Lendahand</a:t>
            </a:r>
            <a:r>
              <a:rPr lang="en-US" sz="1100" dirty="0">
                <a:solidFill>
                  <a:schemeClr val="tx1"/>
                </a:solidFill>
                <a:latin typeface="Gill Sans MT"/>
              </a:rPr>
              <a:t> began implementing its new data architecture to optimize the collection, sharing, and analysis of investee data and increase investor engagement.</a:t>
            </a:r>
            <a:endParaRPr lang="en-US" sz="1100" b="1" dirty="0">
              <a:solidFill>
                <a:schemeClr val="tx1"/>
              </a:solidFill>
              <a:latin typeface="Gill Sans MT"/>
            </a:endParaRPr>
          </a:p>
          <a:p>
            <a:pPr marL="182563" indent="-171450">
              <a:spcBef>
                <a:spcPts val="800"/>
              </a:spcBef>
              <a:buClr>
                <a:srgbClr val="012E6D"/>
              </a:buClr>
              <a:buSzPct val="110000"/>
              <a:buFont typeface="Wingdings" pitchFamily="2" charset="2"/>
              <a:buChar char="§"/>
            </a:pPr>
            <a:r>
              <a:rPr lang="en-US" sz="1100" b="1" dirty="0">
                <a:solidFill>
                  <a:schemeClr val="tx1"/>
                </a:solidFill>
                <a:latin typeface="Gill Sans MT"/>
              </a:rPr>
              <a:t>Selection of eligible investees: </a:t>
            </a:r>
            <a:r>
              <a:rPr lang="en-US" sz="1100" dirty="0">
                <a:solidFill>
                  <a:schemeClr val="tx1"/>
                </a:solidFill>
                <a:latin typeface="Gill Sans MT"/>
              </a:rPr>
              <a:t>Using the CATALYZE WEE definition of W-SMEs, </a:t>
            </a:r>
            <a:r>
              <a:rPr lang="en-US" sz="1100" dirty="0" err="1">
                <a:solidFill>
                  <a:schemeClr val="tx1"/>
                </a:solidFill>
                <a:latin typeface="Gill Sans MT"/>
              </a:rPr>
              <a:t>Lendahand</a:t>
            </a:r>
            <a:r>
              <a:rPr lang="en-US" sz="1100" dirty="0">
                <a:solidFill>
                  <a:schemeClr val="tx1"/>
                </a:solidFill>
                <a:latin typeface="Gill Sans MT"/>
              </a:rPr>
              <a:t> screened its portfolio of existing investees and potential new investees to determine which are eligible to be considered W-SMEs and can provide proper proof of disbursement. </a:t>
            </a:r>
            <a:r>
              <a:rPr lang="en-US" sz="1100" dirty="0" err="1">
                <a:solidFill>
                  <a:schemeClr val="tx1"/>
                </a:solidFill>
                <a:latin typeface="Gill Sans MT"/>
              </a:rPr>
              <a:t>MiCredito</a:t>
            </a:r>
            <a:r>
              <a:rPr lang="en-US" sz="1100" dirty="0">
                <a:solidFill>
                  <a:schemeClr val="tx1"/>
                </a:solidFill>
                <a:latin typeface="Gill Sans MT"/>
              </a:rPr>
              <a:t>, a current investee in Nicaragua, and </a:t>
            </a:r>
            <a:r>
              <a:rPr lang="en-US" sz="1100" dirty="0" err="1">
                <a:solidFill>
                  <a:schemeClr val="tx1"/>
                </a:solidFill>
                <a:latin typeface="Gill Sans MT"/>
              </a:rPr>
              <a:t>Bailyk</a:t>
            </a:r>
            <a:r>
              <a:rPr lang="en-US" sz="1100" dirty="0">
                <a:solidFill>
                  <a:schemeClr val="tx1"/>
                </a:solidFill>
                <a:latin typeface="Gill Sans MT"/>
              </a:rPr>
              <a:t> Finance, a prospective investee in Kyrgyzstan, are both eligible. </a:t>
            </a:r>
            <a:r>
              <a:rPr lang="en-US" sz="1100" dirty="0" err="1">
                <a:solidFill>
                  <a:schemeClr val="tx1"/>
                </a:solidFill>
                <a:latin typeface="Gill Sans MT"/>
              </a:rPr>
              <a:t>Lendahand</a:t>
            </a:r>
            <a:r>
              <a:rPr lang="en-US" sz="1100" dirty="0">
                <a:solidFill>
                  <a:schemeClr val="tx1"/>
                </a:solidFill>
                <a:latin typeface="Gill Sans MT"/>
              </a:rPr>
              <a:t> will continue to identify eligible investees in the coming quarters. </a:t>
            </a:r>
            <a:r>
              <a:rPr lang="en-US" sz="1100" dirty="0" err="1">
                <a:solidFill>
                  <a:schemeClr val="tx1"/>
                </a:solidFill>
                <a:latin typeface="Gill Sans MT"/>
              </a:rPr>
              <a:t>Lendahand</a:t>
            </a:r>
            <a:r>
              <a:rPr lang="en-US" sz="1100" dirty="0">
                <a:solidFill>
                  <a:schemeClr val="tx1"/>
                </a:solidFill>
                <a:latin typeface="Gill Sans MT"/>
              </a:rPr>
              <a:t> created a one-pager to promote awareness of the activity among potential investees.</a:t>
            </a:r>
            <a:endParaRPr lang="en-US" sz="1000" dirty="0">
              <a:solidFill>
                <a:schemeClr val="tx1"/>
              </a:solidFill>
              <a:latin typeface="Gill Sans MT"/>
            </a:endParaRPr>
          </a:p>
        </p:txBody>
      </p:sp>
      <p:sp>
        <p:nvSpPr>
          <p:cNvPr id="2" name="TextBox 1">
            <a:extLst>
              <a:ext uri="{FF2B5EF4-FFF2-40B4-BE49-F238E27FC236}">
                <a16:creationId xmlns:a16="http://schemas.microsoft.com/office/drawing/2014/main" id="{E8D02B1C-EAD9-45EC-998B-FCEEF7458A95}"/>
              </a:ext>
            </a:extLst>
          </p:cNvPr>
          <p:cNvSpPr txBox="1"/>
          <p:nvPr/>
        </p:nvSpPr>
        <p:spPr>
          <a:xfrm>
            <a:off x="400647" y="3833481"/>
            <a:ext cx="5266616" cy="984885"/>
          </a:xfrm>
          <a:prstGeom prst="rect">
            <a:avLst/>
          </a:prstGeom>
          <a:ln>
            <a:noFill/>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latin typeface="Gill Sans MT" panose="020B0502020104020203" pitchFamily="34" charset="77"/>
              </a:rPr>
              <a:t>Spotlight: </a:t>
            </a:r>
            <a:r>
              <a:rPr lang="en-US" sz="1600" b="1" dirty="0" err="1">
                <a:solidFill>
                  <a:schemeClr val="bg2">
                    <a:lumMod val="20000"/>
                    <a:lumOff val="80000"/>
                  </a:schemeClr>
                </a:solidFill>
                <a:latin typeface="Gill Sans MT" panose="020B0502020104020203" pitchFamily="34" charset="77"/>
              </a:rPr>
              <a:t>Bailyk</a:t>
            </a:r>
            <a:r>
              <a:rPr lang="en-US" sz="1600" b="1" dirty="0">
                <a:solidFill>
                  <a:schemeClr val="bg2">
                    <a:lumMod val="20000"/>
                    <a:lumOff val="80000"/>
                  </a:schemeClr>
                </a:solidFill>
                <a:latin typeface="Gill Sans MT" panose="020B0502020104020203" pitchFamily="34" charset="77"/>
              </a:rPr>
              <a:t> Finance, </a:t>
            </a:r>
            <a:r>
              <a:rPr lang="en-US" dirty="0">
                <a:latin typeface="Gill Sans MT" panose="020B0502020104020203" pitchFamily="34" charset="77"/>
              </a:rPr>
              <a:t>a women-owned microfinance institution in Kyrgyzstan, joined </a:t>
            </a:r>
            <a:r>
              <a:rPr lang="en-US" dirty="0" err="1">
                <a:latin typeface="Gill Sans MT" panose="020B0502020104020203" pitchFamily="34" charset="77"/>
              </a:rPr>
              <a:t>Lendahand</a:t>
            </a:r>
            <a:r>
              <a:rPr lang="en-US" dirty="0">
                <a:latin typeface="Gill Sans MT" panose="020B0502020104020203" pitchFamily="34" charset="77"/>
              </a:rPr>
              <a:t> as a new investee with the potential to raise USD5 million in two years on the crowdfunding platform. The money raised would be directly disbursed to W-SMEs.</a:t>
            </a:r>
          </a:p>
        </p:txBody>
      </p:sp>
      <p:sp>
        <p:nvSpPr>
          <p:cNvPr id="6" name="Google Shape;1320;p32">
            <a:extLst>
              <a:ext uri="{FF2B5EF4-FFF2-40B4-BE49-F238E27FC236}">
                <a16:creationId xmlns:a16="http://schemas.microsoft.com/office/drawing/2014/main" id="{6131E2F2-7283-18C4-7BF0-204CC757D6F4}"/>
              </a:ext>
            </a:extLst>
          </p:cNvPr>
          <p:cNvSpPr txBox="1"/>
          <p:nvPr/>
        </p:nvSpPr>
        <p:spPr>
          <a:xfrm>
            <a:off x="1173317" y="332126"/>
            <a:ext cx="7272659" cy="6154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dk2"/>
                </a:solidFill>
                <a:latin typeface="Gill Sans"/>
                <a:ea typeface="Gill Sans"/>
                <a:cs typeface="Gill Sans"/>
                <a:sym typeface="Gill Sans"/>
              </a:rPr>
              <a:t>Women’s ECONOMIC Empowerment</a:t>
            </a:r>
          </a:p>
          <a:p>
            <a:pPr lvl="0">
              <a:spcBef>
                <a:spcPts val="300"/>
              </a:spcBef>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9" name="Google Shape;1321;p32">
            <a:extLst>
              <a:ext uri="{FF2B5EF4-FFF2-40B4-BE49-F238E27FC236}">
                <a16:creationId xmlns:a16="http://schemas.microsoft.com/office/drawing/2014/main" id="{4F643A56-1B77-3C12-6253-18768FD12749}"/>
              </a:ext>
            </a:extLst>
          </p:cNvPr>
          <p:cNvPicPr preferRelativeResize="0"/>
          <p:nvPr/>
        </p:nvPicPr>
        <p:blipFill rotWithShape="1">
          <a:blip r:embed="rId3">
            <a:alphaModFix/>
          </a:blip>
          <a:srcRect/>
          <a:stretch/>
        </p:blipFill>
        <p:spPr>
          <a:xfrm>
            <a:off x="400647" y="366409"/>
            <a:ext cx="722474" cy="585598"/>
          </a:xfrm>
          <a:prstGeom prst="rect">
            <a:avLst/>
          </a:prstGeom>
          <a:noFill/>
          <a:ln>
            <a:noFill/>
          </a:ln>
        </p:spPr>
      </p:pic>
    </p:spTree>
    <p:extLst>
      <p:ext uri="{BB962C8B-B14F-4D97-AF65-F5344CB8AC3E}">
        <p14:creationId xmlns:p14="http://schemas.microsoft.com/office/powerpoint/2010/main" val="1752465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29"/>
          <p:cNvSpPr txBox="1"/>
          <p:nvPr/>
        </p:nvSpPr>
        <p:spPr>
          <a:xfrm>
            <a:off x="306796" y="1056797"/>
            <a:ext cx="5564615" cy="3716214"/>
          </a:xfrm>
          <a:prstGeom prst="rect">
            <a:avLst/>
          </a:prstGeom>
          <a:noFill/>
          <a:ln>
            <a:noFill/>
          </a:ln>
        </p:spPr>
        <p:txBody>
          <a:bodyPr spcFirstLastPara="1" wrap="square" lIns="91425" tIns="45700" rIns="91425" bIns="45700" anchor="t" anchorCtr="0">
            <a:noAutofit/>
          </a:bodyPr>
          <a:lstStyle/>
          <a:p>
            <a:pPr>
              <a:spcBef>
                <a:spcPts val="800"/>
              </a:spcBef>
            </a:pPr>
            <a:r>
              <a:rPr lang="en-US" b="1" dirty="0">
                <a:solidFill>
                  <a:schemeClr val="accent2"/>
                </a:solidFill>
                <a:latin typeface="Gill Sans MT" panose="020B0502020104020203" pitchFamily="34" charset="0"/>
                <a:cs typeface="Gill Sans"/>
              </a:rPr>
              <a:t>Empowering women to succeed as entrepreneurs by mobilizing capital for W-SMEs</a:t>
            </a:r>
            <a:r>
              <a:rPr lang="en-US" dirty="0">
                <a:solidFill>
                  <a:schemeClr val="accent2"/>
                </a:solidFill>
                <a:latin typeface="Gill Sans MT" panose="020B0502020104020203" pitchFamily="34" charset="0"/>
                <a:cs typeface="Gill Sans"/>
              </a:rPr>
              <a:t> and </a:t>
            </a:r>
            <a:r>
              <a:rPr lang="en-US" b="1" dirty="0">
                <a:solidFill>
                  <a:schemeClr val="accent2"/>
                </a:solidFill>
                <a:latin typeface="Gill Sans MT" panose="020B0502020104020203" pitchFamily="34" charset="0"/>
                <a:cs typeface="Gill Sans"/>
              </a:rPr>
              <a:t>Enabling women to thrive as capital allocators</a:t>
            </a:r>
          </a:p>
          <a:p>
            <a:pPr>
              <a:spcBef>
                <a:spcPts val="800"/>
              </a:spcBef>
            </a:pPr>
            <a:r>
              <a:rPr lang="en-US" sz="1200" b="1" dirty="0">
                <a:solidFill>
                  <a:schemeClr val="tx1"/>
                </a:solidFill>
                <a:latin typeface="Gill Sans MT"/>
                <a:cs typeface="Gill Sans"/>
                <a:sym typeface="Gill Sans"/>
              </a:rPr>
              <a:t>Sarona Asset Management Grant</a:t>
            </a:r>
            <a:endParaRPr lang="en-US" sz="1200" b="1" dirty="0">
              <a:solidFill>
                <a:schemeClr val="tx1"/>
              </a:solidFill>
              <a:latin typeface="Gill Sans MT"/>
              <a:cs typeface="Gill Sans"/>
            </a:endParaRPr>
          </a:p>
          <a:p>
            <a:pPr marL="182245" indent="-171450">
              <a:spcBef>
                <a:spcPts val="800"/>
              </a:spcBef>
              <a:buClr>
                <a:srgbClr val="012E6D"/>
              </a:buClr>
              <a:buSzPct val="110000"/>
              <a:buFont typeface="Wingdings" panose="05000000000000000000" pitchFamily="2" charset="2"/>
              <a:buChar char="§"/>
            </a:pPr>
            <a:r>
              <a:rPr lang="en-US" sz="1100" dirty="0">
                <a:solidFill>
                  <a:schemeClr val="tx1"/>
                </a:solidFill>
                <a:latin typeface="Gill Sans MT"/>
                <a:ea typeface="Gill Sans"/>
                <a:cs typeface="Gill Sans"/>
                <a:sym typeface="Gill Sans"/>
              </a:rPr>
              <a:t>WEE issued a USD4.3 million grant to Sarona Asset Management in July 2021. Sarona will use the funding to </a:t>
            </a:r>
            <a:r>
              <a:rPr lang="en-US" sz="1100" dirty="0">
                <a:solidFill>
                  <a:schemeClr val="tx1"/>
                </a:solidFill>
                <a:latin typeface="Gill Sans MT"/>
              </a:rPr>
              <a:t>raise and deploy a USD100 million fund (Sarona Global Growth Markets PE Fund 3 ILP or SGGM3) of which </a:t>
            </a:r>
            <a:r>
              <a:rPr lang="en-US" sz="1100" b="1" dirty="0">
                <a:solidFill>
                  <a:schemeClr val="tx1"/>
                </a:solidFill>
                <a:latin typeface="Gill Sans MT"/>
              </a:rPr>
              <a:t>at least USD25 million in investment will target women-led funds and women-owned SMEs in emerging markets. </a:t>
            </a:r>
            <a:endParaRPr lang="en-US" sz="1100" b="1" dirty="0">
              <a:solidFill>
                <a:schemeClr val="tx1"/>
              </a:solidFill>
              <a:latin typeface="Gill Sans MT" panose="020B0502020104020203" pitchFamily="34" charset="0"/>
            </a:endParaRPr>
          </a:p>
          <a:p>
            <a:pPr marL="182245" indent="-171450">
              <a:spcBef>
                <a:spcPts val="800"/>
              </a:spcBef>
              <a:buClr>
                <a:srgbClr val="012E6D"/>
              </a:buClr>
              <a:buSzPct val="110000"/>
              <a:buFont typeface="Wingdings" panose="05000000000000000000" pitchFamily="2" charset="2"/>
              <a:buChar char="§"/>
            </a:pPr>
            <a:r>
              <a:rPr lang="en-US" sz="1100" dirty="0">
                <a:solidFill>
                  <a:schemeClr val="tx1"/>
                </a:solidFill>
                <a:latin typeface="Gill Sans MT"/>
              </a:rPr>
              <a:t>This quarter, Sarona focused on investor relations and pipeline development.</a:t>
            </a:r>
          </a:p>
          <a:p>
            <a:pPr marL="457200" indent="-168275">
              <a:spcBef>
                <a:spcPts val="800"/>
              </a:spcBef>
              <a:buClr>
                <a:srgbClr val="012E6D"/>
              </a:buClr>
              <a:buSzPct val="110000"/>
              <a:buFont typeface="Arial"/>
              <a:buChar char="•"/>
            </a:pPr>
            <a:r>
              <a:rPr lang="en-US" sz="1100" b="1" dirty="0">
                <a:solidFill>
                  <a:schemeClr val="tx1"/>
                </a:solidFill>
                <a:latin typeface="Gill Sans MT"/>
              </a:rPr>
              <a:t>Investor relations: </a:t>
            </a:r>
            <a:r>
              <a:rPr lang="en-US" sz="1100" dirty="0">
                <a:solidFill>
                  <a:schemeClr val="tx1"/>
                </a:solidFill>
                <a:latin typeface="Gill Sans MT"/>
              </a:rPr>
              <a:t>Sarona’s target market is US and Canadian High Net Worth and Registered Investment Advisors. It also works with family offices, foundations, and endowments. Sarona developed draft sales material including a teaser, pitch, due diligence questionnaire, and offering memorandum. Securing an investor takes three to 12 months on average. </a:t>
            </a:r>
            <a:endParaRPr lang="en-US" sz="1100" dirty="0">
              <a:solidFill>
                <a:schemeClr val="tx1"/>
              </a:solidFill>
              <a:latin typeface="Gill Sans MT" panose="020B0502020104020203" pitchFamily="34" charset="0"/>
            </a:endParaRPr>
          </a:p>
          <a:p>
            <a:pPr marL="457200" indent="-168275">
              <a:spcBef>
                <a:spcPts val="800"/>
              </a:spcBef>
              <a:buClr>
                <a:srgbClr val="012E6D"/>
              </a:buClr>
              <a:buSzPct val="110000"/>
              <a:buFont typeface="Arial"/>
              <a:buChar char="•"/>
            </a:pPr>
            <a:r>
              <a:rPr lang="en-US" sz="1100" b="1" dirty="0">
                <a:solidFill>
                  <a:schemeClr val="tx1"/>
                </a:solidFill>
                <a:latin typeface="Gill Sans MT"/>
              </a:rPr>
              <a:t>Pipeline development: </a:t>
            </a:r>
            <a:r>
              <a:rPr lang="en-US" sz="1100" dirty="0">
                <a:solidFill>
                  <a:schemeClr val="tx1"/>
                </a:solidFill>
                <a:latin typeface="Gill Sans MT"/>
              </a:rPr>
              <a:t>Sarona is actively building its pipeline of women-led funds within SGGM3. It will identify 15-20 women-led funds each year and invest in one to two per year, committing approximately USD25 million into these funds.</a:t>
            </a:r>
            <a:endParaRPr lang="en-US" sz="1000" b="1" dirty="0">
              <a:solidFill>
                <a:schemeClr val="tx1"/>
              </a:solidFill>
              <a:latin typeface="Gill Sans MT"/>
            </a:endParaRPr>
          </a:p>
          <a:p>
            <a:pPr marL="10795">
              <a:spcBef>
                <a:spcPts val="800"/>
              </a:spcBef>
              <a:buClr>
                <a:schemeClr val="tx2"/>
              </a:buClr>
              <a:buSzPct val="110000"/>
            </a:pPr>
            <a:endParaRPr lang="en-US" sz="1000" dirty="0">
              <a:solidFill>
                <a:schemeClr val="tx1"/>
              </a:solidFill>
              <a:latin typeface="Gill Sans MT" panose="020B0502020104020203" pitchFamily="34" charset="0"/>
            </a:endParaRPr>
          </a:p>
          <a:p>
            <a:pPr marL="10795" lvl="3">
              <a:spcBef>
                <a:spcPts val="800"/>
              </a:spcBef>
              <a:buClr>
                <a:schemeClr val="tx2"/>
              </a:buClr>
              <a:buSzPct val="110000"/>
            </a:pPr>
            <a:endParaRPr lang="en-US" sz="1000" dirty="0">
              <a:solidFill>
                <a:schemeClr val="tx1"/>
              </a:solidFill>
              <a:latin typeface="Gill Sans"/>
            </a:endParaRPr>
          </a:p>
        </p:txBody>
      </p:sp>
      <p:sp>
        <p:nvSpPr>
          <p:cNvPr id="3" name="TextBox 2">
            <a:extLst>
              <a:ext uri="{FF2B5EF4-FFF2-40B4-BE49-F238E27FC236}">
                <a16:creationId xmlns:a16="http://schemas.microsoft.com/office/drawing/2014/main" id="{C42914EE-0861-4C4D-8FC0-10AE42E9BDBB}"/>
              </a:ext>
            </a:extLst>
          </p:cNvPr>
          <p:cNvSpPr txBox="1"/>
          <p:nvPr/>
        </p:nvSpPr>
        <p:spPr>
          <a:xfrm>
            <a:off x="6220326" y="1413069"/>
            <a:ext cx="2616877" cy="1077218"/>
          </a:xfrm>
          <a:prstGeom prst="rect">
            <a:avLst/>
          </a:prstGeom>
          <a:solidFill>
            <a:schemeClr val="bg2"/>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solidFill>
                  <a:schemeClr val="bg1"/>
                </a:solidFill>
                <a:latin typeface="Gill Sans MT" panose="020B0502020104020203" pitchFamily="34" charset="0"/>
              </a:rPr>
              <a:t>Sarona has raised </a:t>
            </a:r>
            <a:r>
              <a:rPr lang="en-US" sz="1600" b="1" dirty="0">
                <a:solidFill>
                  <a:schemeClr val="bg1"/>
                </a:solidFill>
                <a:latin typeface="Gill Sans MT" panose="020B0502020104020203" pitchFamily="34" charset="0"/>
              </a:rPr>
              <a:t>USD10.5 M</a:t>
            </a:r>
            <a:r>
              <a:rPr lang="en-US" dirty="0">
                <a:solidFill>
                  <a:schemeClr val="bg1"/>
                </a:solidFill>
                <a:latin typeface="Gill Sans MT" panose="020B0502020104020203" pitchFamily="34" charset="0"/>
              </a:rPr>
              <a:t> in soft commitments to the SGGM3 fund from </a:t>
            </a:r>
            <a:r>
              <a:rPr lang="en-US" sz="1600" b="1" dirty="0">
                <a:solidFill>
                  <a:srgbClr val="9BC3E6"/>
                </a:solidFill>
                <a:latin typeface="Gill Sans MT" panose="020B0502020104020203" pitchFamily="34" charset="0"/>
              </a:rPr>
              <a:t>300+ individuals.</a:t>
            </a:r>
            <a:endParaRPr lang="en-US" b="1" dirty="0">
              <a:solidFill>
                <a:srgbClr val="9BC3E6"/>
              </a:solidFill>
              <a:latin typeface="Gill Sans MT" panose="020B0502020104020203" pitchFamily="34" charset="0"/>
            </a:endParaRPr>
          </a:p>
        </p:txBody>
      </p:sp>
      <p:sp>
        <p:nvSpPr>
          <p:cNvPr id="9" name="TextBox 8">
            <a:extLst>
              <a:ext uri="{FF2B5EF4-FFF2-40B4-BE49-F238E27FC236}">
                <a16:creationId xmlns:a16="http://schemas.microsoft.com/office/drawing/2014/main" id="{630C9B83-1B9E-42D0-9AC2-1A2A3FC0FAFA}"/>
              </a:ext>
            </a:extLst>
          </p:cNvPr>
          <p:cNvSpPr txBox="1"/>
          <p:nvPr/>
        </p:nvSpPr>
        <p:spPr>
          <a:xfrm>
            <a:off x="6220326" y="2534813"/>
            <a:ext cx="2616877" cy="1031051"/>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600"/>
              </a:spcAft>
            </a:pPr>
            <a:r>
              <a:rPr lang="en-US" dirty="0">
                <a:solidFill>
                  <a:schemeClr val="bg1"/>
                </a:solidFill>
                <a:latin typeface="Gill Sans MT" panose="020B0502020104020203" pitchFamily="34" charset="0"/>
              </a:rPr>
              <a:t>First close: September 2022 (USD50 million)</a:t>
            </a:r>
          </a:p>
          <a:p>
            <a:r>
              <a:rPr lang="en-US" dirty="0">
                <a:solidFill>
                  <a:schemeClr val="bg1"/>
                </a:solidFill>
                <a:latin typeface="Gill Sans MT" panose="020B0502020104020203" pitchFamily="34" charset="0"/>
              </a:rPr>
              <a:t>Final close: September 2023 </a:t>
            </a:r>
          </a:p>
          <a:p>
            <a:r>
              <a:rPr lang="en-US" dirty="0">
                <a:solidFill>
                  <a:schemeClr val="bg1"/>
                </a:solidFill>
                <a:latin typeface="Gill Sans MT" panose="020B0502020104020203" pitchFamily="34" charset="0"/>
              </a:rPr>
              <a:t>(USD100 million)</a:t>
            </a:r>
          </a:p>
        </p:txBody>
      </p:sp>
      <p:sp>
        <p:nvSpPr>
          <p:cNvPr id="10" name="Google Shape;1320;p32">
            <a:extLst>
              <a:ext uri="{FF2B5EF4-FFF2-40B4-BE49-F238E27FC236}">
                <a16:creationId xmlns:a16="http://schemas.microsoft.com/office/drawing/2014/main" id="{E4330BAC-C093-228B-ECFB-72C1F1182497}"/>
              </a:ext>
            </a:extLst>
          </p:cNvPr>
          <p:cNvSpPr txBox="1"/>
          <p:nvPr/>
        </p:nvSpPr>
        <p:spPr>
          <a:xfrm>
            <a:off x="1173317" y="332126"/>
            <a:ext cx="7272659" cy="6154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dk2"/>
                </a:solidFill>
                <a:latin typeface="Gill Sans"/>
                <a:ea typeface="Gill Sans"/>
                <a:cs typeface="Gill Sans"/>
                <a:sym typeface="Gill Sans"/>
              </a:rPr>
              <a:t>Women’s ECONOMIC Empowerment</a:t>
            </a:r>
          </a:p>
          <a:p>
            <a:pPr lvl="0">
              <a:spcBef>
                <a:spcPts val="300"/>
              </a:spcBef>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11" name="Google Shape;1321;p32">
            <a:extLst>
              <a:ext uri="{FF2B5EF4-FFF2-40B4-BE49-F238E27FC236}">
                <a16:creationId xmlns:a16="http://schemas.microsoft.com/office/drawing/2014/main" id="{DD0AE980-ABE3-DF11-601D-10F482BC6390}"/>
              </a:ext>
            </a:extLst>
          </p:cNvPr>
          <p:cNvPicPr preferRelativeResize="0"/>
          <p:nvPr/>
        </p:nvPicPr>
        <p:blipFill rotWithShape="1">
          <a:blip r:embed="rId3">
            <a:alphaModFix/>
          </a:blip>
          <a:srcRect/>
          <a:stretch/>
        </p:blipFill>
        <p:spPr>
          <a:xfrm>
            <a:off x="400647" y="366409"/>
            <a:ext cx="722474" cy="5855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pic>
        <p:nvPicPr>
          <p:cNvPr id="9" name="Picture 8">
            <a:extLst>
              <a:ext uri="{FF2B5EF4-FFF2-40B4-BE49-F238E27FC236}">
                <a16:creationId xmlns:a16="http://schemas.microsoft.com/office/drawing/2014/main" id="{AAA1E6E0-23E2-4149-B948-362B62E2B2ED}"/>
              </a:ext>
            </a:extLst>
          </p:cNvPr>
          <p:cNvPicPr>
            <a:picLocks noChangeAspect="1"/>
          </p:cNvPicPr>
          <p:nvPr/>
        </p:nvPicPr>
        <p:blipFill rotWithShape="1">
          <a:blip r:embed="rId3">
            <a:duotone>
              <a:schemeClr val="accent1">
                <a:shade val="45000"/>
                <a:satMod val="135000"/>
              </a:schemeClr>
              <a:prstClr val="white"/>
            </a:duotone>
          </a:blip>
          <a:srcRect l="26536" r="30634"/>
          <a:stretch/>
        </p:blipFill>
        <p:spPr>
          <a:xfrm>
            <a:off x="5850194" y="131583"/>
            <a:ext cx="3138092" cy="4921607"/>
          </a:xfrm>
          <a:prstGeom prst="rect">
            <a:avLst/>
          </a:prstGeom>
        </p:spPr>
      </p:pic>
      <p:sp>
        <p:nvSpPr>
          <p:cNvPr id="1311" name="Google Shape;1311;p31"/>
          <p:cNvSpPr txBox="1"/>
          <p:nvPr/>
        </p:nvSpPr>
        <p:spPr>
          <a:xfrm>
            <a:off x="297157" y="1300798"/>
            <a:ext cx="5376056" cy="3527400"/>
          </a:xfrm>
          <a:prstGeom prst="rect">
            <a:avLst/>
          </a:prstGeom>
          <a:noFill/>
          <a:ln>
            <a:noFill/>
          </a:ln>
        </p:spPr>
        <p:txBody>
          <a:bodyPr spcFirstLastPara="1" wrap="square" lIns="91425" tIns="45700" rIns="91425" bIns="45700" anchor="t" anchorCtr="0">
            <a:noAutofit/>
          </a:bodyPr>
          <a:lstStyle/>
          <a:p>
            <a:pPr>
              <a:spcBef>
                <a:spcPts val="800"/>
              </a:spcBef>
            </a:pPr>
            <a:r>
              <a:rPr lang="en-US" b="1" dirty="0">
                <a:solidFill>
                  <a:schemeClr val="accent2"/>
                </a:solidFill>
                <a:latin typeface="Gill Sans MT" panose="020B0502020104020203" pitchFamily="34" charset="0"/>
                <a:cs typeface="Gill Sans"/>
                <a:sym typeface="Gill Sans"/>
              </a:rPr>
              <a:t>Centering women’s empowerment at the core of all CATALYZE activities</a:t>
            </a:r>
          </a:p>
          <a:p>
            <a:pPr>
              <a:spcBef>
                <a:spcPts val="600"/>
              </a:spcBef>
              <a:buClr>
                <a:schemeClr val="tx2"/>
              </a:buClr>
              <a:buSzPct val="110000"/>
            </a:pPr>
            <a:r>
              <a:rPr lang="en-US" sz="1100" dirty="0">
                <a:solidFill>
                  <a:schemeClr val="tx1"/>
                </a:solidFill>
                <a:latin typeface="Gill Sans MT"/>
                <a:ea typeface="Gill Sans"/>
                <a:cs typeface="Gill Sans"/>
                <a:sym typeface="Gill Sans"/>
              </a:rPr>
              <a:t>This quarter, WEE:</a:t>
            </a:r>
          </a:p>
          <a:p>
            <a:pPr marL="171450" indent="-171450">
              <a:spcBef>
                <a:spcPts val="600"/>
              </a:spcBef>
              <a:buClr>
                <a:srgbClr val="012E6D"/>
              </a:buClr>
              <a:buSzPct val="110000"/>
              <a:buFont typeface="Wingdings" panose="05000000000000000000" pitchFamily="2" charset="2"/>
              <a:buChar char="§"/>
            </a:pPr>
            <a:r>
              <a:rPr lang="en-US" sz="1100" dirty="0">
                <a:solidFill>
                  <a:schemeClr val="tx1"/>
                </a:solidFill>
                <a:latin typeface="Gill Sans MT"/>
                <a:ea typeface="Gill Sans"/>
                <a:cs typeface="Gill Sans"/>
                <a:sym typeface="Gill Sans"/>
              </a:rPr>
              <a:t>Advised the </a:t>
            </a:r>
            <a:r>
              <a:rPr lang="en-US" sz="1100" b="1" dirty="0" err="1">
                <a:solidFill>
                  <a:srgbClr val="012E6D"/>
                </a:solidFill>
                <a:latin typeface="Gill Sans MT"/>
                <a:ea typeface="Gill Sans"/>
                <a:cs typeface="Gill Sans"/>
                <a:sym typeface="Gill Sans"/>
              </a:rPr>
              <a:t>EoG</a:t>
            </a:r>
            <a:r>
              <a:rPr lang="en-US" sz="1100" b="1" dirty="0">
                <a:solidFill>
                  <a:srgbClr val="5D0517"/>
                </a:solidFill>
                <a:latin typeface="Gill Sans MT"/>
                <a:ea typeface="Gill Sans"/>
                <a:cs typeface="Gill Sans"/>
                <a:sym typeface="Gill Sans"/>
              </a:rPr>
              <a:t> </a:t>
            </a:r>
            <a:r>
              <a:rPr lang="en-US" sz="1100" dirty="0">
                <a:solidFill>
                  <a:schemeClr val="tx1"/>
                </a:solidFill>
                <a:latin typeface="Gill Sans MT"/>
                <a:ea typeface="Gill Sans"/>
                <a:cs typeface="Gill Sans"/>
                <a:sym typeface="Gill Sans"/>
              </a:rPr>
              <a:t>activity as it increased incentives for BASPs to encourage them to serve women-owned and women-led enterprises. WEE also helped assisted </a:t>
            </a:r>
            <a:r>
              <a:rPr lang="en-US" sz="1100" dirty="0" err="1">
                <a:solidFill>
                  <a:schemeClr val="tx1"/>
                </a:solidFill>
                <a:latin typeface="Gill Sans MT"/>
                <a:ea typeface="Gill Sans"/>
                <a:cs typeface="Gill Sans"/>
                <a:sym typeface="Gill Sans"/>
              </a:rPr>
              <a:t>EoG</a:t>
            </a:r>
            <a:r>
              <a:rPr lang="en-US" sz="1100" dirty="0">
                <a:solidFill>
                  <a:schemeClr val="tx1"/>
                </a:solidFill>
                <a:latin typeface="Gill Sans MT"/>
                <a:ea typeface="Gill Sans"/>
                <a:cs typeface="Gill Sans"/>
                <a:sym typeface="Gill Sans"/>
              </a:rPr>
              <a:t> in developing a pay for results (P4R) program designed to enable women-owned and women-led enterprises to increase market share via improved digital marketing. </a:t>
            </a:r>
            <a:endParaRPr lang="en-US" sz="1100" dirty="0">
              <a:solidFill>
                <a:schemeClr val="tx1"/>
              </a:solidFill>
              <a:latin typeface="Gill Sans MT"/>
              <a:ea typeface="Gill Sans"/>
              <a:cs typeface="Gill Sans"/>
            </a:endParaRPr>
          </a:p>
          <a:p>
            <a:pPr marL="175895" indent="-175895">
              <a:spcBef>
                <a:spcPts val="600"/>
              </a:spcBef>
              <a:buClr>
                <a:srgbClr val="012E6D"/>
              </a:buClr>
              <a:buSzPct val="110000"/>
              <a:buFont typeface="Wingdings" panose="05000000000000000000" pitchFamily="2" charset="2"/>
              <a:buChar char="§"/>
            </a:pPr>
            <a:r>
              <a:rPr lang="en-US" sz="1100" dirty="0">
                <a:solidFill>
                  <a:schemeClr val="tx1"/>
                </a:solidFill>
                <a:latin typeface="Gill Sans MT"/>
                <a:ea typeface="Gill Sans"/>
                <a:cs typeface="Gill Sans"/>
                <a:sym typeface="Gill Sans"/>
              </a:rPr>
              <a:t>Is advising the </a:t>
            </a:r>
            <a:r>
              <a:rPr lang="en-US" sz="1100" b="1" dirty="0">
                <a:solidFill>
                  <a:srgbClr val="012E6D"/>
                </a:solidFill>
                <a:latin typeface="Gill Sans MT"/>
                <a:ea typeface="Gill Sans"/>
                <a:cs typeface="Gill Sans"/>
                <a:sym typeface="Gill Sans"/>
              </a:rPr>
              <a:t>EduFinance </a:t>
            </a:r>
            <a:r>
              <a:rPr lang="en-US" sz="1100" dirty="0">
                <a:solidFill>
                  <a:schemeClr val="tx1"/>
                </a:solidFill>
                <a:latin typeface="Gill Sans MT"/>
                <a:ea typeface="Gill Sans"/>
                <a:cs typeface="Gill Sans"/>
                <a:sym typeface="Gill Sans"/>
              </a:rPr>
              <a:t>Activity as it seeks to expand access by learners, families, and communities to high quality and affordable ECCE worldwide. The Activity will identify and pilot promising opportunities in up to three countries in the non-state early childhood care and education market, to attract private sector-based investment and expertise. There is considerable potential for the Early Childhood Care and Education Activity to foster and demonstrate the social, economic and development impact of the ‘triple bottom line’ in this space – namely, early childhood development and education; women’s economic empowerment, and a strong, sustainable investment model. </a:t>
            </a:r>
            <a:endParaRPr lang="en-US" sz="1100" b="1" dirty="0">
              <a:solidFill>
                <a:schemeClr val="tx1"/>
              </a:solidFill>
              <a:latin typeface="Gill Sans MT"/>
              <a:ea typeface="Gill Sans"/>
              <a:cs typeface="Gill Sans"/>
              <a:sym typeface="Gill Sans"/>
            </a:endParaRPr>
          </a:p>
          <a:p>
            <a:pPr marL="175895" indent="-175895">
              <a:spcBef>
                <a:spcPts val="600"/>
              </a:spcBef>
              <a:buClr>
                <a:srgbClr val="012E6D"/>
              </a:buClr>
              <a:buSzPct val="110000"/>
              <a:buFont typeface="Wingdings" panose="05000000000000000000" pitchFamily="2" charset="2"/>
              <a:buChar char="§"/>
            </a:pPr>
            <a:r>
              <a:rPr lang="en-US" sz="1100" dirty="0">
                <a:solidFill>
                  <a:schemeClr val="tx1"/>
                </a:solidFill>
                <a:latin typeface="Gill Sans MT"/>
                <a:ea typeface="Gill Sans"/>
                <a:cs typeface="Gill Sans"/>
              </a:rPr>
              <a:t>Met</a:t>
            </a:r>
            <a:r>
              <a:rPr lang="en-US" sz="1100" b="1" dirty="0">
                <a:solidFill>
                  <a:schemeClr val="tx1"/>
                </a:solidFill>
                <a:latin typeface="Gill Sans MT"/>
                <a:ea typeface="Gill Sans"/>
                <a:cs typeface="Gill Sans"/>
              </a:rPr>
              <a:t> </a:t>
            </a:r>
            <a:r>
              <a:rPr lang="en-US" sz="1100" dirty="0">
                <a:solidFill>
                  <a:schemeClr val="tx1"/>
                </a:solidFill>
                <a:latin typeface="Gill Sans MT"/>
                <a:ea typeface="Gill Sans"/>
                <a:cs typeface="Gill Sans"/>
              </a:rPr>
              <a:t>with </a:t>
            </a:r>
            <a:r>
              <a:rPr lang="en-US" sz="1100" b="1" dirty="0">
                <a:solidFill>
                  <a:srgbClr val="012E6D"/>
                </a:solidFill>
                <a:latin typeface="Gill Sans MT"/>
                <a:ea typeface="Gill Sans"/>
                <a:cs typeface="Gill Sans"/>
              </a:rPr>
              <a:t>EduFinance, PSD, F4R, </a:t>
            </a:r>
            <a:r>
              <a:rPr lang="en-US" sz="1100" b="1" dirty="0" err="1">
                <a:solidFill>
                  <a:srgbClr val="012E6D"/>
                </a:solidFill>
                <a:latin typeface="Gill Sans MT"/>
                <a:ea typeface="Gill Sans"/>
                <a:cs typeface="Gill Sans"/>
              </a:rPr>
              <a:t>EoG</a:t>
            </a:r>
            <a:r>
              <a:rPr lang="en-US" sz="1100" b="1" dirty="0">
                <a:solidFill>
                  <a:srgbClr val="012E6D"/>
                </a:solidFill>
                <a:latin typeface="Gill Sans MT"/>
                <a:ea typeface="Gill Sans"/>
                <a:cs typeface="Gill Sans"/>
              </a:rPr>
              <a:t>, </a:t>
            </a:r>
            <a:r>
              <a:rPr lang="en-US" sz="1100" dirty="0">
                <a:solidFill>
                  <a:schemeClr val="tx1"/>
                </a:solidFill>
                <a:latin typeface="Gill Sans MT"/>
                <a:ea typeface="Gill Sans"/>
                <a:cs typeface="Gill Sans"/>
              </a:rPr>
              <a:t>and </a:t>
            </a:r>
            <a:r>
              <a:rPr lang="en-US" sz="1100" b="1" dirty="0">
                <a:solidFill>
                  <a:srgbClr val="012E6D"/>
                </a:solidFill>
                <a:latin typeface="Gill Sans MT"/>
                <a:ea typeface="Gill Sans"/>
                <a:cs typeface="Gill Sans"/>
              </a:rPr>
              <a:t>Peru</a:t>
            </a:r>
            <a:r>
              <a:rPr lang="en-US" sz="1100" b="1" dirty="0">
                <a:solidFill>
                  <a:schemeClr val="tx1"/>
                </a:solidFill>
                <a:latin typeface="Gill Sans MT"/>
                <a:ea typeface="Gill Sans"/>
                <a:cs typeface="Gill Sans"/>
              </a:rPr>
              <a:t> </a:t>
            </a:r>
            <a:r>
              <a:rPr lang="en-US" sz="1100" dirty="0">
                <a:solidFill>
                  <a:schemeClr val="tx1"/>
                </a:solidFill>
                <a:latin typeface="Gill Sans MT"/>
                <a:ea typeface="Gill Sans"/>
                <a:cs typeface="Gill Sans"/>
              </a:rPr>
              <a:t>Activity teams to develop a </a:t>
            </a:r>
            <a:r>
              <a:rPr lang="en-US" sz="1100" b="1" dirty="0">
                <a:solidFill>
                  <a:schemeClr val="tx1"/>
                </a:solidFill>
                <a:latin typeface="Gill Sans MT"/>
                <a:ea typeface="Gill Sans"/>
                <a:cs typeface="Gill Sans"/>
              </a:rPr>
              <a:t>Gender Action Plan, </a:t>
            </a:r>
            <a:r>
              <a:rPr lang="en-US" sz="1100" dirty="0">
                <a:solidFill>
                  <a:schemeClr val="tx1"/>
                </a:solidFill>
                <a:latin typeface="Gill Sans MT"/>
                <a:ea typeface="Gill Sans"/>
                <a:cs typeface="Gill Sans"/>
              </a:rPr>
              <a:t>which will allow for regular progress reviews and adjustments as needed.</a:t>
            </a:r>
          </a:p>
        </p:txBody>
      </p:sp>
      <p:sp>
        <p:nvSpPr>
          <p:cNvPr id="11" name="Google Shape;1320;p32">
            <a:extLst>
              <a:ext uri="{FF2B5EF4-FFF2-40B4-BE49-F238E27FC236}">
                <a16:creationId xmlns:a16="http://schemas.microsoft.com/office/drawing/2014/main" id="{AE6F8AEF-C8C6-AEA7-BA2B-406B21F20B55}"/>
              </a:ext>
            </a:extLst>
          </p:cNvPr>
          <p:cNvSpPr txBox="1"/>
          <p:nvPr/>
        </p:nvSpPr>
        <p:spPr>
          <a:xfrm>
            <a:off x="1173317" y="332126"/>
            <a:ext cx="4421238" cy="6154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dk2"/>
                </a:solidFill>
                <a:latin typeface="Gill Sans"/>
                <a:ea typeface="Gill Sans"/>
                <a:cs typeface="Gill Sans"/>
                <a:sym typeface="Gill Sans"/>
              </a:rPr>
              <a:t>Women’s economic empowerment</a:t>
            </a:r>
          </a:p>
          <a:p>
            <a:pPr marL="0" marR="0" lvl="0" indent="0" algn="l" rtl="0">
              <a:spcBef>
                <a:spcPts val="0"/>
              </a:spcBef>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12" name="Google Shape;1321;p32">
            <a:extLst>
              <a:ext uri="{FF2B5EF4-FFF2-40B4-BE49-F238E27FC236}">
                <a16:creationId xmlns:a16="http://schemas.microsoft.com/office/drawing/2014/main" id="{00CCBEC3-4212-DB9F-DC6F-D217D05C22CA}"/>
              </a:ext>
            </a:extLst>
          </p:cNvPr>
          <p:cNvPicPr preferRelativeResize="0"/>
          <p:nvPr/>
        </p:nvPicPr>
        <p:blipFill rotWithShape="1">
          <a:blip r:embed="rId4">
            <a:alphaModFix/>
          </a:blip>
          <a:srcRect/>
          <a:stretch/>
        </p:blipFill>
        <p:spPr>
          <a:xfrm>
            <a:off x="400647" y="366409"/>
            <a:ext cx="722474" cy="585598"/>
          </a:xfrm>
          <a:prstGeom prst="rect">
            <a:avLst/>
          </a:prstGeom>
          <a:noFill/>
          <a:ln>
            <a:noFill/>
          </a:ln>
        </p:spPr>
      </p:pic>
      <p:sp>
        <p:nvSpPr>
          <p:cNvPr id="10" name="Google Shape;1251;p26">
            <a:extLst>
              <a:ext uri="{FF2B5EF4-FFF2-40B4-BE49-F238E27FC236}">
                <a16:creationId xmlns:a16="http://schemas.microsoft.com/office/drawing/2014/main" id="{4547E52B-CAA3-43A6-B902-0D1745011889}"/>
              </a:ext>
            </a:extLst>
          </p:cNvPr>
          <p:cNvSpPr txBox="1"/>
          <p:nvPr/>
        </p:nvSpPr>
        <p:spPr>
          <a:xfrm rot="16200000">
            <a:off x="7497641" y="1101741"/>
            <a:ext cx="2763748" cy="217542"/>
          </a:xfrm>
          <a:prstGeom prst="rect">
            <a:avLst/>
          </a:prstGeom>
          <a:noFill/>
          <a:ln>
            <a:noFill/>
          </a:ln>
        </p:spPr>
        <p:txBody>
          <a:bodyPr spcFirstLastPara="1" wrap="square" lIns="90675" tIns="45325" rIns="90675" bIns="45325" anchor="t" anchorCtr="0">
            <a:noAutofit/>
          </a:bodyPr>
          <a:lstStyle/>
          <a:p>
            <a:pPr lvl="0"/>
            <a:r>
              <a:rPr lang="en-US" sz="695" i="1" cap="all" dirty="0">
                <a:solidFill>
                  <a:schemeClr val="bg1">
                    <a:lumMod val="85000"/>
                  </a:schemeClr>
                </a:solidFill>
                <a:latin typeface="Gill Sans"/>
                <a:ea typeface="Gill Sans"/>
                <a:cs typeface="Gill Sans"/>
                <a:sym typeface="Gill Sans"/>
              </a:rPr>
              <a:t>PHOTO CREDIT: CATALYZE PSD</a:t>
            </a:r>
            <a:endParaRPr sz="700" i="1" cap="all" dirty="0">
              <a:solidFill>
                <a:schemeClr val="bg1">
                  <a:lumMod val="85000"/>
                </a:schemeClr>
              </a:solidFill>
              <a:latin typeface="Gill Sans"/>
              <a:cs typeface="Gill Sans"/>
              <a:sym typeface="Gill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graphicFrame>
        <p:nvGraphicFramePr>
          <p:cNvPr id="1319" name="Google Shape;1319;p32"/>
          <p:cNvGraphicFramePr/>
          <p:nvPr>
            <p:extLst>
              <p:ext uri="{D42A27DB-BD31-4B8C-83A1-F6EECF244321}">
                <p14:modId xmlns:p14="http://schemas.microsoft.com/office/powerpoint/2010/main" val="420353794"/>
              </p:ext>
            </p:extLst>
          </p:nvPr>
        </p:nvGraphicFramePr>
        <p:xfrm>
          <a:off x="507129" y="1752706"/>
          <a:ext cx="8129742" cy="2209820"/>
        </p:xfrm>
        <a:graphic>
          <a:graphicData uri="http://schemas.openxmlformats.org/drawingml/2006/table">
            <a:tbl>
              <a:tblPr>
                <a:noFill/>
                <a:tableStyleId>{07E30F47-44BC-43C3-93B2-0ECAA61C66DA}</a:tableStyleId>
              </a:tblPr>
              <a:tblGrid>
                <a:gridCol w="4137060">
                  <a:extLst>
                    <a:ext uri="{9D8B030D-6E8A-4147-A177-3AD203B41FA5}">
                      <a16:colId xmlns:a16="http://schemas.microsoft.com/office/drawing/2014/main" val="20000"/>
                    </a:ext>
                  </a:extLst>
                </a:gridCol>
                <a:gridCol w="3992682">
                  <a:extLst>
                    <a:ext uri="{9D8B030D-6E8A-4147-A177-3AD203B41FA5}">
                      <a16:colId xmlns:a16="http://schemas.microsoft.com/office/drawing/2014/main" val="20001"/>
                    </a:ext>
                  </a:extLst>
                </a:gridCol>
              </a:tblGrid>
              <a:tr h="223230">
                <a:tc>
                  <a:txBody>
                    <a:bodyPr/>
                    <a:lstStyle/>
                    <a:p>
                      <a:pPr marL="0" lvl="0" indent="0" algn="l" rtl="0">
                        <a:lnSpc>
                          <a:spcPct val="100000"/>
                        </a:lnSpc>
                        <a:spcBef>
                          <a:spcPts val="0"/>
                        </a:spcBef>
                        <a:spcAft>
                          <a:spcPts val="0"/>
                        </a:spcAft>
                        <a:buNone/>
                      </a:pPr>
                      <a:r>
                        <a:rPr lang="en-US" sz="1200" b="1" dirty="0">
                          <a:solidFill>
                            <a:srgbClr val="002F6C"/>
                          </a:solidFill>
                          <a:latin typeface="Gill Sans MT" panose="020B0502020104020203" pitchFamily="34" charset="0"/>
                          <a:ea typeface="Gill Sans"/>
                          <a:cs typeface="Gill Sans"/>
                          <a:sym typeface="Gill Sans"/>
                        </a:rPr>
                        <a:t>Implementation Challenges</a:t>
                      </a:r>
                      <a:endParaRPr sz="1200" b="1" dirty="0">
                        <a:solidFill>
                          <a:srgbClr val="002F6C"/>
                        </a:solidFill>
                        <a:latin typeface="Gill Sans MT" panose="020B0502020104020203" pitchFamily="34" charset="0"/>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US" sz="1200" b="1" dirty="0">
                          <a:solidFill>
                            <a:srgbClr val="002F6C"/>
                          </a:solidFill>
                          <a:latin typeface="Gill Sans MT" panose="020B0502020104020203" pitchFamily="34" charset="0"/>
                          <a:ea typeface="Gill Sans"/>
                          <a:cs typeface="Gill Sans"/>
                          <a:sym typeface="Gill Sans"/>
                        </a:rPr>
                        <a:t>Solutions</a:t>
                      </a:r>
                      <a:endParaRPr sz="1200" b="1" dirty="0">
                        <a:solidFill>
                          <a:srgbClr val="002F6C"/>
                        </a:solidFill>
                        <a:latin typeface="Gill Sans MT" panose="020B0502020104020203" pitchFamily="34" charset="0"/>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120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1" dirty="0">
                          <a:latin typeface="Gill Sans MT" panose="020B0502020104020203" pitchFamily="34" charset="0"/>
                          <a:ea typeface="Gill Sans"/>
                          <a:cs typeface="Gill Sans"/>
                          <a:sym typeface="Gill Sans"/>
                        </a:rPr>
                        <a:t>DFC Investee Partners: </a:t>
                      </a:r>
                      <a:r>
                        <a:rPr lang="en-US" sz="1100" dirty="0">
                          <a:latin typeface="Gill Sans MT" panose="020B0502020104020203" pitchFamily="34" charset="0"/>
                          <a:ea typeface="Gill Sans"/>
                          <a:cs typeface="Gill Sans"/>
                        </a:rPr>
                        <a:t>WEE </a:t>
                      </a:r>
                      <a:r>
                        <a:rPr lang="en-US" sz="1100" dirty="0">
                          <a:latin typeface="Gill Sans MT" panose="020B0502020104020203" pitchFamily="34" charset="0"/>
                          <a:ea typeface="Gill Sans"/>
                          <a:cs typeface="Gill Sans"/>
                          <a:sym typeface="Gill Sans"/>
                        </a:rPr>
                        <a:t>approached numerous DFC investees as potential partners, but all have competing priorities and are overstretched with the TA and funding they are receiving from other multilateral financial entities and actors. For example, this quarter, the </a:t>
                      </a:r>
                      <a:r>
                        <a:rPr lang="en-US" sz="1100" dirty="0">
                          <a:latin typeface="Gill Sans MT" panose="020B0502020104020203" pitchFamily="34" charset="0"/>
                          <a:ea typeface="Gill Sans"/>
                          <a:cs typeface="Gill Sans"/>
                        </a:rPr>
                        <a:t>WEE</a:t>
                      </a:r>
                      <a:r>
                        <a:rPr lang="en-US" sz="1100" dirty="0">
                          <a:latin typeface="Gill Sans MT" panose="020B0502020104020203" pitchFamily="34" charset="0"/>
                          <a:ea typeface="Gill Sans"/>
                          <a:cs typeface="Gill Sans"/>
                          <a:sym typeface="Gill Sans"/>
                        </a:rPr>
                        <a:t> activity lead reached out to three DFC financial institution investees operating in Ecuador, traveled to Quito, and underwent a co-creation workshop with Banco Pichincha to define an action plan for technical assistance. Ultimately, none of the DFC investees were able to commit to working with CATALYZE due to their own limited bandwidth and competing priorities.</a:t>
                      </a:r>
                      <a:r>
                        <a:rPr lang="en-US" sz="1100" dirty="0">
                          <a:latin typeface="Gill Sans MT" panose="020B0502020104020203" pitchFamily="34" charset="0"/>
                          <a:ea typeface="Gill Sans"/>
                          <a:cs typeface="Gill Sans"/>
                        </a:rPr>
                        <a:t> </a:t>
                      </a:r>
                      <a:endParaRPr lang="en-US" sz="1100" dirty="0">
                        <a:latin typeface="Gill Sans MT" panose="020B0502020104020203" pitchFamily="34" charset="0"/>
                        <a:ea typeface="Gill Sans"/>
                        <a:cs typeface="Gill Sans"/>
                        <a:sym typeface="Gill Sans"/>
                      </a:endParaRPr>
                    </a:p>
                    <a:p>
                      <a:pPr marL="0" lvl="0" indent="0" algn="l" rtl="0">
                        <a:lnSpc>
                          <a:spcPct val="100000"/>
                        </a:lnSpc>
                        <a:spcBef>
                          <a:spcPts val="0"/>
                        </a:spcBef>
                        <a:spcAft>
                          <a:spcPts val="0"/>
                        </a:spcAft>
                        <a:buNone/>
                      </a:pPr>
                      <a:endParaRPr sz="1100" dirty="0">
                        <a:latin typeface="Gill Sans MT" panose="020B0502020104020203" pitchFamily="34" charset="0"/>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latin typeface="Gill Sans MT" panose="020B0502020104020203" pitchFamily="34" charset="0"/>
                          <a:ea typeface="Gill Sans"/>
                          <a:cs typeface="Gill Sans"/>
                        </a:rPr>
                        <a:t>WEE </a:t>
                      </a:r>
                      <a:r>
                        <a:rPr lang="en-US" sz="1100" dirty="0">
                          <a:latin typeface="Gill Sans MT" panose="020B0502020104020203" pitchFamily="34" charset="0"/>
                          <a:ea typeface="Gill Sans"/>
                          <a:cs typeface="Gill Sans"/>
                          <a:sym typeface="Gill Sans"/>
                        </a:rPr>
                        <a:t>is working with USAID to identify other meaningful options to provide technical assistance</a:t>
                      </a:r>
                      <a:r>
                        <a:rPr lang="en-US" sz="1100" dirty="0">
                          <a:latin typeface="Gill Sans MT" panose="020B0502020104020203" pitchFamily="34" charset="0"/>
                          <a:ea typeface="Gill Sans"/>
                          <a:cs typeface="Gill Sans"/>
                        </a:rPr>
                        <a:t> not limited to DFC investees</a:t>
                      </a:r>
                      <a:r>
                        <a:rPr lang="en-US" sz="1100" dirty="0">
                          <a:latin typeface="Gill Sans MT" panose="020B0502020104020203" pitchFamily="34" charset="0"/>
                          <a:ea typeface="Gill Sans"/>
                          <a:cs typeface="Gill Sans"/>
                          <a:sym typeface="Gill Sans"/>
                        </a:rPr>
                        <a:t>.</a:t>
                      </a:r>
                      <a:r>
                        <a:rPr lang="en-US" sz="1100" dirty="0">
                          <a:latin typeface="Gill Sans MT" panose="020B0502020104020203" pitchFamily="34" charset="0"/>
                          <a:ea typeface="Gill Sans"/>
                          <a:cs typeface="Gill Sans"/>
                        </a:rPr>
                        <a:t> One of the options is to collaborate with CATALYZE’s other buy-ins, such as F4R or EduFinance, to expand gender lens financing. Also, WEE is exploring partnerships with USAID El Salvador and the Private Sector Competitiveness program, implemented by Palladium in El Salvador, to offer a training to a group of DFC investee banks and individual technical assistance to each of the participating banks to review their credit policies and manuals to attune them towards serving more W-SMEs.  </a:t>
                      </a:r>
                    </a:p>
                    <a:p>
                      <a:pPr marL="0" lvl="0" indent="0" algn="l">
                        <a:lnSpc>
                          <a:spcPct val="100000"/>
                        </a:lnSpc>
                        <a:spcBef>
                          <a:spcPts val="0"/>
                        </a:spcBef>
                        <a:spcAft>
                          <a:spcPts val="0"/>
                        </a:spcAft>
                        <a:buNone/>
                      </a:pPr>
                      <a:endParaRPr lang="en-US" sz="1100" dirty="0">
                        <a:latin typeface="Gill Sans MT" panose="020B0502020104020203" pitchFamily="34" charset="0"/>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bl>
          </a:graphicData>
        </a:graphic>
      </p:graphicFrame>
      <p:sp>
        <p:nvSpPr>
          <p:cNvPr id="9" name="Google Shape;1320;p32">
            <a:extLst>
              <a:ext uri="{FF2B5EF4-FFF2-40B4-BE49-F238E27FC236}">
                <a16:creationId xmlns:a16="http://schemas.microsoft.com/office/drawing/2014/main" id="{25E1C375-4EAC-850C-E077-4E98FD067A97}"/>
              </a:ext>
            </a:extLst>
          </p:cNvPr>
          <p:cNvSpPr txBox="1"/>
          <p:nvPr/>
        </p:nvSpPr>
        <p:spPr>
          <a:xfrm>
            <a:off x="1173317" y="332126"/>
            <a:ext cx="7272659" cy="6154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dk2"/>
                </a:solidFill>
                <a:latin typeface="Gill Sans"/>
                <a:ea typeface="Gill Sans"/>
                <a:cs typeface="Gill Sans"/>
                <a:sym typeface="Gill Sans"/>
              </a:rPr>
              <a:t>Women’s ECONOMIC Empowerment</a:t>
            </a:r>
          </a:p>
          <a:p>
            <a:pPr lvl="0">
              <a:spcBef>
                <a:spcPts val="300"/>
              </a:spcBef>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10" name="Google Shape;1321;p32">
            <a:extLst>
              <a:ext uri="{FF2B5EF4-FFF2-40B4-BE49-F238E27FC236}">
                <a16:creationId xmlns:a16="http://schemas.microsoft.com/office/drawing/2014/main" id="{7D01BDD9-0D2E-C309-351A-CD6DFB2343A9}"/>
              </a:ext>
            </a:extLst>
          </p:cNvPr>
          <p:cNvPicPr preferRelativeResize="0"/>
          <p:nvPr/>
        </p:nvPicPr>
        <p:blipFill rotWithShape="1">
          <a:blip r:embed="rId3">
            <a:alphaModFix/>
          </a:blip>
          <a:srcRect/>
          <a:stretch/>
        </p:blipFill>
        <p:spPr>
          <a:xfrm>
            <a:off x="400647" y="366409"/>
            <a:ext cx="722474" cy="5855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33"/>
          <p:cNvSpPr txBox="1"/>
          <p:nvPr/>
        </p:nvSpPr>
        <p:spPr>
          <a:xfrm>
            <a:off x="3376949" y="1299306"/>
            <a:ext cx="3540840" cy="3670986"/>
          </a:xfrm>
          <a:prstGeom prst="rect">
            <a:avLst/>
          </a:prstGeom>
          <a:noFill/>
          <a:ln>
            <a:noFill/>
          </a:ln>
        </p:spPr>
        <p:txBody>
          <a:bodyPr spcFirstLastPara="1" wrap="square" lIns="89259" tIns="44617" rIns="89259" bIns="44617" anchor="t" anchorCtr="0">
            <a:noAutofit/>
          </a:bodyPr>
          <a:lstStyle/>
          <a:p>
            <a:pPr defTabSz="907108">
              <a:spcBef>
                <a:spcPts val="800"/>
              </a:spcBef>
            </a:pPr>
            <a:r>
              <a:rPr lang="en-US" b="1" dirty="0">
                <a:solidFill>
                  <a:schemeClr val="accent2"/>
                </a:solidFill>
                <a:latin typeface="Gill Sans MT" panose="020B0502020104020203" pitchFamily="34" charset="0"/>
                <a:cs typeface="Gill Sans"/>
                <a:sym typeface="Gill Sans"/>
              </a:rPr>
              <a:t>Objectives</a:t>
            </a:r>
            <a:endParaRPr lang="en-US" b="1" dirty="0">
              <a:solidFill>
                <a:schemeClr val="accent2"/>
              </a:solidFill>
              <a:latin typeface="Gill Sans MT" panose="020B0502020104020203" pitchFamily="34" charset="0"/>
              <a:cs typeface="Gill Sans"/>
            </a:endParaRPr>
          </a:p>
          <a:p>
            <a:pPr marL="171450" indent="-171450" defTabSz="907108">
              <a:spcBef>
                <a:spcPts val="800"/>
              </a:spcBef>
              <a:buClr>
                <a:schemeClr val="bg2"/>
              </a:buClr>
              <a:buSzPct val="100000"/>
              <a:buFont typeface="Wingdings" pitchFamily="2" charset="2"/>
              <a:buChar char="§"/>
            </a:pPr>
            <a:r>
              <a:rPr lang="en-US" sz="1100" b="1" dirty="0">
                <a:latin typeface="Gill Sans MT" panose="020B0502020104020203" pitchFamily="34" charset="0"/>
                <a:ea typeface="Gill Sans"/>
                <a:cs typeface="Gill Sans"/>
                <a:sym typeface="Gill Sans"/>
              </a:rPr>
              <a:t>Expand Ethiopian enterprises </a:t>
            </a:r>
            <a:r>
              <a:rPr lang="en-US" sz="1100" dirty="0">
                <a:latin typeface="Gill Sans MT" panose="020B0502020104020203" pitchFamily="34" charset="0"/>
                <a:ea typeface="Gill Sans"/>
                <a:cs typeface="Gill Sans"/>
                <a:sym typeface="Gill Sans"/>
              </a:rPr>
              <a:t>(increased sales and revenues), resulting in more resilient and sustainable job creation and retention in urban and peri-urban areas </a:t>
            </a:r>
          </a:p>
          <a:p>
            <a:pPr marL="171450" indent="-171450" defTabSz="907108">
              <a:spcBef>
                <a:spcPts val="800"/>
              </a:spcBef>
              <a:buClr>
                <a:schemeClr val="bg2"/>
              </a:buClr>
              <a:buSzPct val="100000"/>
              <a:buFont typeface="Wingdings" pitchFamily="2" charset="2"/>
              <a:buChar char="§"/>
            </a:pPr>
            <a:r>
              <a:rPr lang="en-US" sz="1100" b="1" dirty="0">
                <a:latin typeface="Gill Sans MT" panose="020B0502020104020203" pitchFamily="34" charset="0"/>
                <a:ea typeface="Gill Sans"/>
                <a:cs typeface="Gill Sans"/>
                <a:sym typeface="Gill Sans"/>
              </a:rPr>
              <a:t>Better align workforce skills </a:t>
            </a:r>
            <a:r>
              <a:rPr lang="en-US" sz="1100" dirty="0">
                <a:latin typeface="Gill Sans MT" panose="020B0502020104020203" pitchFamily="34" charset="0"/>
                <a:ea typeface="Gill Sans"/>
                <a:cs typeface="Gill Sans"/>
                <a:sym typeface="Gill Sans"/>
              </a:rPr>
              <a:t>with and matched to the specific needs of private enterprises</a:t>
            </a:r>
            <a:endParaRPr lang="en-US" sz="1100" dirty="0">
              <a:latin typeface="Gill Sans MT" panose="020B0502020104020203" pitchFamily="34" charset="0"/>
            </a:endParaRPr>
          </a:p>
          <a:p>
            <a:pPr marL="171450" indent="-171450" defTabSz="907108">
              <a:spcBef>
                <a:spcPts val="800"/>
              </a:spcBef>
              <a:buClr>
                <a:schemeClr val="bg2"/>
              </a:buClr>
              <a:buSzPct val="100000"/>
              <a:buFont typeface="Wingdings" pitchFamily="2" charset="2"/>
              <a:buChar char="§"/>
            </a:pPr>
            <a:r>
              <a:rPr lang="en-US" sz="1100" b="1" dirty="0">
                <a:latin typeface="Gill Sans MT" panose="020B0502020104020203" pitchFamily="34" charset="0"/>
                <a:ea typeface="Gill Sans"/>
                <a:cs typeface="Gill Sans"/>
                <a:sym typeface="Gill Sans"/>
              </a:rPr>
              <a:t>Improve the business enabling environment </a:t>
            </a:r>
            <a:r>
              <a:rPr lang="en-US" sz="1100" dirty="0">
                <a:latin typeface="Gill Sans MT" panose="020B0502020104020203" pitchFamily="34" charset="0"/>
                <a:ea typeface="Gill Sans"/>
                <a:cs typeface="Gill Sans"/>
                <a:sym typeface="Gill Sans"/>
              </a:rPr>
              <a:t>to enhance private enterprise growth and resilience</a:t>
            </a:r>
            <a:endParaRPr lang="en-US" sz="1100" dirty="0">
              <a:latin typeface="Gill Sans MT" panose="020B0502020104020203" pitchFamily="34" charset="0"/>
            </a:endParaRPr>
          </a:p>
          <a:p>
            <a:pPr marL="171450" indent="-171450" defTabSz="907108">
              <a:spcBef>
                <a:spcPts val="800"/>
              </a:spcBef>
              <a:buClr>
                <a:schemeClr val="bg2"/>
              </a:buClr>
              <a:buSzPct val="100000"/>
              <a:buFont typeface="Wingdings" pitchFamily="2" charset="2"/>
              <a:buChar char="§"/>
            </a:pPr>
            <a:r>
              <a:rPr lang="en-US" sz="1100" b="1" dirty="0">
                <a:latin typeface="Gill Sans MT" panose="020B0502020104020203" pitchFamily="34" charset="0"/>
                <a:ea typeface="Gill Sans"/>
                <a:cs typeface="Gill Sans"/>
                <a:sym typeface="Gill Sans"/>
              </a:rPr>
              <a:t>Mobilize capital </a:t>
            </a:r>
            <a:r>
              <a:rPr lang="en-US" sz="1100" dirty="0">
                <a:latin typeface="Gill Sans MT" panose="020B0502020104020203" pitchFamily="34" charset="0"/>
                <a:ea typeface="Gill Sans"/>
                <a:cs typeface="Gill Sans"/>
                <a:sym typeface="Gill Sans"/>
              </a:rPr>
              <a:t>to unlock the potential of private capital to drive inclusive growth and more resilient businesses and employment</a:t>
            </a:r>
            <a:endParaRPr lang="en-US" sz="1100" dirty="0">
              <a:latin typeface="Gill Sans MT" panose="020B0502020104020203" pitchFamily="34" charset="0"/>
            </a:endParaRPr>
          </a:p>
          <a:p>
            <a:pPr marL="171450" indent="-171450" defTabSz="907108">
              <a:spcBef>
                <a:spcPts val="800"/>
              </a:spcBef>
              <a:buClr>
                <a:schemeClr val="bg2"/>
              </a:buClr>
              <a:buSzPct val="100000"/>
              <a:buFont typeface="Wingdings" pitchFamily="2" charset="2"/>
              <a:buChar char="§"/>
            </a:pPr>
            <a:r>
              <a:rPr lang="en-US" sz="1100" b="1" dirty="0">
                <a:latin typeface="Gill Sans MT" panose="020B0502020104020203" pitchFamily="34" charset="0"/>
                <a:ea typeface="Gill Sans"/>
                <a:cs typeface="Gill Sans"/>
                <a:sym typeface="Gill Sans"/>
              </a:rPr>
              <a:t>Advance </a:t>
            </a:r>
            <a:r>
              <a:rPr lang="en-US" sz="1100" dirty="0">
                <a:latin typeface="Gill Sans MT" panose="020B0502020104020203" pitchFamily="34" charset="0"/>
                <a:ea typeface="Gill Sans"/>
                <a:cs typeface="Gill Sans"/>
                <a:sym typeface="Gill Sans"/>
              </a:rPr>
              <a:t>an open, inclusive, and secure </a:t>
            </a:r>
            <a:r>
              <a:rPr lang="en-US" sz="1100" b="1" dirty="0">
                <a:latin typeface="Gill Sans MT" panose="020B0502020104020203" pitchFamily="34" charset="0"/>
                <a:ea typeface="Gill Sans"/>
                <a:cs typeface="Gill Sans"/>
                <a:sym typeface="Gill Sans"/>
              </a:rPr>
              <a:t>private sector-led digital economy </a:t>
            </a:r>
            <a:endParaRPr lang="en-US" sz="1100" dirty="0">
              <a:latin typeface="Gill Sans MT" panose="020B0502020104020203" pitchFamily="34" charset="0"/>
            </a:endParaRPr>
          </a:p>
          <a:p>
            <a:pPr marL="171450" indent="-171450" defTabSz="907108">
              <a:spcBef>
                <a:spcPts val="800"/>
              </a:spcBef>
              <a:buClr>
                <a:schemeClr val="bg2"/>
              </a:buClr>
              <a:buSzPct val="100000"/>
              <a:buFont typeface="Wingdings" pitchFamily="2" charset="2"/>
              <a:buChar char="§"/>
            </a:pPr>
            <a:r>
              <a:rPr lang="en-US" sz="1100" b="1" dirty="0">
                <a:latin typeface="Gill Sans MT" panose="020B0502020104020203" pitchFamily="34" charset="0"/>
                <a:ea typeface="Gill Sans"/>
                <a:cs typeface="Gill Sans"/>
                <a:sym typeface="Gill Sans"/>
              </a:rPr>
              <a:t>Increase </a:t>
            </a:r>
            <a:r>
              <a:rPr lang="en-US" sz="1100" b="1" dirty="0">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3"/>
                  </a:ext>
                </a:extLst>
              </a:rPr>
              <a:t>USG’s</a:t>
            </a:r>
            <a:r>
              <a:rPr lang="en-US" sz="1100" b="1" dirty="0">
                <a:latin typeface="Gill Sans MT" panose="020B0502020104020203" pitchFamily="34" charset="0"/>
                <a:ea typeface="Gill Sans"/>
                <a:cs typeface="Gill Sans"/>
                <a:sym typeface="Gill Sans"/>
              </a:rPr>
              <a:t> capabilities to engage and close trade and investment deals </a:t>
            </a:r>
            <a:r>
              <a:rPr lang="en-US" sz="1100" dirty="0">
                <a:latin typeface="Gill Sans MT" panose="020B0502020104020203" pitchFamily="34" charset="0"/>
                <a:ea typeface="Gill Sans"/>
                <a:cs typeface="Gill Sans"/>
                <a:sym typeface="Gill Sans"/>
              </a:rPr>
              <a:t>through technical assistance to</a:t>
            </a:r>
            <a:r>
              <a:rPr lang="en-US" sz="1100" b="1" dirty="0">
                <a:latin typeface="Gill Sans MT" panose="020B0502020104020203" pitchFamily="34" charset="0"/>
                <a:ea typeface="Gill Sans"/>
                <a:cs typeface="Gill Sans"/>
                <a:sym typeface="Gill Sans"/>
              </a:rPr>
              <a:t> </a:t>
            </a:r>
            <a:r>
              <a:rPr lang="en-US" sz="1100" dirty="0">
                <a:latin typeface="Gill Sans MT" panose="020B0502020104020203" pitchFamily="34" charset="0"/>
                <a:ea typeface="Gill Sans"/>
                <a:cs typeface="Gill Sans"/>
                <a:sym typeface="Gill Sans"/>
              </a:rPr>
              <a:t>Prosper Africa Deal Team (PADT)  </a:t>
            </a:r>
          </a:p>
        </p:txBody>
      </p:sp>
      <p:sp>
        <p:nvSpPr>
          <p:cNvPr id="1329" name="Google Shape;1329;p33"/>
          <p:cNvSpPr txBox="1"/>
          <p:nvPr/>
        </p:nvSpPr>
        <p:spPr>
          <a:xfrm>
            <a:off x="831496" y="1469813"/>
            <a:ext cx="2340543" cy="3670986"/>
          </a:xfrm>
          <a:prstGeom prst="rect">
            <a:avLst/>
          </a:prstGeom>
          <a:noFill/>
          <a:ln>
            <a:noFill/>
          </a:ln>
        </p:spPr>
        <p:txBody>
          <a:bodyPr spcFirstLastPara="1" wrap="square" lIns="89259" tIns="44617" rIns="89259" bIns="44617" anchor="t" anchorCtr="0">
            <a:noAutofit/>
          </a:bodyPr>
          <a:lstStyle/>
          <a:p>
            <a:pPr defTabSz="907108"/>
            <a:r>
              <a:rPr lang="en-US" sz="1200" i="1" dirty="0">
                <a:solidFill>
                  <a:srgbClr val="004D8A"/>
                </a:solidFill>
                <a:latin typeface="Gill Sans MT" panose="020B0502020104020203" pitchFamily="34" charset="0"/>
                <a:ea typeface="Gill Sans"/>
                <a:cs typeface="Gill Sans"/>
                <a:sym typeface="Gill Sans"/>
              </a:rPr>
              <a:t>Projected LOP budget of </a:t>
            </a:r>
          </a:p>
          <a:p>
            <a:pPr defTabSz="907108"/>
            <a:r>
              <a:rPr lang="en-US" sz="1200" b="1" i="1" dirty="0">
                <a:solidFill>
                  <a:srgbClr val="004D8A"/>
                </a:solidFill>
                <a:latin typeface="Gill Sans MT" panose="020B0502020104020203" pitchFamily="34" charset="0"/>
                <a:ea typeface="Gill Sans"/>
                <a:cs typeface="Gill Sans"/>
                <a:sym typeface="Gill Sans"/>
              </a:rPr>
              <a:t>USD34.174 M</a:t>
            </a:r>
            <a:r>
              <a:rPr lang="en-US" sz="1200" i="1" dirty="0">
                <a:solidFill>
                  <a:srgbClr val="004D8A"/>
                </a:solidFill>
                <a:latin typeface="Gill Sans MT" panose="020B0502020104020203" pitchFamily="34" charset="0"/>
                <a:ea typeface="Gill Sans"/>
                <a:cs typeface="Gill Sans"/>
                <a:sym typeface="Gill Sans"/>
              </a:rPr>
              <a:t>, of which</a:t>
            </a:r>
            <a:r>
              <a:rPr lang="en-US" sz="1200" b="1" i="1" dirty="0">
                <a:solidFill>
                  <a:srgbClr val="004D8A"/>
                </a:solidFill>
                <a:latin typeface="Gill Sans MT" panose="020B0502020104020203" pitchFamily="34" charset="0"/>
                <a:ea typeface="Gill Sans"/>
                <a:cs typeface="Gill Sans"/>
                <a:sym typeface="Gill Sans"/>
              </a:rPr>
              <a:t> </a:t>
            </a:r>
          </a:p>
          <a:p>
            <a:pPr defTabSz="907108">
              <a:spcAft>
                <a:spcPts val="596"/>
              </a:spcAft>
            </a:pPr>
            <a:r>
              <a:rPr lang="en-US" sz="1200" b="1" i="1" dirty="0">
                <a:solidFill>
                  <a:srgbClr val="004D8A"/>
                </a:solidFill>
                <a:latin typeface="Gill Sans MT" panose="020B0502020104020203" pitchFamily="34" charset="0"/>
                <a:ea typeface="Gill Sans"/>
                <a:cs typeface="Gill Sans"/>
                <a:sym typeface="Gill Sans"/>
              </a:rPr>
              <a:t>USD15.8 M </a:t>
            </a:r>
            <a:r>
              <a:rPr lang="en-US" sz="1200" i="1" dirty="0">
                <a:solidFill>
                  <a:srgbClr val="004D8A"/>
                </a:solidFill>
                <a:latin typeface="Gill Sans MT" panose="020B0502020104020203" pitchFamily="34" charset="0"/>
                <a:ea typeface="Gill Sans"/>
                <a:cs typeface="Gill Sans"/>
                <a:sym typeface="Gill Sans"/>
              </a:rPr>
              <a:t>are obligated</a:t>
            </a:r>
            <a:r>
              <a:rPr lang="en-US" sz="1200" b="1" i="1" dirty="0">
                <a:solidFill>
                  <a:srgbClr val="004D8A"/>
                </a:solidFill>
                <a:latin typeface="Gill Sans MT" panose="020B0502020104020203" pitchFamily="34" charset="0"/>
                <a:ea typeface="Gill Sans"/>
                <a:cs typeface="Gill Sans"/>
                <a:sym typeface="Gill Sans"/>
              </a:rPr>
              <a:t> </a:t>
            </a:r>
          </a:p>
          <a:p>
            <a:pPr defTabSz="907108"/>
            <a:r>
              <a:rPr lang="en-US" sz="1200" i="1" dirty="0">
                <a:solidFill>
                  <a:srgbClr val="004D8A"/>
                </a:solidFill>
                <a:latin typeface="Gill Sans MT" panose="020B0502020104020203" pitchFamily="34" charset="0"/>
                <a:ea typeface="Gill Sans"/>
                <a:cs typeface="Gill Sans"/>
                <a:sym typeface="Gill Sans"/>
              </a:rPr>
              <a:t>Capital mobilization target of </a:t>
            </a:r>
          </a:p>
          <a:p>
            <a:pPr defTabSz="907108">
              <a:spcAft>
                <a:spcPts val="596"/>
              </a:spcAft>
            </a:pPr>
            <a:r>
              <a:rPr lang="en-US" sz="1200" b="1" i="1" dirty="0">
                <a:solidFill>
                  <a:srgbClr val="004D8A"/>
                </a:solidFill>
                <a:latin typeface="Gill Sans MT" panose="020B0502020104020203" pitchFamily="34" charset="0"/>
                <a:ea typeface="Gill Sans"/>
                <a:cs typeface="Gill Sans"/>
                <a:sym typeface="Gill Sans"/>
              </a:rPr>
              <a:t>USD275 M</a:t>
            </a:r>
            <a:endParaRPr sz="1200" dirty="0">
              <a:latin typeface="Gill Sans MT" panose="020B0502020104020203" pitchFamily="34" charset="0"/>
            </a:endParaRPr>
          </a:p>
          <a:p>
            <a:pPr defTabSz="907108">
              <a:spcBef>
                <a:spcPts val="1172"/>
              </a:spcBef>
              <a:spcAft>
                <a:spcPts val="596"/>
              </a:spcAft>
            </a:pPr>
            <a:r>
              <a:rPr lang="en-US" sz="1200" i="1" dirty="0">
                <a:solidFill>
                  <a:srgbClr val="004D8A"/>
                </a:solidFill>
                <a:latin typeface="Gill Sans MT" panose="020B0502020104020203" pitchFamily="34" charset="0"/>
                <a:ea typeface="Gill Sans"/>
                <a:cs typeface="Gill Sans"/>
                <a:sym typeface="Gill Sans"/>
              </a:rPr>
              <a:t>October 2020 – Sep 2024</a:t>
            </a:r>
            <a:endParaRPr sz="1200" dirty="0">
              <a:latin typeface="Gill Sans MT" panose="020B0502020104020203" pitchFamily="34" charset="0"/>
            </a:endParaRPr>
          </a:p>
          <a:p>
            <a:pPr defTabSz="907108">
              <a:spcBef>
                <a:spcPts val="1172"/>
              </a:spcBef>
              <a:spcAft>
                <a:spcPts val="596"/>
              </a:spcAft>
            </a:pPr>
            <a:r>
              <a:rPr lang="en-US" sz="1200" i="1" dirty="0">
                <a:solidFill>
                  <a:srgbClr val="004D8A"/>
                </a:solidFill>
                <a:latin typeface="Gill Sans MT" panose="020B0502020104020203" pitchFamily="34" charset="0"/>
                <a:ea typeface="Gill Sans"/>
                <a:cs typeface="Gill Sans"/>
                <a:sym typeface="Gill Sans"/>
              </a:rPr>
              <a:t>Ethiopia</a:t>
            </a:r>
            <a:endParaRPr sz="1200" dirty="0">
              <a:latin typeface="Gill Sans MT" panose="020B0502020104020203" pitchFamily="34" charset="0"/>
            </a:endParaRPr>
          </a:p>
          <a:p>
            <a:pPr defTabSz="907108">
              <a:spcBef>
                <a:spcPts val="1172"/>
              </a:spcBef>
            </a:pPr>
            <a:r>
              <a:rPr lang="en-US" sz="1200" i="1" dirty="0">
                <a:solidFill>
                  <a:srgbClr val="004D8A"/>
                </a:solidFill>
                <a:latin typeface="Gill Sans MT" panose="020B0502020104020203" pitchFamily="34" charset="0"/>
                <a:ea typeface="Gill Sans"/>
                <a:cs typeface="Gill Sans"/>
                <a:sym typeface="Gill Sans"/>
              </a:rPr>
              <a:t>Partners –SMEs, BASPs, Transaction Advisory Service Providers (TASPs), skills training and placement service providers, digital solutions providers, incubators, accelerators, International Non-Governmental Organizations (INGOs), consultants, associations </a:t>
            </a:r>
            <a:endParaRPr lang="en-US" sz="1200" dirty="0">
              <a:latin typeface="Gill Sans MT" panose="020B0502020104020203" pitchFamily="34" charset="0"/>
            </a:endParaRPr>
          </a:p>
        </p:txBody>
      </p:sp>
      <p:grpSp>
        <p:nvGrpSpPr>
          <p:cNvPr id="1330" name="Google Shape;1330;p33"/>
          <p:cNvGrpSpPr/>
          <p:nvPr/>
        </p:nvGrpSpPr>
        <p:grpSpPr>
          <a:xfrm>
            <a:off x="383944" y="2584527"/>
            <a:ext cx="376442" cy="376442"/>
            <a:chOff x="223285" y="3200073"/>
            <a:chExt cx="431550" cy="431550"/>
          </a:xfrm>
        </p:grpSpPr>
        <p:sp>
          <p:nvSpPr>
            <p:cNvPr id="1331" name="Google Shape;1331;p33"/>
            <p:cNvSpPr/>
            <p:nvPr/>
          </p:nvSpPr>
          <p:spPr>
            <a:xfrm>
              <a:off x="223285" y="3200073"/>
              <a:ext cx="431550" cy="431550"/>
            </a:xfrm>
            <a:prstGeom prst="ellipse">
              <a:avLst/>
            </a:prstGeom>
            <a:solidFill>
              <a:schemeClr val="accent1"/>
            </a:solidFill>
            <a:ln>
              <a:noFill/>
            </a:ln>
          </p:spPr>
          <p:txBody>
            <a:bodyPr spcFirstLastPara="1" wrap="square" lIns="90698" tIns="45336" rIns="90698" bIns="45336" anchor="ctr" anchorCtr="0">
              <a:noAutofit/>
            </a:bodyPr>
            <a:lstStyle/>
            <a:p>
              <a:pPr algn="ctr" defTabSz="907108"/>
              <a:endParaRPr sz="1172">
                <a:solidFill>
                  <a:srgbClr val="FFFFFF"/>
                </a:solidFill>
                <a:latin typeface="Gill Sans"/>
                <a:ea typeface="Gill Sans"/>
                <a:cs typeface="Gill Sans"/>
                <a:sym typeface="Gill Sans"/>
              </a:endParaRPr>
            </a:p>
          </p:txBody>
        </p:sp>
        <p:pic>
          <p:nvPicPr>
            <p:cNvPr id="1332" name="Google Shape;1332;p33"/>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333" name="Google Shape;1333;p33"/>
          <p:cNvGrpSpPr/>
          <p:nvPr/>
        </p:nvGrpSpPr>
        <p:grpSpPr>
          <a:xfrm rot="-154876">
            <a:off x="394641" y="3557629"/>
            <a:ext cx="376439" cy="376439"/>
            <a:chOff x="223285" y="4356883"/>
            <a:chExt cx="431550" cy="431550"/>
          </a:xfrm>
        </p:grpSpPr>
        <p:sp>
          <p:nvSpPr>
            <p:cNvPr id="1334" name="Google Shape;1334;p33"/>
            <p:cNvSpPr/>
            <p:nvPr/>
          </p:nvSpPr>
          <p:spPr>
            <a:xfrm>
              <a:off x="223285" y="4356883"/>
              <a:ext cx="431550" cy="431550"/>
            </a:xfrm>
            <a:prstGeom prst="ellipse">
              <a:avLst/>
            </a:prstGeom>
            <a:solidFill>
              <a:schemeClr val="accent1"/>
            </a:solidFill>
            <a:ln>
              <a:noFill/>
            </a:ln>
          </p:spPr>
          <p:txBody>
            <a:bodyPr spcFirstLastPara="1" wrap="square" lIns="90698" tIns="45336" rIns="90698" bIns="45336" anchor="ctr" anchorCtr="0">
              <a:noAutofit/>
            </a:bodyPr>
            <a:lstStyle/>
            <a:p>
              <a:pPr algn="ctr" defTabSz="907108"/>
              <a:endParaRPr sz="1172">
                <a:solidFill>
                  <a:srgbClr val="FFFFFF"/>
                </a:solidFill>
                <a:latin typeface="Gill Sans"/>
                <a:ea typeface="Gill Sans"/>
                <a:cs typeface="Gill Sans"/>
                <a:sym typeface="Gill Sans"/>
              </a:endParaRPr>
            </a:p>
          </p:txBody>
        </p:sp>
        <p:pic>
          <p:nvPicPr>
            <p:cNvPr id="1335" name="Google Shape;1335;p33"/>
            <p:cNvPicPr preferRelativeResize="0"/>
            <p:nvPr/>
          </p:nvPicPr>
          <p:blipFill rotWithShape="1">
            <a:blip r:embed="rId4">
              <a:alphaModFix/>
            </a:blip>
            <a:srcRect/>
            <a:stretch/>
          </p:blipFill>
          <p:spPr>
            <a:xfrm>
              <a:off x="292294" y="4468610"/>
              <a:ext cx="293533" cy="227793"/>
            </a:xfrm>
            <a:prstGeom prst="rect">
              <a:avLst/>
            </a:prstGeom>
            <a:noFill/>
            <a:ln>
              <a:noFill/>
            </a:ln>
          </p:spPr>
        </p:pic>
      </p:grpSp>
      <p:grpSp>
        <p:nvGrpSpPr>
          <p:cNvPr id="1336" name="Google Shape;1336;p33"/>
          <p:cNvGrpSpPr/>
          <p:nvPr/>
        </p:nvGrpSpPr>
        <p:grpSpPr>
          <a:xfrm>
            <a:off x="406320" y="1469814"/>
            <a:ext cx="376448" cy="376448"/>
            <a:chOff x="223285" y="2622616"/>
            <a:chExt cx="431550" cy="431550"/>
          </a:xfrm>
        </p:grpSpPr>
        <p:sp>
          <p:nvSpPr>
            <p:cNvPr id="1337" name="Google Shape;1337;p33"/>
            <p:cNvSpPr/>
            <p:nvPr/>
          </p:nvSpPr>
          <p:spPr>
            <a:xfrm>
              <a:off x="223285" y="2622616"/>
              <a:ext cx="431550" cy="431550"/>
            </a:xfrm>
            <a:prstGeom prst="ellipse">
              <a:avLst/>
            </a:prstGeom>
            <a:solidFill>
              <a:schemeClr val="accent1"/>
            </a:solidFill>
            <a:ln>
              <a:noFill/>
            </a:ln>
          </p:spPr>
          <p:txBody>
            <a:bodyPr spcFirstLastPara="1" wrap="square" lIns="90698" tIns="45336" rIns="90698" bIns="45336" anchor="ctr" anchorCtr="0">
              <a:noAutofit/>
            </a:bodyPr>
            <a:lstStyle/>
            <a:p>
              <a:pPr algn="ctr" defTabSz="907108"/>
              <a:endParaRPr sz="1172">
                <a:solidFill>
                  <a:srgbClr val="FFFFFF"/>
                </a:solidFill>
                <a:latin typeface="Gill Sans"/>
                <a:ea typeface="Gill Sans"/>
                <a:cs typeface="Gill Sans"/>
                <a:sym typeface="Gill Sans"/>
              </a:endParaRPr>
            </a:p>
          </p:txBody>
        </p:sp>
        <p:pic>
          <p:nvPicPr>
            <p:cNvPr id="1338" name="Google Shape;1338;p33"/>
            <p:cNvPicPr preferRelativeResize="0"/>
            <p:nvPr/>
          </p:nvPicPr>
          <p:blipFill rotWithShape="1">
            <a:blip r:embed="rId5">
              <a:alphaModFix/>
            </a:blip>
            <a:srcRect/>
            <a:stretch/>
          </p:blipFill>
          <p:spPr>
            <a:xfrm>
              <a:off x="355184" y="2677230"/>
              <a:ext cx="164922" cy="308174"/>
            </a:xfrm>
            <a:prstGeom prst="rect">
              <a:avLst/>
            </a:prstGeom>
            <a:noFill/>
            <a:ln>
              <a:noFill/>
            </a:ln>
          </p:spPr>
        </p:pic>
      </p:grpSp>
      <p:grpSp>
        <p:nvGrpSpPr>
          <p:cNvPr id="1339" name="Google Shape;1339;p33"/>
          <p:cNvGrpSpPr/>
          <p:nvPr/>
        </p:nvGrpSpPr>
        <p:grpSpPr>
          <a:xfrm>
            <a:off x="383944" y="3065524"/>
            <a:ext cx="376442" cy="376442"/>
            <a:chOff x="223285" y="3780400"/>
            <a:chExt cx="431550" cy="431550"/>
          </a:xfrm>
        </p:grpSpPr>
        <p:sp>
          <p:nvSpPr>
            <p:cNvPr id="1340" name="Google Shape;1340;p33"/>
            <p:cNvSpPr/>
            <p:nvPr/>
          </p:nvSpPr>
          <p:spPr>
            <a:xfrm>
              <a:off x="223285" y="3780400"/>
              <a:ext cx="431550" cy="431550"/>
            </a:xfrm>
            <a:prstGeom prst="ellipse">
              <a:avLst/>
            </a:prstGeom>
            <a:solidFill>
              <a:schemeClr val="accent1"/>
            </a:solidFill>
            <a:ln>
              <a:noFill/>
            </a:ln>
          </p:spPr>
          <p:txBody>
            <a:bodyPr spcFirstLastPara="1" wrap="square" lIns="90698" tIns="45336" rIns="90698" bIns="45336" anchor="ctr" anchorCtr="0">
              <a:noAutofit/>
            </a:bodyPr>
            <a:lstStyle/>
            <a:p>
              <a:pPr algn="ctr" defTabSz="907108"/>
              <a:endParaRPr sz="1172">
                <a:solidFill>
                  <a:srgbClr val="FFFFFF"/>
                </a:solidFill>
                <a:latin typeface="Gill Sans"/>
                <a:ea typeface="Gill Sans"/>
                <a:cs typeface="Gill Sans"/>
                <a:sym typeface="Gill Sans"/>
              </a:endParaRPr>
            </a:p>
          </p:txBody>
        </p:sp>
        <p:pic>
          <p:nvPicPr>
            <p:cNvPr id="1341" name="Google Shape;1341;p33"/>
            <p:cNvPicPr preferRelativeResize="0"/>
            <p:nvPr/>
          </p:nvPicPr>
          <p:blipFill rotWithShape="1">
            <a:blip r:embed="rId6">
              <a:alphaModFix/>
            </a:blip>
            <a:srcRect/>
            <a:stretch/>
          </p:blipFill>
          <p:spPr>
            <a:xfrm>
              <a:off x="341258" y="3848824"/>
              <a:ext cx="191084" cy="287748"/>
            </a:xfrm>
            <a:prstGeom prst="rect">
              <a:avLst/>
            </a:prstGeom>
            <a:noFill/>
            <a:ln>
              <a:noFill/>
            </a:ln>
          </p:spPr>
        </p:pic>
      </p:grpSp>
      <p:sp>
        <p:nvSpPr>
          <p:cNvPr id="1343" name="Google Shape;1343;p33"/>
          <p:cNvSpPr txBox="1"/>
          <p:nvPr/>
        </p:nvSpPr>
        <p:spPr>
          <a:xfrm>
            <a:off x="1099316" y="326845"/>
            <a:ext cx="7705633" cy="939170"/>
          </a:xfrm>
          <a:prstGeom prst="rect">
            <a:avLst/>
          </a:prstGeom>
          <a:noFill/>
          <a:ln>
            <a:noFill/>
          </a:ln>
        </p:spPr>
        <p:txBody>
          <a:bodyPr spcFirstLastPara="1" wrap="square" lIns="90698" tIns="45336" rIns="90698" bIns="45336" anchor="t" anchorCtr="0">
            <a:noAutofit/>
          </a:bodyPr>
          <a:lstStyle/>
          <a:p>
            <a:pPr defTabSz="907108">
              <a:spcAft>
                <a:spcPts val="600"/>
              </a:spcAft>
            </a:pPr>
            <a:r>
              <a:rPr lang="en-US" sz="2000" b="1" dirty="0">
                <a:solidFill>
                  <a:srgbClr val="002F6C"/>
                </a:solidFill>
                <a:latin typeface="Gill Sans MT"/>
                <a:ea typeface="Gill Sans"/>
                <a:cs typeface="Gill Sans"/>
                <a:sym typeface="Gill Sans"/>
              </a:rPr>
              <a:t>MS4G </a:t>
            </a:r>
            <a:endParaRPr lang="en-US" sz="2000" b="1" dirty="0">
              <a:solidFill>
                <a:srgbClr val="002F6C"/>
              </a:solidFill>
              <a:latin typeface="Gill Sans MT" panose="020B0502020104020203" pitchFamily="34" charset="0"/>
              <a:ea typeface="Gill Sans"/>
              <a:cs typeface="Gill Sans"/>
              <a:sym typeface="Gill Sans"/>
            </a:endParaRPr>
          </a:p>
          <a:p>
            <a:pPr defTabSz="907108">
              <a:spcAft>
                <a:spcPts val="600"/>
              </a:spcAft>
            </a:pPr>
            <a:r>
              <a:rPr lang="en-US" sz="1500" dirty="0">
                <a:solidFill>
                  <a:schemeClr val="bg2"/>
                </a:solidFill>
                <a:latin typeface="Gill Sans MT"/>
                <a:ea typeface="Gill Sans"/>
                <a:cs typeface="Gill Sans"/>
                <a:sym typeface="Gill Sans"/>
              </a:rPr>
              <a:t>Activity summary: To benefit the Ethiopian people, build community resilience, and strengthen rural-urban linkages, in the areas of food security and Water, Sanitation, and Hygiene (WASH). </a:t>
            </a:r>
            <a:endParaRPr sz="1500" dirty="0">
              <a:solidFill>
                <a:schemeClr val="bg2"/>
              </a:solidFill>
              <a:latin typeface="Gill Sans MT" panose="020B0502020104020203" pitchFamily="34" charset="0"/>
            </a:endParaRPr>
          </a:p>
        </p:txBody>
      </p:sp>
      <p:pic>
        <p:nvPicPr>
          <p:cNvPr id="20" name="Google Shape;1411;p40">
            <a:extLst>
              <a:ext uri="{FF2B5EF4-FFF2-40B4-BE49-F238E27FC236}">
                <a16:creationId xmlns:a16="http://schemas.microsoft.com/office/drawing/2014/main" id="{160CA978-D6EE-FE4A-9628-5F7E87111492}"/>
              </a:ext>
            </a:extLst>
          </p:cNvPr>
          <p:cNvPicPr preferRelativeResize="0"/>
          <p:nvPr/>
        </p:nvPicPr>
        <p:blipFill rotWithShape="1">
          <a:blip r:embed="rId7">
            <a:alphaModFix/>
          </a:blip>
          <a:srcRect/>
          <a:stretch/>
        </p:blipFill>
        <p:spPr>
          <a:xfrm>
            <a:off x="412317" y="382769"/>
            <a:ext cx="541061" cy="541059"/>
          </a:xfrm>
          <a:prstGeom prst="rect">
            <a:avLst/>
          </a:prstGeom>
          <a:noFill/>
          <a:ln>
            <a:noFill/>
          </a:ln>
        </p:spPr>
      </p:pic>
      <p:cxnSp>
        <p:nvCxnSpPr>
          <p:cNvPr id="19" name="Google Shape;1661;p58">
            <a:extLst>
              <a:ext uri="{FF2B5EF4-FFF2-40B4-BE49-F238E27FC236}">
                <a16:creationId xmlns:a16="http://schemas.microsoft.com/office/drawing/2014/main" id="{1AE671AE-B213-8AB3-FA38-A4B2AC88F0AB}"/>
              </a:ext>
            </a:extLst>
          </p:cNvPr>
          <p:cNvCxnSpPr>
            <a:cxnSpLocks/>
          </p:cNvCxnSpPr>
          <p:nvPr/>
        </p:nvCxnSpPr>
        <p:spPr>
          <a:xfrm>
            <a:off x="3289565" y="1501036"/>
            <a:ext cx="0" cy="3318083"/>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3" name="Picture 2" descr="Diagram&#10;&#10;Description automatically generated">
            <a:extLst>
              <a:ext uri="{FF2B5EF4-FFF2-40B4-BE49-F238E27FC236}">
                <a16:creationId xmlns:a16="http://schemas.microsoft.com/office/drawing/2014/main" id="{0135469B-5F7A-0D6F-D7B9-15FEA3C35C53}"/>
              </a:ext>
            </a:extLst>
          </p:cNvPr>
          <p:cNvPicPr>
            <a:picLocks noChangeAspect="1"/>
          </p:cNvPicPr>
          <p:nvPr/>
        </p:nvPicPr>
        <p:blipFill rotWithShape="1">
          <a:blip r:embed="rId8"/>
          <a:srcRect l="5085" t="12702" r="12767" b="3550"/>
          <a:stretch/>
        </p:blipFill>
        <p:spPr>
          <a:xfrm>
            <a:off x="7034667" y="1363461"/>
            <a:ext cx="1752473" cy="36142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33"/>
          <p:cNvSpPr txBox="1"/>
          <p:nvPr/>
        </p:nvSpPr>
        <p:spPr>
          <a:xfrm>
            <a:off x="330749" y="1708902"/>
            <a:ext cx="4120929" cy="3088671"/>
          </a:xfrm>
          <a:prstGeom prst="rect">
            <a:avLst/>
          </a:prstGeom>
          <a:noFill/>
          <a:ln>
            <a:noFill/>
          </a:ln>
        </p:spPr>
        <p:txBody>
          <a:bodyPr spcFirstLastPara="1" wrap="square" lIns="89259" tIns="44617" rIns="89259" bIns="44617" anchor="t" anchorCtr="0">
            <a:noAutofit/>
          </a:bodyPr>
          <a:lstStyle/>
          <a:p>
            <a:pPr defTabSz="685800">
              <a:spcAft>
                <a:spcPts val="450"/>
              </a:spcAft>
              <a:buClrTx/>
              <a:defRPr/>
            </a:pPr>
            <a:r>
              <a:rPr lang="en-GB" sz="1100" kern="1200" dirty="0">
                <a:latin typeface="Gill Sans MT" panose="020B0502020104020203" pitchFamily="34" charset="0"/>
                <a:ea typeface="+mn-ea"/>
                <a:cs typeface="Times New Roman" panose="02020603050405020304" pitchFamily="18" charset="0"/>
              </a:rPr>
              <a:t>In response to USAID/Ethiopia guidance and priorities, MS4G successfully pivoted its implementing strategy to place a significant focus on food security and WASH sectors aimed at:</a:t>
            </a:r>
          </a:p>
          <a:p>
            <a:pPr marL="179388" lvl="1" indent="-168275" defTabSz="685800">
              <a:spcBef>
                <a:spcPts val="600"/>
              </a:spcBef>
              <a:buClr>
                <a:srgbClr val="012E6D"/>
              </a:buClr>
              <a:buFont typeface="Wingdings" pitchFamily="2" charset="2"/>
              <a:buChar char="§"/>
              <a:defRPr/>
            </a:pPr>
            <a:r>
              <a:rPr lang="en-GB" sz="1100" kern="1200" dirty="0">
                <a:latin typeface="Gill Sans MT" panose="020B0502020104020203" pitchFamily="34" charset="0"/>
                <a:ea typeface="Arial" panose="020B0604020202020204" pitchFamily="34" charset="0"/>
                <a:cs typeface="Times New Roman" panose="02020603050405020304" pitchFamily="18" charset="0"/>
              </a:rPr>
              <a:t>Strengthening the agricultural value chain </a:t>
            </a:r>
          </a:p>
          <a:p>
            <a:pPr marL="179388" lvl="1" indent="-168275" defTabSz="685800">
              <a:spcBef>
                <a:spcPts val="600"/>
              </a:spcBef>
              <a:buClr>
                <a:srgbClr val="012E6D"/>
              </a:buClr>
              <a:buFont typeface="Wingdings" pitchFamily="2" charset="2"/>
              <a:buChar char="§"/>
              <a:defRPr/>
            </a:pPr>
            <a:r>
              <a:rPr lang="en-GB" sz="1100" kern="1200" dirty="0">
                <a:latin typeface="Gill Sans MT" panose="020B0502020104020203" pitchFamily="34" charset="0"/>
                <a:ea typeface="Arial" panose="020B0604020202020204" pitchFamily="34" charset="0"/>
                <a:cs typeface="Times New Roman" panose="02020603050405020304" pitchFamily="18" charset="0"/>
              </a:rPr>
              <a:t>Improving food security through facilitating market-based delivery of business development  </a:t>
            </a:r>
          </a:p>
          <a:p>
            <a:pPr marL="179388" lvl="1" indent="-168275" defTabSz="685800">
              <a:spcBef>
                <a:spcPts val="600"/>
              </a:spcBef>
              <a:buClr>
                <a:srgbClr val="012E6D"/>
              </a:buClr>
              <a:buFont typeface="Wingdings" pitchFamily="2" charset="2"/>
              <a:buChar char="§"/>
              <a:defRPr/>
            </a:pPr>
            <a:r>
              <a:rPr lang="en-GB" sz="1100" kern="1200" dirty="0">
                <a:latin typeface="Gill Sans MT" panose="020B0502020104020203" pitchFamily="34" charset="0"/>
                <a:ea typeface="Arial" panose="020B0604020202020204" pitchFamily="34" charset="0"/>
                <a:cs typeface="Times New Roman" panose="02020603050405020304" pitchFamily="18" charset="0"/>
              </a:rPr>
              <a:t>Provision of financial advisory services</a:t>
            </a:r>
            <a:endParaRPr lang="en-US" sz="1100" kern="1200" dirty="0">
              <a:latin typeface="Gill Sans MT" panose="020B0502020104020203" pitchFamily="34" charset="0"/>
              <a:ea typeface="Arial" panose="020B0604020202020204" pitchFamily="34" charset="0"/>
              <a:cs typeface="Times New Roman" panose="02020603050405020304" pitchFamily="18" charset="0"/>
            </a:endParaRPr>
          </a:p>
          <a:p>
            <a:pPr marL="179388" lvl="1" indent="-168275" defTabSz="685800">
              <a:spcBef>
                <a:spcPts val="600"/>
              </a:spcBef>
              <a:spcAft>
                <a:spcPts val="600"/>
              </a:spcAft>
              <a:buClr>
                <a:srgbClr val="012E6D"/>
              </a:buClr>
              <a:buFont typeface="Wingdings" pitchFamily="2" charset="2"/>
              <a:buChar char="§"/>
              <a:defRPr/>
            </a:pPr>
            <a:r>
              <a:rPr lang="en-GB" sz="1100" kern="1200" dirty="0">
                <a:latin typeface="Gill Sans MT" panose="020B0502020104020203" pitchFamily="34" charset="0"/>
                <a:ea typeface="Times New Roman" panose="02020603050405020304" pitchFamily="18" charset="0"/>
                <a:cs typeface="Times New Roman" panose="02020603050405020304" pitchFamily="18" charset="0"/>
              </a:rPr>
              <a:t>Increasing access to and usage of affordable, quality WASH products and services.</a:t>
            </a:r>
            <a:endParaRPr lang="en-GB" sz="1100" dirty="0">
              <a:latin typeface="Gill Sans MT" panose="020B0502020104020203" pitchFamily="34" charset="0"/>
              <a:cs typeface="Times New Roman" panose="02020603050405020304" pitchFamily="18" charset="0"/>
            </a:endParaRPr>
          </a:p>
          <a:p>
            <a:pPr defTabSz="685800">
              <a:buClrTx/>
              <a:defRPr/>
            </a:pPr>
            <a:r>
              <a:rPr lang="en-GB" sz="1100" kern="1200" dirty="0">
                <a:latin typeface="Gill Sans MT" panose="020B0502020104020203" pitchFamily="34" charset="0"/>
                <a:ea typeface="+mn-ea"/>
                <a:cs typeface="Times New Roman" panose="02020603050405020304" pitchFamily="18" charset="0"/>
              </a:rPr>
              <a:t>MS4G is in the process of designing initiatives and procurements focused on anchor firm-based enterprise development, accelerators, partnership with various organizations</a:t>
            </a:r>
            <a:r>
              <a:rPr lang="en-GB" sz="1100" dirty="0">
                <a:latin typeface="Gill Sans MT" panose="020B0502020104020203" pitchFamily="34" charset="0"/>
                <a:cs typeface="Times New Roman" panose="02020603050405020304" pitchFamily="18" charset="0"/>
              </a:rPr>
              <a:t>, capital mobilization, digital solutions, and skills and productivity in these priority sectors for roll-out over the next quarter. </a:t>
            </a:r>
            <a:endParaRPr lang="en-US" sz="1100" kern="1200" dirty="0">
              <a:latin typeface="Calibri"/>
              <a:ea typeface="+mn-ea"/>
              <a:cs typeface="+mn-cs"/>
            </a:endParaRPr>
          </a:p>
        </p:txBody>
      </p:sp>
      <p:sp>
        <p:nvSpPr>
          <p:cNvPr id="25" name="TextBox 24">
            <a:extLst>
              <a:ext uri="{FF2B5EF4-FFF2-40B4-BE49-F238E27FC236}">
                <a16:creationId xmlns:a16="http://schemas.microsoft.com/office/drawing/2014/main" id="{96C2DD68-F47E-477F-B878-5CCD1783FB5C}"/>
              </a:ext>
            </a:extLst>
          </p:cNvPr>
          <p:cNvSpPr txBox="1"/>
          <p:nvPr/>
        </p:nvSpPr>
        <p:spPr>
          <a:xfrm>
            <a:off x="330750" y="1299785"/>
            <a:ext cx="4572000" cy="307777"/>
          </a:xfrm>
          <a:prstGeom prst="rect">
            <a:avLst/>
          </a:prstGeom>
          <a:noFill/>
        </p:spPr>
        <p:txBody>
          <a:bodyPr wrap="square">
            <a:spAutoFit/>
          </a:bodyPr>
          <a:lstStyle/>
          <a:p>
            <a:pPr defTabSz="907108">
              <a:spcBef>
                <a:spcPts val="800"/>
              </a:spcBef>
            </a:pPr>
            <a:r>
              <a:rPr lang="en-US" b="1" dirty="0">
                <a:solidFill>
                  <a:schemeClr val="accent2"/>
                </a:solidFill>
                <a:latin typeface="Gill Sans MT" panose="020B0502020104020203" pitchFamily="34" charset="0"/>
                <a:cs typeface="Gill Sans"/>
              </a:rPr>
              <a:t>MS4G Pivot to Food Security and WASH </a:t>
            </a:r>
          </a:p>
        </p:txBody>
      </p:sp>
      <p:sp>
        <p:nvSpPr>
          <p:cNvPr id="10" name="TextBox 9">
            <a:extLst>
              <a:ext uri="{FF2B5EF4-FFF2-40B4-BE49-F238E27FC236}">
                <a16:creationId xmlns:a16="http://schemas.microsoft.com/office/drawing/2014/main" id="{B8F3027E-B501-4ED8-BDCE-15B65D6133C8}"/>
              </a:ext>
            </a:extLst>
          </p:cNvPr>
          <p:cNvSpPr txBox="1"/>
          <p:nvPr/>
        </p:nvSpPr>
        <p:spPr>
          <a:xfrm>
            <a:off x="4785752" y="1278353"/>
            <a:ext cx="3915235" cy="3400931"/>
          </a:xfrm>
          <a:prstGeom prst="rect">
            <a:avLst/>
          </a:prstGeom>
          <a:noFill/>
        </p:spPr>
        <p:txBody>
          <a:bodyPr wrap="square">
            <a:spAutoFit/>
          </a:bodyPr>
          <a:lstStyle/>
          <a:p>
            <a:pPr defTabSz="685800">
              <a:spcAft>
                <a:spcPts val="600"/>
              </a:spcAft>
              <a:buClrTx/>
              <a:defRPr/>
            </a:pPr>
            <a:r>
              <a:rPr lang="en-US" sz="1100" b="1" dirty="0">
                <a:latin typeface="Gill Sans MT" panose="020B0502020104020203" pitchFamily="34" charset="0"/>
                <a:cs typeface="Times New Roman" panose="02020603050405020304" pitchFamily="18" charset="0"/>
              </a:rPr>
              <a:t>Food Security and WASH-focused initiatives in development and procurement </a:t>
            </a:r>
            <a:r>
              <a:rPr lang="en-US" sz="1100" dirty="0">
                <a:latin typeface="Gill Sans MT" panose="020B0502020104020203" pitchFamily="34" charset="0"/>
                <a:cs typeface="Times New Roman" panose="02020603050405020304" pitchFamily="18" charset="0"/>
              </a:rPr>
              <a:t>: </a:t>
            </a:r>
          </a:p>
          <a:p>
            <a:pPr defTabSz="685800">
              <a:spcAft>
                <a:spcPts val="600"/>
              </a:spcAft>
              <a:buClrTx/>
              <a:defRPr/>
            </a:pPr>
            <a:r>
              <a:rPr lang="en-US" sz="1100" u="sng" dirty="0">
                <a:latin typeface="Gill Sans MT" panose="020B0502020104020203" pitchFamily="34" charset="0"/>
                <a:cs typeface="Times New Roman" panose="02020603050405020304" pitchFamily="18" charset="0"/>
              </a:rPr>
              <a:t>Strengthening Enterprise Ecosystem </a:t>
            </a:r>
          </a:p>
          <a:p>
            <a:pPr marL="214313" indent="-214313" defTabSz="685800">
              <a:spcAft>
                <a:spcPts val="600"/>
              </a:spcAft>
              <a:buClr>
                <a:schemeClr val="bg2"/>
              </a:buClr>
              <a:buFont typeface="Wingdings" pitchFamily="2" charset="2"/>
              <a:buChar char="§"/>
              <a:defRPr/>
            </a:pPr>
            <a:r>
              <a:rPr lang="en-US" sz="1100" dirty="0">
                <a:latin typeface="Gill Sans MT" panose="020B0502020104020203" pitchFamily="34" charset="0"/>
                <a:cs typeface="Times New Roman" panose="02020603050405020304" pitchFamily="18" charset="0"/>
              </a:rPr>
              <a:t>Accelerator Program</a:t>
            </a:r>
          </a:p>
          <a:p>
            <a:pPr marL="214313" indent="-214313" defTabSz="685800">
              <a:spcAft>
                <a:spcPts val="600"/>
              </a:spcAft>
              <a:buClr>
                <a:schemeClr val="bg2"/>
              </a:buClr>
              <a:buFont typeface="Wingdings" pitchFamily="2" charset="2"/>
              <a:buChar char="§"/>
              <a:defRPr/>
            </a:pPr>
            <a:r>
              <a:rPr lang="en-US" sz="1100" dirty="0">
                <a:latin typeface="Gill Sans MT" panose="020B0502020104020203" pitchFamily="34" charset="0"/>
                <a:cs typeface="Times New Roman" panose="02020603050405020304" pitchFamily="18" charset="0"/>
              </a:rPr>
              <a:t>BASP mechanism focused on SMEs working in food security and WASH</a:t>
            </a:r>
          </a:p>
          <a:p>
            <a:pPr>
              <a:spcAft>
                <a:spcPts val="600"/>
              </a:spcAft>
              <a:defRPr/>
            </a:pPr>
            <a:r>
              <a:rPr lang="en-US" sz="1100" u="sng" dirty="0">
                <a:latin typeface="Gill Sans MT" panose="020B0502020104020203" pitchFamily="34" charset="0"/>
                <a:cs typeface="Times New Roman" panose="02020603050405020304" pitchFamily="18" charset="0"/>
              </a:rPr>
              <a:t>Improving skills and productivity </a:t>
            </a:r>
          </a:p>
          <a:p>
            <a:pPr marL="214313" indent="-214313" defTabSz="685800">
              <a:spcAft>
                <a:spcPts val="600"/>
              </a:spcAft>
              <a:buClr>
                <a:schemeClr val="bg2"/>
              </a:buClr>
              <a:buFont typeface="Wingdings" pitchFamily="2" charset="2"/>
              <a:buChar char="§"/>
              <a:defRPr/>
            </a:pPr>
            <a:r>
              <a:rPr lang="en-GB" sz="1100" dirty="0">
                <a:latin typeface="Gill Sans MT" panose="020B0502020104020203" pitchFamily="34" charset="0"/>
                <a:cs typeface="Times New Roman" panose="02020603050405020304" pitchFamily="18" charset="0"/>
              </a:rPr>
              <a:t>Finalize FON (Funding Opportunity Notice) to implement scalable and innovative solutions in Food Security and WASH</a:t>
            </a:r>
          </a:p>
          <a:p>
            <a:pPr>
              <a:spcAft>
                <a:spcPts val="600"/>
              </a:spcAft>
              <a:defRPr/>
            </a:pPr>
            <a:r>
              <a:rPr lang="en-US" sz="1100" u="sng" dirty="0">
                <a:latin typeface="Gill Sans MT" panose="020B0502020104020203" pitchFamily="34" charset="0"/>
                <a:cs typeface="Times New Roman" panose="02020603050405020304" pitchFamily="18" charset="0"/>
              </a:rPr>
              <a:t>Business Enabling Environment</a:t>
            </a:r>
            <a:endParaRPr lang="en-GB" sz="1100" u="sng" dirty="0">
              <a:latin typeface="Gill Sans MT" panose="020B0502020104020203" pitchFamily="34" charset="0"/>
              <a:cs typeface="Times New Roman" panose="02020603050405020304" pitchFamily="18" charset="0"/>
            </a:endParaRPr>
          </a:p>
          <a:p>
            <a:pPr marL="214313" indent="-214313" defTabSz="685800">
              <a:spcAft>
                <a:spcPts val="600"/>
              </a:spcAft>
              <a:buClr>
                <a:schemeClr val="bg2"/>
              </a:buClr>
              <a:buFont typeface="Wingdings" pitchFamily="2" charset="2"/>
              <a:buChar char="§"/>
              <a:defRPr/>
            </a:pPr>
            <a:r>
              <a:rPr lang="en-US" sz="1100" dirty="0">
                <a:latin typeface="Gill Sans MT" panose="020B0502020104020203" pitchFamily="34" charset="0"/>
                <a:cs typeface="Times New Roman" panose="02020603050405020304" pitchFamily="18" charset="0"/>
              </a:rPr>
              <a:t>Conduct a WASH finance and policy study</a:t>
            </a:r>
          </a:p>
          <a:p>
            <a:pPr>
              <a:spcAft>
                <a:spcPts val="600"/>
              </a:spcAft>
              <a:defRPr/>
            </a:pPr>
            <a:r>
              <a:rPr lang="en-US" sz="1100" u="sng" dirty="0">
                <a:latin typeface="Gill Sans MT" panose="020B0502020104020203" pitchFamily="34" charset="0"/>
                <a:cs typeface="Times New Roman" panose="02020603050405020304" pitchFamily="18" charset="0"/>
              </a:rPr>
              <a:t>Digital Economy</a:t>
            </a:r>
          </a:p>
          <a:p>
            <a:pPr marL="214313" indent="-214313" defTabSz="685800">
              <a:spcAft>
                <a:spcPts val="600"/>
              </a:spcAft>
              <a:buClr>
                <a:schemeClr val="bg2"/>
              </a:buClr>
              <a:buFont typeface="Wingdings" pitchFamily="2" charset="2"/>
              <a:buChar char="§"/>
              <a:defRPr/>
            </a:pPr>
            <a:r>
              <a:rPr lang="en-US" sz="1100" dirty="0">
                <a:latin typeface="Gill Sans MT" panose="020B0502020104020203" pitchFamily="34" charset="0"/>
                <a:cs typeface="Times New Roman" panose="02020603050405020304" pitchFamily="18" charset="0"/>
              </a:rPr>
              <a:t>To onboard e-commerce sale and purchase of WASH products using the internet</a:t>
            </a:r>
          </a:p>
          <a:p>
            <a:pPr marL="214313" indent="-214313" defTabSz="685800">
              <a:spcAft>
                <a:spcPts val="600"/>
              </a:spcAft>
              <a:buClr>
                <a:schemeClr val="bg2"/>
              </a:buClr>
              <a:buFont typeface="Wingdings" pitchFamily="2" charset="2"/>
              <a:buChar char="§"/>
              <a:defRPr/>
            </a:pPr>
            <a:r>
              <a:rPr lang="en-US" sz="1100" dirty="0">
                <a:latin typeface="Gill Sans MT" panose="020B0502020104020203" pitchFamily="34" charset="0"/>
                <a:cs typeface="Times New Roman" panose="02020603050405020304" pitchFamily="18" charset="0"/>
              </a:rPr>
              <a:t>Supporting MasterCard ag-financing rollout</a:t>
            </a:r>
          </a:p>
        </p:txBody>
      </p:sp>
      <p:cxnSp>
        <p:nvCxnSpPr>
          <p:cNvPr id="8" name="Google Shape;1661;p58">
            <a:extLst>
              <a:ext uri="{FF2B5EF4-FFF2-40B4-BE49-F238E27FC236}">
                <a16:creationId xmlns:a16="http://schemas.microsoft.com/office/drawing/2014/main" id="{8EB0B2B6-9733-0982-CB8C-18913CCBFCD7}"/>
              </a:ext>
            </a:extLst>
          </p:cNvPr>
          <p:cNvCxnSpPr>
            <a:cxnSpLocks/>
          </p:cNvCxnSpPr>
          <p:nvPr/>
        </p:nvCxnSpPr>
        <p:spPr>
          <a:xfrm>
            <a:off x="4580068" y="1338136"/>
            <a:ext cx="0" cy="3318083"/>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9" name="Google Shape;1411;p40">
            <a:extLst>
              <a:ext uri="{FF2B5EF4-FFF2-40B4-BE49-F238E27FC236}">
                <a16:creationId xmlns:a16="http://schemas.microsoft.com/office/drawing/2014/main" id="{A388657F-DE7A-4044-21A6-E6B7B7C89B9D}"/>
              </a:ext>
            </a:extLst>
          </p:cNvPr>
          <p:cNvPicPr preferRelativeResize="0"/>
          <p:nvPr/>
        </p:nvPicPr>
        <p:blipFill rotWithShape="1">
          <a:blip r:embed="rId3">
            <a:alphaModFix/>
          </a:blip>
          <a:srcRect/>
          <a:stretch/>
        </p:blipFill>
        <p:spPr>
          <a:xfrm>
            <a:off x="412317" y="382769"/>
            <a:ext cx="541061" cy="541059"/>
          </a:xfrm>
          <a:prstGeom prst="rect">
            <a:avLst/>
          </a:prstGeom>
          <a:noFill/>
          <a:ln>
            <a:noFill/>
          </a:ln>
        </p:spPr>
      </p:pic>
      <p:sp>
        <p:nvSpPr>
          <p:cNvPr id="11" name="Google Shape;1343;p33">
            <a:extLst>
              <a:ext uri="{FF2B5EF4-FFF2-40B4-BE49-F238E27FC236}">
                <a16:creationId xmlns:a16="http://schemas.microsoft.com/office/drawing/2014/main" id="{30C6A749-1A64-DC48-A342-9A6251DA1C76}"/>
              </a:ext>
            </a:extLst>
          </p:cNvPr>
          <p:cNvSpPr txBox="1"/>
          <p:nvPr/>
        </p:nvSpPr>
        <p:spPr>
          <a:xfrm>
            <a:off x="1037757" y="333885"/>
            <a:ext cx="7399736"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Tree>
    <p:extLst>
      <p:ext uri="{BB962C8B-B14F-4D97-AF65-F5344CB8AC3E}">
        <p14:creationId xmlns:p14="http://schemas.microsoft.com/office/powerpoint/2010/main" val="347079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8" name="Rectangle 17">
            <a:extLst>
              <a:ext uri="{FF2B5EF4-FFF2-40B4-BE49-F238E27FC236}">
                <a16:creationId xmlns:a16="http://schemas.microsoft.com/office/drawing/2014/main" id="{16AB92E9-6DB2-5823-1E35-2C88885585A5}"/>
              </a:ext>
            </a:extLst>
          </p:cNvPr>
          <p:cNvSpPr/>
          <p:nvPr/>
        </p:nvSpPr>
        <p:spPr>
          <a:xfrm>
            <a:off x="4212261" y="454961"/>
            <a:ext cx="4782672" cy="1547779"/>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350" name="Google Shape;1350;p34"/>
          <p:cNvSpPr txBox="1"/>
          <p:nvPr/>
        </p:nvSpPr>
        <p:spPr>
          <a:xfrm>
            <a:off x="334093" y="1399299"/>
            <a:ext cx="3627567" cy="3533087"/>
          </a:xfrm>
          <a:prstGeom prst="rect">
            <a:avLst/>
          </a:prstGeom>
          <a:noFill/>
          <a:ln>
            <a:noFill/>
          </a:ln>
        </p:spPr>
        <p:txBody>
          <a:bodyPr spcFirstLastPara="1" wrap="square" lIns="89259" tIns="44617" rIns="89259" bIns="44617" anchor="t" anchorCtr="0">
            <a:noAutofit/>
          </a:bodyPr>
          <a:lstStyle/>
          <a:p>
            <a:pPr defTabSz="907108"/>
            <a:r>
              <a:rPr lang="en-US" sz="1050" dirty="0">
                <a:latin typeface="Gill Sans MT" panose="020B0502020104020203" pitchFamily="34" charset="0"/>
                <a:ea typeface="Gill Sans"/>
                <a:cs typeface="Gill Sans"/>
                <a:sym typeface="Gill Sans"/>
              </a:rPr>
              <a:t>To accelerate the capacity of SMEs in the food security and WASH sectors to grow, MS4G undertook the following activities this quarter: </a:t>
            </a:r>
            <a:endParaRPr lang="en-US" sz="1050" strike="sngStrike" dirty="0">
              <a:latin typeface="Gill Sans MT" panose="020B0502020104020203" pitchFamily="34" charset="0"/>
              <a:ea typeface="Gill Sans"/>
              <a:cs typeface="Gill Sans"/>
              <a:sym typeface="Gill Sans"/>
            </a:endParaRPr>
          </a:p>
          <a:p>
            <a:pPr marL="174808" indent="-174808" defTabSz="907108">
              <a:spcBef>
                <a:spcPts val="788"/>
              </a:spcBef>
              <a:buClr>
                <a:schemeClr val="bg2"/>
              </a:buClr>
              <a:buSzPct val="110000"/>
              <a:buFont typeface="Wingdings" pitchFamily="2" charset="2"/>
              <a:buChar char="§"/>
            </a:pPr>
            <a:r>
              <a:rPr lang="en-US" sz="1050" b="1" dirty="0">
                <a:latin typeface="Gill Sans MT" panose="020B0502020104020203" pitchFamily="34" charset="0"/>
                <a:ea typeface="Gill Sans"/>
                <a:cs typeface="Gill Sans"/>
                <a:sym typeface="Gill Sans"/>
              </a:rPr>
              <a:t>Provided direct support for enterprise resilience through BASPs </a:t>
            </a:r>
            <a:r>
              <a:rPr lang="en-US" sz="1050" dirty="0">
                <a:latin typeface="Gill Sans MT" panose="020B0502020104020203" pitchFamily="34" charset="0"/>
                <a:ea typeface="Gill Sans"/>
                <a:cs typeface="Gill Sans"/>
                <a:sym typeface="Gill Sans"/>
              </a:rPr>
              <a:t>- As of March 31, 2022, MS4G is working with nine BASPs who signed P4R contracts to support 100 growth-oriented companies. The aim is to increase their sales and revenue by at least 10% within a year of receiving assistance. Of the 100 companies, 21 are in food security, 15 in the WASH sector, and 75% are women-owned. During this quarter, MS4G reviewed and approved four implementation progress reports, 96 enterprises diagnostic reports and implementation plans, and six BASPs’ monthly progress reports. MS4G also supported BASPs to ensure they met their first and second deliverables. </a:t>
            </a:r>
          </a:p>
          <a:p>
            <a:pPr marL="174808" indent="-174808" defTabSz="907108">
              <a:spcBef>
                <a:spcPts val="788"/>
              </a:spcBef>
              <a:buClr>
                <a:schemeClr val="bg2"/>
              </a:buClr>
              <a:buSzPct val="110000"/>
              <a:buFont typeface="Wingdings" pitchFamily="2" charset="2"/>
              <a:buChar char="§"/>
            </a:pPr>
            <a:r>
              <a:rPr lang="en-US" sz="1050" dirty="0">
                <a:latin typeface="Gill Sans MT" panose="020B0502020104020203" pitchFamily="34" charset="0"/>
                <a:ea typeface="Gill Sans"/>
                <a:cs typeface="Gill Sans"/>
                <a:sym typeface="Gill Sans"/>
              </a:rPr>
              <a:t>Designed an </a:t>
            </a:r>
            <a:r>
              <a:rPr lang="en-US" sz="1050" b="1" dirty="0">
                <a:latin typeface="Gill Sans MT" panose="020B0502020104020203" pitchFamily="34" charset="0"/>
                <a:ea typeface="Gill Sans"/>
                <a:cs typeface="Gill Sans"/>
                <a:sym typeface="Gill Sans"/>
              </a:rPr>
              <a:t>Accelerator Program </a:t>
            </a:r>
            <a:r>
              <a:rPr lang="en-US" sz="1050" dirty="0">
                <a:latin typeface="Gill Sans MT" panose="020B0502020104020203" pitchFamily="34" charset="0"/>
                <a:ea typeface="Gill Sans"/>
                <a:cs typeface="Gill Sans"/>
                <a:sym typeface="Gill Sans"/>
              </a:rPr>
              <a:t>to support growth-oriented, innovative, and scalable startup companies in WASH and food security sectors to advance their competitiveness in the market by improving their products, branding, and services. </a:t>
            </a:r>
            <a:endParaRPr lang="en-US" sz="1050" b="1" i="1" dirty="0">
              <a:latin typeface="Gill Sans MT" panose="020B0502020104020203" pitchFamily="34" charset="0"/>
              <a:ea typeface="Gill Sans"/>
              <a:cs typeface="Gill Sans"/>
              <a:sym typeface="Gill Sans"/>
            </a:endParaRPr>
          </a:p>
        </p:txBody>
      </p:sp>
      <p:sp>
        <p:nvSpPr>
          <p:cNvPr id="1353" name="Google Shape;1353;p34"/>
          <p:cNvSpPr txBox="1"/>
          <p:nvPr/>
        </p:nvSpPr>
        <p:spPr>
          <a:xfrm>
            <a:off x="322064" y="1024838"/>
            <a:ext cx="3742986" cy="409593"/>
          </a:xfrm>
          <a:prstGeom prst="rect">
            <a:avLst/>
          </a:prstGeom>
          <a:noFill/>
          <a:ln>
            <a:noFill/>
          </a:ln>
        </p:spPr>
        <p:txBody>
          <a:bodyPr spcFirstLastPara="1" wrap="square" lIns="90698" tIns="45336" rIns="90698" bIns="45336" anchor="t" anchorCtr="0">
            <a:spAutoFit/>
          </a:bodyPr>
          <a:lstStyle/>
          <a:p>
            <a:pPr defTabSz="907108">
              <a:spcBef>
                <a:spcPts val="800"/>
              </a:spcBef>
            </a:pPr>
            <a:r>
              <a:rPr lang="en-US" b="1" dirty="0">
                <a:solidFill>
                  <a:schemeClr val="accent2"/>
                </a:solidFill>
                <a:latin typeface="Gill Sans MT" panose="020B0502020104020203" pitchFamily="34" charset="0"/>
                <a:cs typeface="Gill Sans"/>
                <a:sym typeface="Gill Sans"/>
              </a:rPr>
              <a:t>Strengthening Enterprises Ecosystem </a:t>
            </a:r>
            <a:endParaRPr b="1" dirty="0">
              <a:solidFill>
                <a:schemeClr val="accent2"/>
              </a:solidFill>
              <a:latin typeface="Gill Sans MT" panose="020B0502020104020203" pitchFamily="34" charset="0"/>
              <a:cs typeface="Gill Sans"/>
              <a:sym typeface="Gill Sans"/>
            </a:endParaRPr>
          </a:p>
        </p:txBody>
      </p:sp>
      <p:sp>
        <p:nvSpPr>
          <p:cNvPr id="2" name="Rectangle 1">
            <a:extLst>
              <a:ext uri="{FF2B5EF4-FFF2-40B4-BE49-F238E27FC236}">
                <a16:creationId xmlns:a16="http://schemas.microsoft.com/office/drawing/2014/main" id="{E8A9361F-9143-6349-844E-C9154877917F}"/>
              </a:ext>
            </a:extLst>
          </p:cNvPr>
          <p:cNvSpPr/>
          <p:nvPr/>
        </p:nvSpPr>
        <p:spPr>
          <a:xfrm>
            <a:off x="4212261" y="2120508"/>
            <a:ext cx="4655219" cy="2959785"/>
          </a:xfrm>
          <a:prstGeom prst="rect">
            <a:avLst/>
          </a:prstGeom>
        </p:spPr>
        <p:txBody>
          <a:bodyPr wrap="square">
            <a:spAutoFit/>
          </a:bodyPr>
          <a:lstStyle/>
          <a:p>
            <a:pPr defTabSz="907108">
              <a:spcAft>
                <a:spcPts val="450"/>
              </a:spcAft>
              <a:buClr>
                <a:srgbClr val="BA0C2F"/>
              </a:buClr>
              <a:buSzPct val="110000"/>
            </a:pPr>
            <a:r>
              <a:rPr lang="en-US" sz="1050" dirty="0">
                <a:latin typeface="Gill Sans MT" panose="020B0502020104020203" pitchFamily="34" charset="0"/>
                <a:ea typeface="Gill Sans"/>
                <a:cs typeface="Gill Sans"/>
                <a:sym typeface="Gill Sans"/>
              </a:rPr>
              <a:t>MS4G held a bidders’ conference for the advertised Request for Proposal (RFP) on March 24, 2022, to partner with potential accelerators to support 100 companies (50 WASH and 50 Food Security). This activity will contribute to MS4G’s workforce development, enterprise growth, and digital economy components.</a:t>
            </a:r>
          </a:p>
          <a:p>
            <a:pPr marL="171450" indent="-171450" defTabSz="907108">
              <a:spcAft>
                <a:spcPts val="450"/>
              </a:spcAft>
              <a:buClr>
                <a:schemeClr val="bg2"/>
              </a:buClr>
              <a:buSzPct val="110000"/>
              <a:buFont typeface="Wingdings" pitchFamily="2" charset="2"/>
              <a:buChar char="§"/>
            </a:pPr>
            <a:r>
              <a:rPr lang="en-US" sz="1050" b="1" dirty="0">
                <a:latin typeface="Gill Sans MT" panose="020B0502020104020203" pitchFamily="34" charset="0"/>
                <a:ea typeface="Gill Sans"/>
                <a:cs typeface="Gill Sans"/>
                <a:sym typeface="Gill Sans"/>
              </a:rPr>
              <a:t>Supported SMEs working in food security (agriculture value chain) – </a:t>
            </a:r>
            <a:r>
              <a:rPr lang="en-US" sz="1050" dirty="0">
                <a:latin typeface="Gill Sans MT" panose="020B0502020104020203" pitchFamily="34" charset="0"/>
                <a:ea typeface="Gill Sans"/>
                <a:cs typeface="Gill Sans"/>
                <a:sym typeface="Gill Sans"/>
              </a:rPr>
              <a:t>MS4G</a:t>
            </a:r>
            <a:r>
              <a:rPr lang="en-US" sz="1050" b="1" dirty="0">
                <a:latin typeface="Gill Sans MT" panose="020B0502020104020203" pitchFamily="34" charset="0"/>
                <a:ea typeface="Gill Sans"/>
                <a:cs typeface="Gill Sans"/>
                <a:sym typeface="Gill Sans"/>
              </a:rPr>
              <a:t> </a:t>
            </a:r>
            <a:r>
              <a:rPr lang="en-US" sz="1050" dirty="0">
                <a:latin typeface="Gill Sans MT" panose="020B0502020104020203" pitchFamily="34" charset="0"/>
                <a:ea typeface="Gill Sans"/>
                <a:cs typeface="Gill Sans"/>
                <a:sym typeface="Gill Sans"/>
              </a:rPr>
              <a:t>developed a concept note and an RFP to support 150 SMEs (cooperatives, unions, farm services, and aggregators) working in the food security value chain. The initiative will use the BASPs’ P4R mechanism to support SMEs through financial and digital literacy and business management to enhance credit worthiness and improve sales and revenue. </a:t>
            </a:r>
          </a:p>
          <a:p>
            <a:pPr marL="171450" indent="-171450">
              <a:buClr>
                <a:schemeClr val="bg2"/>
              </a:buClr>
              <a:buFont typeface="Wingdings" pitchFamily="2" charset="2"/>
              <a:buChar char="§"/>
            </a:pPr>
            <a:r>
              <a:rPr lang="en-US" sz="1050" dirty="0">
                <a:latin typeface="Gill Sans MT" panose="020B0502020104020203" pitchFamily="34" charset="0"/>
                <a:sym typeface="Gill Sans"/>
              </a:rPr>
              <a:t>In partnership with the Alliance for Coffee Excellence, MS4G supports the participation of Ethiopian smallholder farming enterprises in the prestigious </a:t>
            </a:r>
            <a:r>
              <a:rPr lang="en-US" sz="1050" b="1" dirty="0">
                <a:latin typeface="Gill Sans MT" panose="020B0502020104020203" pitchFamily="34" charset="0"/>
                <a:sym typeface="Gill Sans"/>
              </a:rPr>
              <a:t>Cup of Excellence (</a:t>
            </a:r>
            <a:r>
              <a:rPr lang="en-US" sz="1050" b="1" dirty="0" err="1">
                <a:latin typeface="Gill Sans MT" panose="020B0502020104020203" pitchFamily="34" charset="0"/>
                <a:sym typeface="Gill Sans"/>
              </a:rPr>
              <a:t>CoE</a:t>
            </a:r>
            <a:r>
              <a:rPr lang="en-US" sz="1050" b="1" dirty="0">
                <a:latin typeface="Gill Sans MT" panose="020B0502020104020203" pitchFamily="34" charset="0"/>
                <a:sym typeface="Gill Sans"/>
              </a:rPr>
              <a:t>)</a:t>
            </a:r>
            <a:r>
              <a:rPr lang="en-US" sz="1050" dirty="0">
                <a:latin typeface="Gill Sans MT" panose="020B0502020104020203" pitchFamily="34" charset="0"/>
                <a:sym typeface="Gill Sans"/>
              </a:rPr>
              <a:t> global competition through the provision of financial support and technical assistance on a pay-for-rewards basis. A concept note was developed to provide technical support in business development, workforce development, and the digital economy. </a:t>
            </a:r>
          </a:p>
          <a:p>
            <a:pPr defTabSz="907108">
              <a:buClr>
                <a:srgbClr val="BA0C2F"/>
              </a:buClr>
              <a:buSzPct val="110000"/>
            </a:pPr>
            <a:endParaRPr lang="en-US" sz="900" dirty="0">
              <a:highlight>
                <a:srgbClr val="FFFF00"/>
              </a:highlight>
              <a:latin typeface="Gill Sans MT" panose="020B0502020104020203" pitchFamily="34" charset="0"/>
            </a:endParaRPr>
          </a:p>
        </p:txBody>
      </p:sp>
      <p:sp>
        <p:nvSpPr>
          <p:cNvPr id="3" name="TextBox 2">
            <a:extLst>
              <a:ext uri="{FF2B5EF4-FFF2-40B4-BE49-F238E27FC236}">
                <a16:creationId xmlns:a16="http://schemas.microsoft.com/office/drawing/2014/main" id="{51BE1370-0B47-4375-9F01-1B385B171F5A}"/>
              </a:ext>
            </a:extLst>
          </p:cNvPr>
          <p:cNvSpPr txBox="1"/>
          <p:nvPr/>
        </p:nvSpPr>
        <p:spPr>
          <a:xfrm>
            <a:off x="4140089" y="193359"/>
            <a:ext cx="3094319" cy="246221"/>
          </a:xfrm>
          <a:prstGeom prst="rect">
            <a:avLst/>
          </a:prstGeom>
          <a:noFill/>
        </p:spPr>
        <p:txBody>
          <a:bodyPr wrap="square" rtlCol="0">
            <a:spAutoFit/>
          </a:bodyPr>
          <a:lstStyle/>
          <a:p>
            <a:r>
              <a:rPr lang="en-US" sz="1000" b="1" dirty="0">
                <a:solidFill>
                  <a:schemeClr val="tx1"/>
                </a:solidFill>
                <a:latin typeface="Gill Sans MT" panose="020B0502020104020203" pitchFamily="34" charset="0"/>
              </a:rPr>
              <a:t>Enterprise support disaggregation</a:t>
            </a:r>
          </a:p>
        </p:txBody>
      </p:sp>
      <p:graphicFrame>
        <p:nvGraphicFramePr>
          <p:cNvPr id="13" name="Chart 12">
            <a:extLst>
              <a:ext uri="{FF2B5EF4-FFF2-40B4-BE49-F238E27FC236}">
                <a16:creationId xmlns:a16="http://schemas.microsoft.com/office/drawing/2014/main" id="{00884D7D-57E3-461C-B1F3-90D353620AC5}"/>
              </a:ext>
            </a:extLst>
          </p:cNvPr>
          <p:cNvGraphicFramePr/>
          <p:nvPr>
            <p:extLst>
              <p:ext uri="{D42A27DB-BD31-4B8C-83A1-F6EECF244321}">
                <p14:modId xmlns:p14="http://schemas.microsoft.com/office/powerpoint/2010/main" val="2286113098"/>
              </p:ext>
            </p:extLst>
          </p:nvPr>
        </p:nvGraphicFramePr>
        <p:xfrm>
          <a:off x="5976370" y="473071"/>
          <a:ext cx="3224074" cy="1547779"/>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Google Shape;1661;p58">
            <a:extLst>
              <a:ext uri="{FF2B5EF4-FFF2-40B4-BE49-F238E27FC236}">
                <a16:creationId xmlns:a16="http://schemas.microsoft.com/office/drawing/2014/main" id="{5A45D5AA-128C-DDA0-F392-E38608E2A351}"/>
              </a:ext>
            </a:extLst>
          </p:cNvPr>
          <p:cNvCxnSpPr>
            <a:cxnSpLocks/>
          </p:cNvCxnSpPr>
          <p:nvPr/>
        </p:nvCxnSpPr>
        <p:spPr>
          <a:xfrm>
            <a:off x="4098992" y="2213811"/>
            <a:ext cx="0" cy="2622884"/>
          </a:xfrm>
          <a:prstGeom prst="straightConnector1">
            <a:avLst/>
          </a:prstGeom>
          <a:noFill/>
          <a:ln w="19050" cap="flat" cmpd="sng">
            <a:solidFill>
              <a:schemeClr val="bg1">
                <a:lumMod val="75000"/>
              </a:schemeClr>
            </a:solidFill>
            <a:prstDash val="solid"/>
            <a:round/>
            <a:headEnd type="none" w="sm" len="sm"/>
            <a:tailEnd type="none" w="sm" len="sm"/>
          </a:ln>
        </p:spPr>
      </p:cxnSp>
      <p:graphicFrame>
        <p:nvGraphicFramePr>
          <p:cNvPr id="20" name="Chart 19">
            <a:extLst>
              <a:ext uri="{FF2B5EF4-FFF2-40B4-BE49-F238E27FC236}">
                <a16:creationId xmlns:a16="http://schemas.microsoft.com/office/drawing/2014/main" id="{B0099599-5F1E-E3BD-3E3E-D715F1CFCD0B}"/>
              </a:ext>
            </a:extLst>
          </p:cNvPr>
          <p:cNvGraphicFramePr>
            <a:graphicFrameLocks/>
          </p:cNvGraphicFramePr>
          <p:nvPr>
            <p:extLst>
              <p:ext uri="{D42A27DB-BD31-4B8C-83A1-F6EECF244321}">
                <p14:modId xmlns:p14="http://schemas.microsoft.com/office/powerpoint/2010/main" val="1581015389"/>
              </p:ext>
            </p:extLst>
          </p:nvPr>
        </p:nvGraphicFramePr>
        <p:xfrm>
          <a:off x="3847203" y="436851"/>
          <a:ext cx="3094309" cy="1547779"/>
        </p:xfrm>
        <a:graphic>
          <a:graphicData uri="http://schemas.openxmlformats.org/drawingml/2006/chart">
            <c:chart xmlns:c="http://schemas.openxmlformats.org/drawingml/2006/chart" xmlns:r="http://schemas.openxmlformats.org/officeDocument/2006/relationships" r:id="rId4"/>
          </a:graphicData>
        </a:graphic>
      </p:graphicFrame>
      <p:pic>
        <p:nvPicPr>
          <p:cNvPr id="21" name="Google Shape;1411;p40">
            <a:extLst>
              <a:ext uri="{FF2B5EF4-FFF2-40B4-BE49-F238E27FC236}">
                <a16:creationId xmlns:a16="http://schemas.microsoft.com/office/drawing/2014/main" id="{77BB31E5-C474-2B74-D3AA-E7B984D4FF50}"/>
              </a:ext>
            </a:extLst>
          </p:cNvPr>
          <p:cNvPicPr preferRelativeResize="0"/>
          <p:nvPr/>
        </p:nvPicPr>
        <p:blipFill rotWithShape="1">
          <a:blip r:embed="rId5">
            <a:alphaModFix/>
          </a:blip>
          <a:srcRect/>
          <a:stretch/>
        </p:blipFill>
        <p:spPr>
          <a:xfrm>
            <a:off x="412317" y="382769"/>
            <a:ext cx="541061" cy="541059"/>
          </a:xfrm>
          <a:prstGeom prst="rect">
            <a:avLst/>
          </a:prstGeom>
          <a:noFill/>
          <a:ln>
            <a:noFill/>
          </a:ln>
        </p:spPr>
      </p:pic>
      <p:sp>
        <p:nvSpPr>
          <p:cNvPr id="22" name="Google Shape;1343;p33">
            <a:extLst>
              <a:ext uri="{FF2B5EF4-FFF2-40B4-BE49-F238E27FC236}">
                <a16:creationId xmlns:a16="http://schemas.microsoft.com/office/drawing/2014/main" id="{A2536B90-9BA0-6D4C-F887-A597CDC70B4A}"/>
              </a:ext>
            </a:extLst>
          </p:cNvPr>
          <p:cNvSpPr txBox="1"/>
          <p:nvPr/>
        </p:nvSpPr>
        <p:spPr>
          <a:xfrm>
            <a:off x="1037757" y="333885"/>
            <a:ext cx="3174504"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7" name="Rectangle 16">
            <a:extLst>
              <a:ext uri="{FF2B5EF4-FFF2-40B4-BE49-F238E27FC236}">
                <a16:creationId xmlns:a16="http://schemas.microsoft.com/office/drawing/2014/main" id="{8A57CF03-D218-9490-F9D9-96242BB484E0}"/>
              </a:ext>
            </a:extLst>
          </p:cNvPr>
          <p:cNvSpPr/>
          <p:nvPr/>
        </p:nvSpPr>
        <p:spPr>
          <a:xfrm>
            <a:off x="141546" y="3303262"/>
            <a:ext cx="5419934" cy="1758374"/>
          </a:xfrm>
          <a:prstGeom prst="rect">
            <a:avLst/>
          </a:prstGeom>
          <a:solidFill>
            <a:schemeClr val="bg1">
              <a:alpha val="698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86"/>
          </a:p>
        </p:txBody>
      </p:sp>
      <p:sp>
        <p:nvSpPr>
          <p:cNvPr id="1359" name="Google Shape;1359;p35"/>
          <p:cNvSpPr txBox="1"/>
          <p:nvPr/>
        </p:nvSpPr>
        <p:spPr>
          <a:xfrm>
            <a:off x="319685" y="1435385"/>
            <a:ext cx="5147049" cy="1752984"/>
          </a:xfrm>
          <a:prstGeom prst="rect">
            <a:avLst/>
          </a:prstGeom>
          <a:noFill/>
          <a:ln>
            <a:noFill/>
          </a:ln>
        </p:spPr>
        <p:txBody>
          <a:bodyPr spcFirstLastPara="1" wrap="square" lIns="89259" tIns="44617" rIns="89259" bIns="44617" anchor="t" anchorCtr="0">
            <a:noAutofit/>
          </a:bodyPr>
          <a:lstStyle/>
          <a:p>
            <a:pPr marL="1260" defTabSz="907108">
              <a:spcAft>
                <a:spcPts val="300"/>
              </a:spcAft>
            </a:pPr>
            <a:r>
              <a:rPr lang="en-US" sz="970" dirty="0">
                <a:latin typeface="Gill Sans MT" panose="020B0502020104020203" pitchFamily="34" charset="0"/>
                <a:ea typeface="Gill Sans"/>
                <a:cs typeface="Gill Sans"/>
                <a:sym typeface="Gill Sans"/>
              </a:rPr>
              <a:t>MS4G uses P4R awards, partnerships, and networking to facilitate skills and job creation, enhance e-Job placement platforms, and partner with incubators and accelerators to support early-stage SMEs with the potential to create jobs. MS4G collaborates with educational and technical institutions, anchor firms, youth-oriented organizations, and employers to </a:t>
            </a:r>
            <a:r>
              <a:rPr lang="en-US" sz="970" dirty="0">
                <a:solidFill>
                  <a:schemeClr val="tx1"/>
                </a:solidFill>
                <a:latin typeface="Gill Sans MT" panose="020B0502020104020203" pitchFamily="34" charset="0"/>
                <a:ea typeface="Gill Sans"/>
                <a:cs typeface="Gill Sans"/>
                <a:sym typeface="Gill Sans"/>
              </a:rPr>
              <a:t>equip youth and women with the skills required to work in the private sector. </a:t>
            </a:r>
          </a:p>
          <a:p>
            <a:pPr marL="179388" indent="-179388" defTabSz="907108">
              <a:spcAft>
                <a:spcPts val="400"/>
              </a:spcAft>
              <a:buClr>
                <a:schemeClr val="accent1"/>
              </a:buClr>
              <a:buFont typeface="Wingdings" pitchFamily="2" charset="2"/>
              <a:buChar char="§"/>
            </a:pPr>
            <a:r>
              <a:rPr lang="en-US" sz="970" b="1" dirty="0">
                <a:solidFill>
                  <a:schemeClr val="bg2"/>
                </a:solidFill>
                <a:latin typeface="Gill Sans MT" panose="020B0502020104020203" pitchFamily="34" charset="0"/>
                <a:ea typeface="Gill Sans"/>
                <a:cs typeface="Gill Sans"/>
                <a:sym typeface="Gill Sans"/>
              </a:rPr>
              <a:t>Improve women’s and youth skills and productivity</a:t>
            </a:r>
            <a:r>
              <a:rPr lang="en-US" sz="970" dirty="0">
                <a:solidFill>
                  <a:schemeClr val="bg2"/>
                </a:solidFill>
                <a:latin typeface="Gill Sans MT" panose="020B0502020104020203" pitchFamily="34" charset="0"/>
                <a:ea typeface="Gill Sans"/>
                <a:cs typeface="Gill Sans"/>
                <a:sym typeface="Gill Sans"/>
              </a:rPr>
              <a:t> </a:t>
            </a:r>
            <a:r>
              <a:rPr lang="en-US" sz="970" dirty="0">
                <a:solidFill>
                  <a:srgbClr val="002060"/>
                </a:solidFill>
                <a:latin typeface="Gill Sans MT" panose="020B0502020104020203" pitchFamily="34" charset="0"/>
              </a:rPr>
              <a:t>–</a:t>
            </a:r>
            <a:r>
              <a:rPr lang="en-US" sz="970" dirty="0">
                <a:solidFill>
                  <a:schemeClr val="tx1"/>
                </a:solidFill>
                <a:latin typeface="Gill Sans MT" panose="020B0502020104020203" pitchFamily="34" charset="0"/>
                <a:ea typeface="Gill Sans"/>
                <a:cs typeface="Gill Sans"/>
                <a:sym typeface="Gill Sans"/>
              </a:rPr>
              <a:t> MS4G is working with six partners to train and place 11,000 youth and women in full-time equivalent jobs through P4R awards. This quarter, MS4G trained 2,182 job seekers.</a:t>
            </a:r>
          </a:p>
          <a:p>
            <a:pPr marL="179388" indent="-179388" defTabSz="907108">
              <a:buClr>
                <a:schemeClr val="accent1"/>
              </a:buClr>
              <a:buFont typeface="Wingdings" pitchFamily="2" charset="2"/>
              <a:buChar char="§"/>
            </a:pPr>
            <a:r>
              <a:rPr lang="en-US" sz="970" b="1" dirty="0">
                <a:solidFill>
                  <a:schemeClr val="bg2"/>
                </a:solidFill>
                <a:latin typeface="Gill Sans MT" panose="020B0502020104020203" pitchFamily="34" charset="0"/>
                <a:ea typeface="Gill Sans"/>
                <a:cs typeface="Gill Sans"/>
                <a:sym typeface="Gill Sans"/>
              </a:rPr>
              <a:t>A Funding Opportunity Notice RFP </a:t>
            </a:r>
            <a:r>
              <a:rPr lang="en-US" sz="970" dirty="0">
                <a:solidFill>
                  <a:schemeClr val="tx1"/>
                </a:solidFill>
                <a:latin typeface="Gill Sans MT" panose="020B0502020104020203" pitchFamily="34" charset="0"/>
                <a:ea typeface="Gill Sans"/>
                <a:cs typeface="Gill Sans"/>
                <a:sym typeface="Gill Sans"/>
              </a:rPr>
              <a:t>for youth job creation in food security and WASH sectors was announced in March, with </a:t>
            </a:r>
            <a:r>
              <a:rPr lang="en-US" sz="970" dirty="0">
                <a:latin typeface="Gill Sans MT" panose="020B0502020104020203" pitchFamily="34" charset="0"/>
                <a:ea typeface="Gill Sans"/>
                <a:cs typeface="Gill Sans"/>
                <a:sym typeface="Gill Sans"/>
              </a:rPr>
              <a:t>the aim to create 3,000 jobs for youth and women in Addis Ababa and secondary cities. </a:t>
            </a:r>
          </a:p>
          <a:p>
            <a:pPr marL="1260" defTabSz="907108">
              <a:spcBef>
                <a:spcPts val="788"/>
              </a:spcBef>
            </a:pPr>
            <a:endParaRPr lang="en-US" sz="970" dirty="0">
              <a:latin typeface="Gill Sans MT" panose="020B0502020104020203" pitchFamily="34" charset="0"/>
              <a:ea typeface="Gill Sans"/>
              <a:cs typeface="Gill Sans"/>
              <a:sym typeface="Gill Sans"/>
            </a:endParaRPr>
          </a:p>
        </p:txBody>
      </p:sp>
      <p:sp>
        <p:nvSpPr>
          <p:cNvPr id="1362" name="Google Shape;1362;p35"/>
          <p:cNvSpPr txBox="1"/>
          <p:nvPr/>
        </p:nvSpPr>
        <p:spPr>
          <a:xfrm>
            <a:off x="319685" y="1051388"/>
            <a:ext cx="5618990" cy="386510"/>
          </a:xfrm>
          <a:prstGeom prst="rect">
            <a:avLst/>
          </a:prstGeom>
          <a:noFill/>
          <a:ln>
            <a:noFill/>
          </a:ln>
        </p:spPr>
        <p:txBody>
          <a:bodyPr spcFirstLastPara="1" wrap="square" lIns="90698" tIns="45336" rIns="90698" bIns="45336" anchor="t" anchorCtr="0">
            <a:spAutoFit/>
          </a:bodyPr>
          <a:lstStyle/>
          <a:p>
            <a:pPr defTabSz="907108">
              <a:spcBef>
                <a:spcPts val="800"/>
              </a:spcBef>
            </a:pPr>
            <a:r>
              <a:rPr lang="en-US" sz="1250" b="1" dirty="0">
                <a:solidFill>
                  <a:schemeClr val="accent2"/>
                </a:solidFill>
                <a:latin typeface="Gill Sans MT" panose="020B0502020104020203" pitchFamily="34" charset="0"/>
                <a:cs typeface="Gill Sans"/>
                <a:sym typeface="Gill Sans"/>
              </a:rPr>
              <a:t>Improving skills and productivity - Workforce Development (WFD)  </a:t>
            </a:r>
            <a:endParaRPr sz="1250" b="1" dirty="0">
              <a:solidFill>
                <a:schemeClr val="accent2"/>
              </a:solidFill>
              <a:latin typeface="Gill Sans MT" panose="020B0502020104020203" pitchFamily="34" charset="0"/>
              <a:cs typeface="Gill Sans"/>
              <a:sym typeface="Gill Sans"/>
            </a:endParaRPr>
          </a:p>
        </p:txBody>
      </p:sp>
      <p:sp>
        <p:nvSpPr>
          <p:cNvPr id="2" name="Rectangle 1">
            <a:extLst>
              <a:ext uri="{FF2B5EF4-FFF2-40B4-BE49-F238E27FC236}">
                <a16:creationId xmlns:a16="http://schemas.microsoft.com/office/drawing/2014/main" id="{240576D4-CA8F-8947-BA90-A3A0B3E841D8}"/>
              </a:ext>
            </a:extLst>
          </p:cNvPr>
          <p:cNvSpPr/>
          <p:nvPr/>
        </p:nvSpPr>
        <p:spPr>
          <a:xfrm>
            <a:off x="5656230" y="318176"/>
            <a:ext cx="3318563" cy="4507388"/>
          </a:xfrm>
          <a:prstGeom prst="rect">
            <a:avLst/>
          </a:prstGeom>
        </p:spPr>
        <p:txBody>
          <a:bodyPr wrap="square" lIns="91440" tIns="45720" rIns="91440" bIns="45720" anchor="t">
            <a:spAutoFit/>
          </a:bodyPr>
          <a:lstStyle/>
          <a:p>
            <a:pPr marL="20320" defTabSz="907108">
              <a:spcBef>
                <a:spcPts val="788"/>
              </a:spcBef>
              <a:spcAft>
                <a:spcPts val="100"/>
              </a:spcAft>
              <a:buClr>
                <a:srgbClr val="BA0C2F"/>
              </a:buClr>
              <a:buSzPct val="110000"/>
            </a:pPr>
            <a:r>
              <a:rPr lang="en-US" sz="970" b="1" dirty="0">
                <a:solidFill>
                  <a:schemeClr val="bg2"/>
                </a:solidFill>
                <a:latin typeface="Gill Sans MT" panose="020B0502020104020203" pitchFamily="34" charset="0"/>
              </a:rPr>
              <a:t>e-Job Placement Platform (JPP) </a:t>
            </a:r>
            <a:r>
              <a:rPr lang="en-US" sz="970" dirty="0">
                <a:solidFill>
                  <a:srgbClr val="002060"/>
                </a:solidFill>
                <a:latin typeface="Gill Sans MT" panose="020B0502020104020203" pitchFamily="34" charset="0"/>
              </a:rPr>
              <a:t>– T</a:t>
            </a:r>
            <a:r>
              <a:rPr lang="en-US" sz="970" dirty="0">
                <a:latin typeface="Gill Sans MT" panose="020B0502020104020203" pitchFamily="34" charset="0"/>
              </a:rPr>
              <a:t>o strengthen e-Job placement platforms, MS4G announced an RFP and held a bidder’s conference to contract a tech company in January. The company will use the recommendations from an assessment MS4G conducted to technologically enhance JPPs, including using artificial intelligence for better job matching. </a:t>
            </a:r>
          </a:p>
          <a:p>
            <a:pPr marL="20320" defTabSz="907108">
              <a:spcBef>
                <a:spcPts val="788"/>
              </a:spcBef>
              <a:spcAft>
                <a:spcPts val="100"/>
              </a:spcAft>
              <a:buClr>
                <a:srgbClr val="BA0C2F"/>
              </a:buClr>
              <a:buSzPct val="110000"/>
            </a:pPr>
            <a:r>
              <a:rPr lang="en-US" sz="970" b="1" dirty="0">
                <a:solidFill>
                  <a:schemeClr val="bg2"/>
                </a:solidFill>
                <a:latin typeface="Gill Sans MT" panose="020B0502020104020203" pitchFamily="34" charset="0"/>
                <a:ea typeface="Gill Sans"/>
              </a:rPr>
              <a:t>The Yo</a:t>
            </a:r>
            <a:r>
              <a:rPr lang="en-US" sz="970" b="1" dirty="0">
                <a:solidFill>
                  <a:schemeClr val="bg2"/>
                </a:solidFill>
                <a:latin typeface="Gill Sans MT" panose="020B0502020104020203" pitchFamily="34" charset="0"/>
                <a:ea typeface="Gill Sans"/>
                <a:cs typeface="Gill Sans"/>
                <a:sym typeface="Gill Sans"/>
              </a:rPr>
              <a:t>uth Advisory Board </a:t>
            </a:r>
            <a:r>
              <a:rPr lang="en-US" sz="970" dirty="0">
                <a:latin typeface="Gill Sans MT" panose="020B0502020104020203" pitchFamily="34" charset="0"/>
                <a:ea typeface="Gill Sans"/>
                <a:cs typeface="Gill Sans"/>
                <a:sym typeface="Gill Sans"/>
              </a:rPr>
              <a:t>visited two MS4G contracted skills training and placement centers to provide insights on how to improve services to meet specific employment needs of the youth. </a:t>
            </a:r>
            <a:endParaRPr lang="en-US" sz="970" dirty="0">
              <a:latin typeface="Gill Sans MT" panose="020B0502020104020203" pitchFamily="34" charset="0"/>
              <a:ea typeface="Gill Sans"/>
              <a:cs typeface="Gill Sans"/>
            </a:endParaRPr>
          </a:p>
          <a:p>
            <a:pPr marL="20320" defTabSz="907108">
              <a:spcBef>
                <a:spcPts val="788"/>
              </a:spcBef>
              <a:spcAft>
                <a:spcPts val="300"/>
              </a:spcAft>
              <a:buClr>
                <a:srgbClr val="BA0C2F"/>
              </a:buClr>
              <a:buSzPct val="110000"/>
            </a:pPr>
            <a:r>
              <a:rPr lang="en-US" sz="970" b="1" dirty="0">
                <a:solidFill>
                  <a:schemeClr val="tx1"/>
                </a:solidFill>
                <a:latin typeface="Gill Sans MT" panose="020B0502020104020203" pitchFamily="34" charset="0"/>
                <a:ea typeface="Gill Sans"/>
                <a:cs typeface="Gill Sans"/>
                <a:sym typeface="Gill Sans"/>
              </a:rPr>
              <a:t>Partner with professional/business associations to increase youth and women employment </a:t>
            </a:r>
            <a:endParaRPr lang="en-US" sz="970" b="1" dirty="0">
              <a:solidFill>
                <a:schemeClr val="tx1"/>
              </a:solidFill>
              <a:latin typeface="Gill Sans MT" panose="020B0502020104020203" pitchFamily="34" charset="0"/>
              <a:ea typeface="Gill Sans"/>
              <a:cs typeface="Gill Sans"/>
            </a:endParaRPr>
          </a:p>
          <a:p>
            <a:pPr marL="174625" indent="-153988" defTabSz="907108">
              <a:spcAft>
                <a:spcPts val="300"/>
              </a:spcAft>
              <a:buClr>
                <a:srgbClr val="012E6D"/>
              </a:buClr>
              <a:buSzPct val="110000"/>
              <a:buFont typeface="Wingdings" pitchFamily="2" charset="2"/>
              <a:buChar char="§"/>
            </a:pPr>
            <a:r>
              <a:rPr lang="en-US" sz="970" dirty="0">
                <a:latin typeface="Gill Sans MT" panose="020B0502020104020203" pitchFamily="34" charset="0"/>
                <a:ea typeface="Gill Sans"/>
                <a:cs typeface="Gill Sans"/>
                <a:sym typeface="Gill Sans"/>
              </a:rPr>
              <a:t>To enhance graduate students’ employability, the </a:t>
            </a:r>
            <a:r>
              <a:rPr lang="en-US" sz="970" b="1" dirty="0">
                <a:solidFill>
                  <a:srgbClr val="002060"/>
                </a:solidFill>
                <a:latin typeface="Gill Sans MT" panose="020B0502020104020203" pitchFamily="34" charset="0"/>
                <a:ea typeface="Gill Sans"/>
                <a:cs typeface="Gill Sans"/>
                <a:sym typeface="Gill Sans"/>
              </a:rPr>
              <a:t>Association of Chartered Certified Accountants</a:t>
            </a:r>
            <a:r>
              <a:rPr lang="en-US" sz="970" dirty="0">
                <a:latin typeface="Gill Sans MT" panose="020B0502020104020203" pitchFamily="34" charset="0"/>
                <a:ea typeface="Gill Sans"/>
                <a:cs typeface="Gill Sans"/>
                <a:sym typeface="Gill Sans"/>
              </a:rPr>
              <a:t> provided practical knowledge in accounting and finance for 327(209F) graduate students in Addis Ababa this quarter.</a:t>
            </a:r>
            <a:endParaRPr lang="en-US" sz="970" dirty="0">
              <a:latin typeface="Gill Sans MT" panose="020B0502020104020203" pitchFamily="34" charset="0"/>
              <a:ea typeface="Gill Sans"/>
              <a:cs typeface="Gill Sans"/>
            </a:endParaRPr>
          </a:p>
          <a:p>
            <a:pPr marL="174625" indent="-153988" defTabSz="907108">
              <a:spcAft>
                <a:spcPts val="300"/>
              </a:spcAft>
              <a:buClr>
                <a:srgbClr val="012E6D"/>
              </a:buClr>
              <a:buSzPct val="110000"/>
              <a:buFont typeface="Wingdings" pitchFamily="2" charset="2"/>
              <a:buChar char="§"/>
            </a:pPr>
            <a:r>
              <a:rPr lang="en-US" sz="970" dirty="0">
                <a:solidFill>
                  <a:schemeClr val="accent4"/>
                </a:solidFill>
                <a:latin typeface="Gill Sans MT" panose="020B0502020104020203" pitchFamily="34" charset="0"/>
                <a:ea typeface="Gill Sans"/>
                <a:cs typeface="Gill Sans"/>
                <a:sym typeface="Gill Sans"/>
              </a:rPr>
              <a:t>MS4G is partnering with I-Capital Africa Institute to establish an </a:t>
            </a:r>
            <a:r>
              <a:rPr lang="en-US" sz="970" b="1" dirty="0">
                <a:solidFill>
                  <a:srgbClr val="002060"/>
                </a:solidFill>
                <a:latin typeface="Gill Sans MT" panose="020B0502020104020203" pitchFamily="34" charset="0"/>
                <a:ea typeface="Gill Sans"/>
                <a:cs typeface="Gill Sans"/>
                <a:sym typeface="Gill Sans"/>
              </a:rPr>
              <a:t>Association for Talent Development </a:t>
            </a:r>
            <a:r>
              <a:rPr lang="en-US" sz="970" dirty="0">
                <a:solidFill>
                  <a:schemeClr val="accent4"/>
                </a:solidFill>
                <a:latin typeface="Gill Sans MT" panose="020B0502020104020203" pitchFamily="34" charset="0"/>
                <a:ea typeface="Gill Sans"/>
                <a:cs typeface="Gill Sans"/>
                <a:sym typeface="Gill Sans"/>
              </a:rPr>
              <a:t>for private WFD actors. In this quarter, the Association was legally registered, and registration of members, operationalization and promotion activities are underway.</a:t>
            </a:r>
            <a:endParaRPr lang="en-US" sz="970" b="1" dirty="0">
              <a:solidFill>
                <a:srgbClr val="002060"/>
              </a:solidFill>
              <a:latin typeface="Gill Sans MT" panose="020B0502020104020203" pitchFamily="34" charset="0"/>
              <a:ea typeface="Gill Sans"/>
              <a:cs typeface="Gill Sans"/>
            </a:endParaRPr>
          </a:p>
          <a:p>
            <a:pPr marL="20320" defTabSz="907108">
              <a:spcAft>
                <a:spcPts val="300"/>
              </a:spcAft>
              <a:buClr>
                <a:srgbClr val="BA0C2F"/>
              </a:buClr>
              <a:buSzPct val="110000"/>
            </a:pPr>
            <a:r>
              <a:rPr lang="en-US" sz="970" b="1" dirty="0">
                <a:solidFill>
                  <a:schemeClr val="tx1"/>
                </a:solidFill>
                <a:latin typeface="Gill Sans MT" panose="020B0502020104020203" pitchFamily="34" charset="0"/>
                <a:ea typeface="Gill Sans"/>
                <a:cs typeface="Gill Sans"/>
                <a:sym typeface="Gill Sans"/>
              </a:rPr>
              <a:t>Co-invest and support industry-led WFD and job placement </a:t>
            </a:r>
            <a:endParaRPr lang="en-US" sz="970" b="1" dirty="0">
              <a:solidFill>
                <a:schemeClr val="tx1"/>
              </a:solidFill>
              <a:latin typeface="Gill Sans MT" panose="020B0502020104020203" pitchFamily="34" charset="0"/>
              <a:ea typeface="Gill Sans"/>
              <a:cs typeface="Gill Sans"/>
            </a:endParaRPr>
          </a:p>
          <a:p>
            <a:pPr marL="174625" indent="-153988" defTabSz="907108">
              <a:spcAft>
                <a:spcPts val="300"/>
              </a:spcAft>
              <a:buClr>
                <a:srgbClr val="012E6D"/>
              </a:buClr>
              <a:buSzPct val="110000"/>
              <a:buFont typeface="Wingdings" pitchFamily="2" charset="2"/>
              <a:buChar char="§"/>
            </a:pPr>
            <a:r>
              <a:rPr lang="en-US" sz="970" dirty="0">
                <a:latin typeface="Gill Sans MT" panose="020B0502020104020203" pitchFamily="34" charset="0"/>
                <a:cs typeface="Gill Sans"/>
                <a:sym typeface="Gill Sans"/>
              </a:rPr>
              <a:t>To promote job prospects in Industrial Parks, MS4G is finalizing an MoU to scale Hawassa Industrial Park’s Sourcing Center, Grading Center, and Welcoming center to other implementing partners. </a:t>
            </a:r>
            <a:endParaRPr lang="en-US" sz="970" dirty="0">
              <a:latin typeface="Gill Sans MT" panose="020B0502020104020203" pitchFamily="34" charset="0"/>
              <a:cs typeface="Gill Sans"/>
            </a:endParaRPr>
          </a:p>
        </p:txBody>
      </p:sp>
      <p:graphicFrame>
        <p:nvGraphicFramePr>
          <p:cNvPr id="5" name="Chart 4">
            <a:extLst>
              <a:ext uri="{FF2B5EF4-FFF2-40B4-BE49-F238E27FC236}">
                <a16:creationId xmlns:a16="http://schemas.microsoft.com/office/drawing/2014/main" id="{17DB6157-7D64-4534-B746-9A49E2DAD425}"/>
              </a:ext>
            </a:extLst>
          </p:cNvPr>
          <p:cNvGraphicFramePr/>
          <p:nvPr>
            <p:extLst>
              <p:ext uri="{D42A27DB-BD31-4B8C-83A1-F6EECF244321}">
                <p14:modId xmlns:p14="http://schemas.microsoft.com/office/powerpoint/2010/main" val="1357529006"/>
              </p:ext>
            </p:extLst>
          </p:nvPr>
        </p:nvGraphicFramePr>
        <p:xfrm>
          <a:off x="102668" y="3696372"/>
          <a:ext cx="1456913" cy="1442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A9FEDCE4-AF43-496B-AA5F-6F82257A7484}"/>
              </a:ext>
            </a:extLst>
          </p:cNvPr>
          <p:cNvGraphicFramePr/>
          <p:nvPr>
            <p:extLst>
              <p:ext uri="{D42A27DB-BD31-4B8C-83A1-F6EECF244321}">
                <p14:modId xmlns:p14="http://schemas.microsoft.com/office/powerpoint/2010/main" val="1935699015"/>
              </p:ext>
            </p:extLst>
          </p:nvPr>
        </p:nvGraphicFramePr>
        <p:xfrm>
          <a:off x="1627548" y="3611694"/>
          <a:ext cx="1475653" cy="14613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88A3359-4E87-4185-80F4-47D69E0848DF}"/>
              </a:ext>
            </a:extLst>
          </p:cNvPr>
          <p:cNvGraphicFramePr/>
          <p:nvPr>
            <p:extLst>
              <p:ext uri="{D42A27DB-BD31-4B8C-83A1-F6EECF244321}">
                <p14:modId xmlns:p14="http://schemas.microsoft.com/office/powerpoint/2010/main" val="2324317183"/>
              </p:ext>
            </p:extLst>
          </p:nvPr>
        </p:nvGraphicFramePr>
        <p:xfrm>
          <a:off x="3103201" y="3541256"/>
          <a:ext cx="2271467" cy="1553572"/>
        </p:xfrm>
        <a:graphic>
          <a:graphicData uri="http://schemas.openxmlformats.org/drawingml/2006/chart">
            <c:chart xmlns:c="http://schemas.openxmlformats.org/drawingml/2006/chart" xmlns:r="http://schemas.openxmlformats.org/officeDocument/2006/relationships" r:id="rId5"/>
          </a:graphicData>
        </a:graphic>
      </p:graphicFrame>
      <p:cxnSp>
        <p:nvCxnSpPr>
          <p:cNvPr id="16" name="Google Shape;1661;p58">
            <a:extLst>
              <a:ext uri="{FF2B5EF4-FFF2-40B4-BE49-F238E27FC236}">
                <a16:creationId xmlns:a16="http://schemas.microsoft.com/office/drawing/2014/main" id="{FF4E260D-65F6-123D-ADBB-8EB73C653AA1}"/>
              </a:ext>
            </a:extLst>
          </p:cNvPr>
          <p:cNvCxnSpPr>
            <a:cxnSpLocks/>
          </p:cNvCxnSpPr>
          <p:nvPr/>
        </p:nvCxnSpPr>
        <p:spPr>
          <a:xfrm>
            <a:off x="5561482" y="382769"/>
            <a:ext cx="0" cy="2805599"/>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20" name="Google Shape;1411;p40">
            <a:extLst>
              <a:ext uri="{FF2B5EF4-FFF2-40B4-BE49-F238E27FC236}">
                <a16:creationId xmlns:a16="http://schemas.microsoft.com/office/drawing/2014/main" id="{B934F075-90E0-B181-26C6-A371AEBCFD98}"/>
              </a:ext>
            </a:extLst>
          </p:cNvPr>
          <p:cNvPicPr preferRelativeResize="0"/>
          <p:nvPr/>
        </p:nvPicPr>
        <p:blipFill rotWithShape="1">
          <a:blip r:embed="rId6">
            <a:alphaModFix/>
          </a:blip>
          <a:srcRect/>
          <a:stretch/>
        </p:blipFill>
        <p:spPr>
          <a:xfrm>
            <a:off x="412317" y="382769"/>
            <a:ext cx="541061" cy="541059"/>
          </a:xfrm>
          <a:prstGeom prst="rect">
            <a:avLst/>
          </a:prstGeom>
          <a:noFill/>
          <a:ln>
            <a:noFill/>
          </a:ln>
        </p:spPr>
      </p:pic>
      <p:sp>
        <p:nvSpPr>
          <p:cNvPr id="21" name="Google Shape;1343;p33">
            <a:extLst>
              <a:ext uri="{FF2B5EF4-FFF2-40B4-BE49-F238E27FC236}">
                <a16:creationId xmlns:a16="http://schemas.microsoft.com/office/drawing/2014/main" id="{928CDC80-104C-9DD5-CCE7-19ECE34B9346}"/>
              </a:ext>
            </a:extLst>
          </p:cNvPr>
          <p:cNvSpPr txBox="1"/>
          <p:nvPr/>
        </p:nvSpPr>
        <p:spPr>
          <a:xfrm>
            <a:off x="1037757" y="333885"/>
            <a:ext cx="7399736"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
        <p:nvSpPr>
          <p:cNvPr id="12" name="TextBox 11">
            <a:extLst>
              <a:ext uri="{FF2B5EF4-FFF2-40B4-BE49-F238E27FC236}">
                <a16:creationId xmlns:a16="http://schemas.microsoft.com/office/drawing/2014/main" id="{4D3B7DCB-9089-684E-007E-3264BD7B0C6A}"/>
              </a:ext>
            </a:extLst>
          </p:cNvPr>
          <p:cNvSpPr txBox="1"/>
          <p:nvPr/>
        </p:nvSpPr>
        <p:spPr>
          <a:xfrm>
            <a:off x="319684" y="3336753"/>
            <a:ext cx="5054984" cy="246221"/>
          </a:xfrm>
          <a:prstGeom prst="rect">
            <a:avLst/>
          </a:prstGeom>
          <a:noFill/>
        </p:spPr>
        <p:txBody>
          <a:bodyPr wrap="square" rtlCol="0">
            <a:spAutoFit/>
          </a:bodyPr>
          <a:lstStyle/>
          <a:p>
            <a:r>
              <a:rPr lang="en-US" sz="1000" b="1" dirty="0">
                <a:solidFill>
                  <a:schemeClr val="tx1"/>
                </a:solidFill>
                <a:latin typeface="Gill Sans MT" panose="020B0502020104020203" pitchFamily="34" charset="0"/>
              </a:rPr>
              <a:t>MS4G Assistance Disaggregated by Sex, Age, and Region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55" name="Group 54">
            <a:extLst>
              <a:ext uri="{FF2B5EF4-FFF2-40B4-BE49-F238E27FC236}">
                <a16:creationId xmlns:a16="http://schemas.microsoft.com/office/drawing/2014/main" id="{85D28AE4-1F7D-74BA-5D82-22B8777008CF}"/>
              </a:ext>
            </a:extLst>
          </p:cNvPr>
          <p:cNvGrpSpPr/>
          <p:nvPr/>
        </p:nvGrpSpPr>
        <p:grpSpPr>
          <a:xfrm>
            <a:off x="5747657" y="144773"/>
            <a:ext cx="3234972" cy="4882976"/>
            <a:chOff x="5747657" y="144773"/>
            <a:chExt cx="3234972" cy="4882976"/>
          </a:xfrm>
        </p:grpSpPr>
        <p:sp>
          <p:nvSpPr>
            <p:cNvPr id="54" name="Rectangle 53">
              <a:extLst>
                <a:ext uri="{FF2B5EF4-FFF2-40B4-BE49-F238E27FC236}">
                  <a16:creationId xmlns:a16="http://schemas.microsoft.com/office/drawing/2014/main" id="{C979C84D-7ABF-C4B5-869F-207924FCBBAB}"/>
                </a:ext>
              </a:extLst>
            </p:cNvPr>
            <p:cNvSpPr/>
            <p:nvPr/>
          </p:nvSpPr>
          <p:spPr>
            <a:xfrm>
              <a:off x="5747657" y="144773"/>
              <a:ext cx="3234972" cy="4882976"/>
            </a:xfrm>
            <a:prstGeom prst="rect">
              <a:avLst/>
            </a:prstGeom>
            <a:solidFill>
              <a:srgbClr val="BA0A2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BF3EC09A-40AB-A500-AD94-CC1792ED34D3}"/>
                </a:ext>
              </a:extLst>
            </p:cNvPr>
            <p:cNvPicPr>
              <a:picLocks noChangeAspect="1"/>
            </p:cNvPicPr>
            <p:nvPr/>
          </p:nvPicPr>
          <p:blipFill>
            <a:blip r:embed="rId3">
              <a:duotone>
                <a:schemeClr val="accent2">
                  <a:shade val="45000"/>
                  <a:satMod val="135000"/>
                </a:schemeClr>
                <a:prstClr val="white"/>
              </a:duotone>
              <a:alphaModFix amt="57000"/>
            </a:blip>
            <a:srcRect/>
            <a:stretch/>
          </p:blipFill>
          <p:spPr>
            <a:xfrm>
              <a:off x="5747657" y="144773"/>
              <a:ext cx="3234972" cy="4882976"/>
            </a:xfrm>
            <a:prstGeom prst="rect">
              <a:avLst/>
            </a:prstGeom>
            <a:solidFill>
              <a:srgbClr val="BA0A2F"/>
            </a:solidFill>
            <a:ln>
              <a:noFill/>
            </a:ln>
          </p:spPr>
        </p:pic>
      </p:grpSp>
      <p:sp>
        <p:nvSpPr>
          <p:cNvPr id="1022" name="Google Shape;1022;p4"/>
          <p:cNvSpPr txBox="1">
            <a:spLocks noGrp="1"/>
          </p:cNvSpPr>
          <p:nvPr>
            <p:ph type="body" idx="1"/>
          </p:nvPr>
        </p:nvSpPr>
        <p:spPr>
          <a:xfrm>
            <a:off x="865023" y="864724"/>
            <a:ext cx="4728000" cy="4532700"/>
          </a:xfrm>
          <a:prstGeom prst="rect">
            <a:avLst/>
          </a:prstGeom>
          <a:noFill/>
          <a:ln>
            <a:noFill/>
          </a:ln>
        </p:spPr>
        <p:txBody>
          <a:bodyPr spcFirstLastPara="1" wrap="square" lIns="91425" tIns="45700" rIns="91425" bIns="45700" anchor="t" anchorCtr="0">
            <a:noAutofit/>
          </a:bodyPr>
          <a:lstStyle/>
          <a:p>
            <a:pPr marL="0" lvl="0" indent="0" algn="l" rtl="0">
              <a:spcBef>
                <a:spcPts val="900"/>
              </a:spcBef>
              <a:spcAft>
                <a:spcPts val="1200"/>
              </a:spcAft>
              <a:buClr>
                <a:srgbClr val="5D0517"/>
              </a:buClr>
              <a:buSzPts val="1200"/>
              <a:buNone/>
            </a:pPr>
            <a:r>
              <a:rPr lang="en-US" sz="1100" b="1" dirty="0">
                <a:solidFill>
                  <a:srgbClr val="012E6D"/>
                </a:solidFill>
              </a:rPr>
              <a:t>20 USAID missions financially contributing to program Buy-Ins</a:t>
            </a:r>
            <a:endParaRPr lang="en-US" sz="1100" dirty="0">
              <a:solidFill>
                <a:srgbClr val="012E6D"/>
              </a:solidFill>
            </a:endParaRPr>
          </a:p>
          <a:p>
            <a:pPr marL="0" lvl="0" indent="0" algn="l" rtl="0">
              <a:spcBef>
                <a:spcPts val="900"/>
              </a:spcBef>
              <a:spcAft>
                <a:spcPts val="600"/>
              </a:spcAft>
              <a:buClr>
                <a:srgbClr val="5D0517"/>
              </a:buClr>
              <a:buSzPts val="1200"/>
              <a:buNone/>
            </a:pPr>
            <a:r>
              <a:rPr lang="en-US" sz="1100" b="1" dirty="0">
                <a:solidFill>
                  <a:srgbClr val="012E6D"/>
                </a:solidFill>
                <a:latin typeface="Gill Sans MT" panose="020B0502020104020203" pitchFamily="34" charset="0"/>
              </a:rPr>
              <a:t>Approximately USD1.2 billion in capital mobilization targets</a:t>
            </a:r>
            <a:r>
              <a:rPr lang="en-US" sz="1100" b="1" dirty="0">
                <a:solidFill>
                  <a:srgbClr val="5D0517"/>
                </a:solidFill>
                <a:latin typeface="Gill Sans MT" panose="020B0502020104020203" pitchFamily="34" charset="0"/>
              </a:rPr>
              <a:t> </a:t>
            </a:r>
            <a:r>
              <a:rPr lang="en-US" sz="1100" dirty="0">
                <a:solidFill>
                  <a:schemeClr val="tx1"/>
                </a:solidFill>
                <a:latin typeface="Gill Sans MT" panose="020B0502020104020203" pitchFamily="34" charset="0"/>
              </a:rPr>
              <a:t>for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base five years</a:t>
            </a:r>
            <a:r>
              <a:rPr lang="en-US" sz="1100" dirty="0">
                <a:solidFill>
                  <a:schemeClr val="tx1"/>
                </a:solidFill>
                <a:latin typeface="Gill Sans MT" panose="020B0502020104020203" pitchFamily="34" charset="0"/>
              </a:rPr>
              <a:t> </a:t>
            </a:r>
            <a:r>
              <a:rPr lang="en-US" sz="1100" i="1" dirty="0">
                <a:solidFill>
                  <a:schemeClr val="tx1"/>
                </a:solidFill>
                <a:latin typeface="Gill Sans MT" panose="020B0502020104020203" pitchFamily="34" charset="0"/>
              </a:rPr>
              <a:t>(with possible 3-year extension)</a:t>
            </a:r>
            <a:endParaRPr lang="en-US" sz="1100" dirty="0">
              <a:solidFill>
                <a:schemeClr val="tx1"/>
              </a:solidFill>
              <a:latin typeface="Gill Sans MT" panose="020B0502020104020203" pitchFamily="34" charset="0"/>
            </a:endParaRPr>
          </a:p>
          <a:p>
            <a:pPr marL="0" lvl="0" indent="0" algn="l" rtl="0">
              <a:spcBef>
                <a:spcPts val="900"/>
              </a:spcBef>
              <a:spcAft>
                <a:spcPts val="600"/>
              </a:spcAft>
              <a:buClr>
                <a:srgbClr val="5D0517"/>
              </a:buClr>
              <a:buSzPts val="1200"/>
              <a:buNone/>
            </a:pPr>
            <a:r>
              <a:rPr lang="en-US" sz="1100" b="1" dirty="0">
                <a:solidFill>
                  <a:srgbClr val="012E6D"/>
                </a:solidFill>
                <a:latin typeface="Gill Sans MT" panose="020B0502020104020203" pitchFamily="34" charset="0"/>
              </a:rPr>
              <a:t>27 countries</a:t>
            </a:r>
            <a:r>
              <a:rPr lang="en-US" sz="1100" b="1" dirty="0">
                <a:solidFill>
                  <a:srgbClr val="5D0517"/>
                </a:solidFill>
                <a:latin typeface="Gill Sans MT" panose="020B0502020104020203" pitchFamily="34" charset="0"/>
              </a:rPr>
              <a:t> </a:t>
            </a:r>
            <a:r>
              <a:rPr lang="en-US" sz="1100" dirty="0">
                <a:solidFill>
                  <a:schemeClr val="tx1"/>
                </a:solidFill>
                <a:latin typeface="Gill Sans MT" panose="020B0502020104020203" pitchFamily="34" charset="0"/>
              </a:rPr>
              <a:t>in Asia, Africa, Latin America and Caribbean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LAC</a:t>
            </a:r>
            <a:r>
              <a:rPr lang="en-US" sz="1100" dirty="0">
                <a:solidFill>
                  <a:schemeClr val="tx1"/>
                </a:solidFill>
                <a:latin typeface="Gill Sans MT" panose="020B0502020104020203" pitchFamily="34" charset="0"/>
              </a:rPr>
              <a:t>), and Western Balkans</a:t>
            </a:r>
          </a:p>
          <a:p>
            <a:pPr marL="0" lvl="0" indent="0" algn="l" rtl="0">
              <a:spcBef>
                <a:spcPts val="900"/>
              </a:spcBef>
              <a:spcAft>
                <a:spcPts val="600"/>
              </a:spcAft>
              <a:buClr>
                <a:srgbClr val="5D0517"/>
              </a:buClr>
              <a:buSzPts val="1200"/>
              <a:buNone/>
            </a:pPr>
            <a:r>
              <a:rPr lang="en-US" sz="1100" b="1" dirty="0">
                <a:solidFill>
                  <a:srgbClr val="012E6D"/>
                </a:solidFill>
                <a:latin typeface="Gill Sans MT" panose="020B0502020104020203" pitchFamily="34" charset="0"/>
              </a:rPr>
              <a:t>Sectors</a:t>
            </a:r>
            <a:r>
              <a:rPr lang="en-US" sz="1100" dirty="0">
                <a:solidFill>
                  <a:srgbClr val="012E6D"/>
                </a:solidFill>
                <a:latin typeface="Gill Sans MT" panose="020B0502020104020203" pitchFamily="34" charset="0"/>
              </a:rPr>
              <a:t> </a:t>
            </a:r>
            <a:r>
              <a:rPr lang="en-US" sz="1100" dirty="0">
                <a:solidFill>
                  <a:schemeClr val="tx1"/>
                </a:solidFill>
                <a:latin typeface="Gill Sans MT" panose="020B0502020104020203" pitchFamily="34" charset="0"/>
              </a:rPr>
              <a:t>– Green finance, education, financial, agriculture, information and communications technology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ICT</a:t>
            </a:r>
            <a:r>
              <a:rPr lang="en-US" sz="1100" dirty="0">
                <a:solidFill>
                  <a:schemeClr val="tx1"/>
                </a:solidFill>
                <a:latin typeface="Gill Sans MT" panose="020B0502020104020203" pitchFamily="34" charset="0"/>
              </a:rPr>
              <a:t>), tourism, healthcare, commercial care, garments, social protection, infrastructure, small and medium enterprises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SME</a:t>
            </a:r>
            <a:r>
              <a:rPr lang="en-US" sz="1100" dirty="0">
                <a:solidFill>
                  <a:schemeClr val="tx1"/>
                </a:solidFill>
                <a:latin typeface="Gill Sans MT" panose="020B0502020104020203" pitchFamily="34" charset="0"/>
              </a:rPr>
              <a:t>s) across sectors</a:t>
            </a:r>
          </a:p>
          <a:p>
            <a:pPr marL="0" lvl="0" indent="0" algn="l" rtl="0">
              <a:spcBef>
                <a:spcPts val="900"/>
              </a:spcBef>
              <a:spcAft>
                <a:spcPts val="600"/>
              </a:spcAft>
              <a:buClr>
                <a:srgbClr val="5D0517"/>
              </a:buClr>
              <a:buSzPts val="1200"/>
              <a:buNone/>
            </a:pPr>
            <a:r>
              <a:rPr lang="en-US" sz="1100" dirty="0">
                <a:solidFill>
                  <a:schemeClr val="tx1"/>
                </a:solidFill>
                <a:latin typeface="Gill Sans MT" panose="020B0502020104020203" pitchFamily="34" charset="0"/>
              </a:rPr>
              <a:t>Cost Plus Award Fee contract-type for activities </a:t>
            </a:r>
            <a:r>
              <a:rPr lang="en-US" sz="1100" b="1" dirty="0">
                <a:solidFill>
                  <a:srgbClr val="012E6D"/>
                </a:solidFill>
                <a:latin typeface="Gill Sans MT" panose="020B0502020104020203" pitchFamily="34" charset="0"/>
              </a:rPr>
              <a:t>incentivizes achievement </a:t>
            </a:r>
            <a:r>
              <a:rPr lang="en-US" sz="1100" dirty="0">
                <a:solidFill>
                  <a:schemeClr val="tx1"/>
                </a:solidFill>
                <a:latin typeface="Gill Sans MT" panose="020B0502020104020203" pitchFamily="34" charset="0"/>
              </a:rPr>
              <a:t>of results and use of pay-for-results-type mechanisms</a:t>
            </a:r>
          </a:p>
          <a:p>
            <a:pPr marL="0" lvl="0" indent="0" algn="l" rtl="0">
              <a:spcBef>
                <a:spcPts val="900"/>
              </a:spcBef>
              <a:spcAft>
                <a:spcPts val="600"/>
              </a:spcAft>
              <a:buClr>
                <a:srgbClr val="5D0517"/>
              </a:buClr>
              <a:buSzPts val="1200"/>
              <a:buNone/>
            </a:pPr>
            <a:r>
              <a:rPr lang="en-US" sz="1100" dirty="0">
                <a:solidFill>
                  <a:schemeClr val="tx1"/>
                </a:solidFill>
                <a:latin typeface="Gill Sans MT" panose="020B0502020104020203" pitchFamily="34" charset="0"/>
              </a:rPr>
              <a:t>Engagement mechanisms focus on </a:t>
            </a:r>
            <a:r>
              <a:rPr lang="en-US" sz="1100" b="1" dirty="0">
                <a:solidFill>
                  <a:srgbClr val="012E6D"/>
                </a:solidFill>
                <a:latin typeface="Gill Sans MT" panose="020B0502020104020203" pitchFamily="34" charset="0"/>
              </a:rPr>
              <a:t>grants under contract (GUCs) and subcontracts, as well as others</a:t>
            </a:r>
            <a:endParaRPr lang="en-US" sz="1100" dirty="0">
              <a:solidFill>
                <a:srgbClr val="012E6D"/>
              </a:solidFill>
              <a:latin typeface="Gill Sans MT" panose="020B0502020104020203" pitchFamily="34" charset="0"/>
            </a:endParaRPr>
          </a:p>
          <a:p>
            <a:pPr marL="0" lvl="0" indent="0" algn="l" rtl="0">
              <a:spcBef>
                <a:spcPts val="900"/>
              </a:spcBef>
              <a:spcAft>
                <a:spcPts val="600"/>
              </a:spcAft>
              <a:buClr>
                <a:srgbClr val="5D0517"/>
              </a:buClr>
              <a:buSzPts val="1200"/>
              <a:buNone/>
            </a:pP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Focus on wholesale </a:t>
            </a:r>
            <a:r>
              <a:rPr lang="en-US" sz="1100" b="1" dirty="0">
                <a:solidFill>
                  <a:srgbClr val="012E6D"/>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platform approaches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to deploying blended finance at scale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in countries where </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USAID</a:t>
            </a:r>
            <a:r>
              <a:rPr lang="en-US" sz="1100" dirty="0">
                <a:solidFill>
                  <a:schemeClr val="tx1"/>
                </a:solidFill>
                <a:latin typeface="Gill Sans MT" panose="020B0502020104020203"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 is present </a:t>
            </a:r>
            <a:endParaRPr lang="en-US" sz="1100" dirty="0">
              <a:solidFill>
                <a:schemeClr val="tx1"/>
              </a:solidFill>
              <a:latin typeface="Gill Sans MT" panose="020B0502020104020203" pitchFamily="34" charset="0"/>
            </a:endParaRPr>
          </a:p>
        </p:txBody>
      </p:sp>
      <p:sp>
        <p:nvSpPr>
          <p:cNvPr id="1023" name="Google Shape;1023;p4"/>
          <p:cNvSpPr/>
          <p:nvPr/>
        </p:nvSpPr>
        <p:spPr>
          <a:xfrm>
            <a:off x="6030164" y="2241399"/>
            <a:ext cx="2710807" cy="25431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b="1" u="none" strike="noStrike" cap="none" dirty="0">
                <a:solidFill>
                  <a:schemeClr val="lt1"/>
                </a:solidFill>
                <a:latin typeface="Gill Sans MT" panose="020B0502020104020203" pitchFamily="34" charset="0"/>
                <a:ea typeface="Gill Sans"/>
                <a:cs typeface="Gill Sans"/>
                <a:sym typeface="Gill Sans"/>
              </a:rPr>
              <a:t>USAID CATALYZE,</a:t>
            </a:r>
            <a:r>
              <a:rPr lang="en-US" b="0" u="none" strike="noStrike" cap="none" dirty="0">
                <a:solidFill>
                  <a:schemeClr val="lt1"/>
                </a:solidFill>
                <a:latin typeface="Gill Sans MT" panose="020B0502020104020203" pitchFamily="34" charset="0"/>
                <a:ea typeface="Gill Sans"/>
                <a:cs typeface="Gill Sans"/>
                <a:sym typeface="Gill Sans"/>
              </a:rPr>
              <a:t> </a:t>
            </a:r>
            <a:r>
              <a:rPr lang="en-US" sz="1300" b="0" u="none" strike="noStrike" cap="none" dirty="0">
                <a:solidFill>
                  <a:schemeClr val="lt1"/>
                </a:solidFill>
                <a:latin typeface="Gill Sans MT" panose="020B0502020104020203" pitchFamily="34" charset="0"/>
                <a:ea typeface="Gill Sans"/>
                <a:cs typeface="Gill Sans"/>
                <a:sym typeface="Gill Sans"/>
              </a:rPr>
              <a:t>implemented by Palladium, works with businesses, investors, and other key market actors to solve the world's most pressing challenges. We seek to unlock private sector financing for development impact, especially in underserved social sectors and frontier countries, using up to </a:t>
            </a:r>
            <a:r>
              <a:rPr lang="en-US" sz="1300" dirty="0">
                <a:solidFill>
                  <a:schemeClr val="lt1"/>
                </a:solidFill>
                <a:latin typeface="Gill Sans MT" panose="020B0502020104020203" pitchFamily="34" charset="0"/>
                <a:ea typeface="Gill Sans"/>
                <a:cs typeface="Gill Sans"/>
                <a:sym typeface="Gill Sans"/>
              </a:rPr>
              <a:t>USD</a:t>
            </a:r>
            <a:r>
              <a:rPr lang="en-US" sz="1300" b="0" u="none" strike="noStrike" cap="none" dirty="0">
                <a:solidFill>
                  <a:schemeClr val="lt1"/>
                </a:solidFill>
                <a:latin typeface="Gill Sans MT" panose="020B0502020104020203" pitchFamily="34" charset="0"/>
                <a:ea typeface="Gill Sans"/>
                <a:cs typeface="Gill Sans"/>
                <a:sym typeface="Gill Sans"/>
              </a:rPr>
              <a:t>250 million in catalytic capital from USAID. </a:t>
            </a:r>
            <a:endParaRPr sz="1300" dirty="0">
              <a:latin typeface="Gill Sans MT" panose="020B0502020104020203" pitchFamily="34" charset="0"/>
            </a:endParaRPr>
          </a:p>
        </p:txBody>
      </p:sp>
      <p:grpSp>
        <p:nvGrpSpPr>
          <p:cNvPr id="1024" name="Google Shape;1024;p4"/>
          <p:cNvGrpSpPr/>
          <p:nvPr/>
        </p:nvGrpSpPr>
        <p:grpSpPr>
          <a:xfrm>
            <a:off x="435317" y="901550"/>
            <a:ext cx="388142" cy="3877066"/>
            <a:chOff x="535626" y="1215192"/>
            <a:chExt cx="329038" cy="3286685"/>
          </a:xfrm>
        </p:grpSpPr>
        <p:pic>
          <p:nvPicPr>
            <p:cNvPr id="1025" name="Google Shape;1025;p4"/>
            <p:cNvPicPr preferRelativeResize="0"/>
            <p:nvPr/>
          </p:nvPicPr>
          <p:blipFill rotWithShape="1">
            <a:blip r:embed="rId4">
              <a:alphaModFix/>
              <a:duotone>
                <a:schemeClr val="accent2">
                  <a:shade val="45000"/>
                  <a:satMod val="135000"/>
                </a:schemeClr>
                <a:prstClr val="white"/>
              </a:duotone>
            </a:blip>
            <a:srcRect/>
            <a:stretch/>
          </p:blipFill>
          <p:spPr>
            <a:xfrm>
              <a:off x="535626" y="1215192"/>
              <a:ext cx="329038" cy="334523"/>
            </a:xfrm>
            <a:prstGeom prst="rect">
              <a:avLst/>
            </a:prstGeom>
            <a:noFill/>
            <a:ln>
              <a:noFill/>
            </a:ln>
          </p:spPr>
        </p:pic>
        <p:pic>
          <p:nvPicPr>
            <p:cNvPr id="1026" name="Google Shape;1026;p4"/>
            <p:cNvPicPr preferRelativeResize="0"/>
            <p:nvPr/>
          </p:nvPicPr>
          <p:blipFill rotWithShape="1">
            <a:blip r:embed="rId5">
              <a:alphaModFix/>
              <a:duotone>
                <a:schemeClr val="accent2">
                  <a:shade val="45000"/>
                  <a:satMod val="135000"/>
                </a:schemeClr>
                <a:prstClr val="white"/>
              </a:duotone>
            </a:blip>
            <a:srcRect/>
            <a:stretch/>
          </p:blipFill>
          <p:spPr>
            <a:xfrm>
              <a:off x="551149" y="1666425"/>
              <a:ext cx="297992" cy="297992"/>
            </a:xfrm>
            <a:prstGeom prst="rect">
              <a:avLst/>
            </a:prstGeom>
            <a:noFill/>
            <a:ln>
              <a:noFill/>
            </a:ln>
          </p:spPr>
        </p:pic>
        <p:pic>
          <p:nvPicPr>
            <p:cNvPr id="1027" name="Google Shape;1027;p4"/>
            <p:cNvPicPr preferRelativeResize="0"/>
            <p:nvPr/>
          </p:nvPicPr>
          <p:blipFill rotWithShape="1">
            <a:blip r:embed="rId6">
              <a:alphaModFix/>
              <a:duotone>
                <a:schemeClr val="accent2">
                  <a:shade val="45000"/>
                  <a:satMod val="135000"/>
                </a:schemeClr>
                <a:prstClr val="white"/>
              </a:duotone>
            </a:blip>
            <a:srcRect/>
            <a:stretch/>
          </p:blipFill>
          <p:spPr>
            <a:xfrm>
              <a:off x="560074" y="2158485"/>
              <a:ext cx="280143" cy="297992"/>
            </a:xfrm>
            <a:prstGeom prst="rect">
              <a:avLst/>
            </a:prstGeom>
            <a:noFill/>
            <a:ln>
              <a:noFill/>
            </a:ln>
          </p:spPr>
        </p:pic>
        <p:pic>
          <p:nvPicPr>
            <p:cNvPr id="1028" name="Google Shape;1028;p4"/>
            <p:cNvPicPr preferRelativeResize="0"/>
            <p:nvPr/>
          </p:nvPicPr>
          <p:blipFill rotWithShape="1">
            <a:blip r:embed="rId7">
              <a:alphaModFix/>
              <a:duotone>
                <a:schemeClr val="accent2">
                  <a:shade val="45000"/>
                  <a:satMod val="135000"/>
                </a:schemeClr>
                <a:prstClr val="white"/>
              </a:duotone>
            </a:blip>
            <a:srcRect/>
            <a:stretch/>
          </p:blipFill>
          <p:spPr>
            <a:xfrm>
              <a:off x="551149" y="2689812"/>
              <a:ext cx="297992" cy="297992"/>
            </a:xfrm>
            <a:prstGeom prst="rect">
              <a:avLst/>
            </a:prstGeom>
            <a:noFill/>
            <a:ln>
              <a:noFill/>
            </a:ln>
          </p:spPr>
        </p:pic>
        <p:pic>
          <p:nvPicPr>
            <p:cNvPr id="1029" name="Google Shape;1029;p4"/>
            <p:cNvPicPr preferRelativeResize="0"/>
            <p:nvPr/>
          </p:nvPicPr>
          <p:blipFill rotWithShape="1">
            <a:blip r:embed="rId8">
              <a:alphaModFix/>
              <a:duotone>
                <a:schemeClr val="accent2">
                  <a:shade val="45000"/>
                  <a:satMod val="135000"/>
                </a:schemeClr>
                <a:prstClr val="white"/>
              </a:duotone>
            </a:blip>
            <a:srcRect/>
            <a:stretch/>
          </p:blipFill>
          <p:spPr>
            <a:xfrm>
              <a:off x="576255" y="3740964"/>
              <a:ext cx="265399" cy="297992"/>
            </a:xfrm>
            <a:prstGeom prst="rect">
              <a:avLst/>
            </a:prstGeom>
            <a:noFill/>
            <a:ln>
              <a:noFill/>
            </a:ln>
          </p:spPr>
        </p:pic>
        <p:pic>
          <p:nvPicPr>
            <p:cNvPr id="1030" name="Google Shape;1030;p4"/>
            <p:cNvPicPr preferRelativeResize="0"/>
            <p:nvPr/>
          </p:nvPicPr>
          <p:blipFill rotWithShape="1">
            <a:blip r:embed="rId9">
              <a:alphaModFix/>
              <a:duotone>
                <a:schemeClr val="accent2">
                  <a:shade val="45000"/>
                  <a:satMod val="135000"/>
                </a:schemeClr>
                <a:prstClr val="white"/>
              </a:duotone>
            </a:blip>
            <a:srcRect/>
            <a:stretch/>
          </p:blipFill>
          <p:spPr>
            <a:xfrm>
              <a:off x="539558" y="4180702"/>
              <a:ext cx="321175" cy="321175"/>
            </a:xfrm>
            <a:prstGeom prst="rect">
              <a:avLst/>
            </a:prstGeom>
            <a:noFill/>
            <a:ln>
              <a:noFill/>
            </a:ln>
          </p:spPr>
        </p:pic>
        <p:pic>
          <p:nvPicPr>
            <p:cNvPr id="1031" name="Google Shape;1031;p4"/>
            <p:cNvPicPr preferRelativeResize="0"/>
            <p:nvPr/>
          </p:nvPicPr>
          <p:blipFill rotWithShape="1">
            <a:blip r:embed="rId10">
              <a:alphaModFix/>
              <a:duotone>
                <a:schemeClr val="accent2">
                  <a:shade val="45000"/>
                  <a:satMod val="135000"/>
                </a:schemeClr>
                <a:prstClr val="white"/>
              </a:duotone>
            </a:blip>
            <a:srcRect/>
            <a:stretch/>
          </p:blipFill>
          <p:spPr>
            <a:xfrm>
              <a:off x="559555" y="3281141"/>
              <a:ext cx="281181" cy="281181"/>
            </a:xfrm>
            <a:prstGeom prst="rect">
              <a:avLst/>
            </a:prstGeom>
            <a:noFill/>
            <a:ln>
              <a:noFill/>
            </a:ln>
          </p:spPr>
        </p:pic>
      </p:grpSp>
      <p:sp>
        <p:nvSpPr>
          <p:cNvPr id="17" name="Google Shape;1258;p27">
            <a:extLst>
              <a:ext uri="{FF2B5EF4-FFF2-40B4-BE49-F238E27FC236}">
                <a16:creationId xmlns:a16="http://schemas.microsoft.com/office/drawing/2014/main" id="{E3E3E53B-F7A0-2841-87E9-9C4C525843AF}"/>
              </a:ext>
            </a:extLst>
          </p:cNvPr>
          <p:cNvSpPr txBox="1"/>
          <p:nvPr/>
        </p:nvSpPr>
        <p:spPr>
          <a:xfrm>
            <a:off x="398197" y="381579"/>
            <a:ext cx="4129776" cy="3968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INTRODUCTION</a:t>
            </a:r>
            <a:endParaRPr sz="2000" dirty="0">
              <a:solidFill>
                <a:srgbClr val="012E6D"/>
              </a:solidFill>
              <a:latin typeface="Gill Sans MT" panose="020B0502020104020203" pitchFamily="34" charset="0"/>
              <a:ea typeface="Gill Sans"/>
              <a:cs typeface="Gill Sans"/>
              <a:sym typeface="Gill Sans"/>
            </a:endParaRPr>
          </a:p>
        </p:txBody>
      </p:sp>
      <p:cxnSp>
        <p:nvCxnSpPr>
          <p:cNvPr id="5" name="Straight Connector 4">
            <a:extLst>
              <a:ext uri="{FF2B5EF4-FFF2-40B4-BE49-F238E27FC236}">
                <a16:creationId xmlns:a16="http://schemas.microsoft.com/office/drawing/2014/main" id="{7893174A-B064-7646-BBC3-7D43B54A35CD}"/>
              </a:ext>
            </a:extLst>
          </p:cNvPr>
          <p:cNvCxnSpPr/>
          <p:nvPr/>
        </p:nvCxnSpPr>
        <p:spPr>
          <a:xfrm>
            <a:off x="6132852" y="2228856"/>
            <a:ext cx="26081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Google Shape;971;p1">
            <a:extLst>
              <a:ext uri="{FF2B5EF4-FFF2-40B4-BE49-F238E27FC236}">
                <a16:creationId xmlns:a16="http://schemas.microsoft.com/office/drawing/2014/main" id="{F504D471-F0C0-8DD7-7F79-3AFDAEBE9127}"/>
              </a:ext>
            </a:extLst>
          </p:cNvPr>
          <p:cNvSpPr txBox="1"/>
          <p:nvPr/>
        </p:nvSpPr>
        <p:spPr>
          <a:xfrm>
            <a:off x="388810" y="4766392"/>
            <a:ext cx="8568100" cy="19928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695" b="0" i="1" u="none" strike="noStrike" cap="none" dirty="0">
                <a:solidFill>
                  <a:schemeClr val="bg1">
                    <a:lumMod val="85000"/>
                  </a:schemeClr>
                </a:solidFill>
                <a:latin typeface="Gill Sans MT" panose="020B0502020104020203" pitchFamily="34" charset="77"/>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PHOTO CREDIT: CATALYZE PSD</a:t>
            </a:r>
            <a:endParaRPr lang="en-US" dirty="0">
              <a:solidFill>
                <a:schemeClr val="bg1">
                  <a:lumMod val="85000"/>
                </a:schemeClr>
              </a:solidFill>
              <a:latin typeface="Gill Sans MT" panose="020B0502020104020203" pitchFamily="34" charset="77"/>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36"/>
          <p:cNvSpPr txBox="1"/>
          <p:nvPr/>
        </p:nvSpPr>
        <p:spPr>
          <a:xfrm>
            <a:off x="409705" y="1280107"/>
            <a:ext cx="4264078" cy="3806249"/>
          </a:xfrm>
          <a:prstGeom prst="rect">
            <a:avLst/>
          </a:prstGeom>
          <a:noFill/>
          <a:ln>
            <a:noFill/>
          </a:ln>
        </p:spPr>
        <p:txBody>
          <a:bodyPr spcFirstLastPara="1" wrap="square" lIns="89259" tIns="44617" rIns="89259" bIns="44617" anchor="t" anchorCtr="0">
            <a:noAutofit/>
          </a:bodyPr>
          <a:lstStyle/>
          <a:p>
            <a:pPr defTabSz="907108">
              <a:spcBef>
                <a:spcPts val="800"/>
              </a:spcBef>
              <a:spcAft>
                <a:spcPts val="600"/>
              </a:spcAft>
            </a:pPr>
            <a:r>
              <a:rPr lang="en-US" b="1" dirty="0">
                <a:solidFill>
                  <a:schemeClr val="accent2"/>
                </a:solidFill>
                <a:latin typeface="Gill Sans MT" panose="020B0502020104020203" pitchFamily="34" charset="0"/>
                <a:cs typeface="Gill Sans"/>
                <a:sym typeface="Gill Sans"/>
              </a:rPr>
              <a:t>Business Enabling Environment Improved</a:t>
            </a:r>
            <a:endParaRPr lang="en-US" b="1" dirty="0">
              <a:solidFill>
                <a:schemeClr val="accent2"/>
              </a:solidFill>
              <a:latin typeface="Gill Sans MT" panose="020B0502020104020203" pitchFamily="34" charset="0"/>
              <a:cs typeface="Gill Sans"/>
            </a:endParaRPr>
          </a:p>
          <a:p>
            <a:pPr marL="635" defTabSz="907108">
              <a:spcAft>
                <a:spcPts val="450"/>
              </a:spcAft>
            </a:pPr>
            <a:r>
              <a:rPr lang="en-US" sz="1100" dirty="0">
                <a:latin typeface="Gill Sans MT"/>
                <a:ea typeface="Gill Sans"/>
                <a:cs typeface="Gill Sans"/>
                <a:sym typeface="Gill Sans"/>
              </a:rPr>
              <a:t>To increase the resilience and sustainability of Ethiopian enterprises in the WASH and food security sectors, MS4G builds the capacity of institutions to create a supportive business enabling environment in finance, investment, and the digital economy. In addition, MS4G works to builds an understanding of existing policy gaps and their implications to have an effective and inclusive voice when engaging with policymakers to achieve change.</a:t>
            </a:r>
            <a:endParaRPr lang="en-US" sz="1100" dirty="0">
              <a:latin typeface="Gill Sans MT"/>
              <a:ea typeface="Gill Sans"/>
              <a:cs typeface="Gill Sans"/>
            </a:endParaRPr>
          </a:p>
          <a:p>
            <a:pPr marL="215265" indent="-213995" defTabSz="907108">
              <a:spcAft>
                <a:spcPts val="600"/>
              </a:spcAft>
              <a:buClr>
                <a:schemeClr val="bg2"/>
              </a:buClr>
              <a:buFont typeface="Wingdings" pitchFamily="2" charset="2"/>
              <a:buChar char="§"/>
            </a:pPr>
            <a:r>
              <a:rPr lang="en-US" sz="1100" b="1" dirty="0">
                <a:solidFill>
                  <a:srgbClr val="002060"/>
                </a:solidFill>
                <a:latin typeface="Gill Sans MT"/>
                <a:ea typeface="Gill Sans"/>
                <a:cs typeface="Gill Sans"/>
                <a:sym typeface="Gill Sans"/>
              </a:rPr>
              <a:t>To improve the enabling environment for a sustainable and reliable supply of inputs,</a:t>
            </a:r>
            <a:r>
              <a:rPr lang="en-US" sz="1100" b="1" dirty="0">
                <a:latin typeface="Gill Sans MT"/>
                <a:ea typeface="Gill Sans"/>
                <a:cs typeface="Gill Sans"/>
                <a:sym typeface="Gill Sans"/>
              </a:rPr>
              <a:t> </a:t>
            </a:r>
            <a:r>
              <a:rPr lang="en-US" sz="1100" dirty="0">
                <a:latin typeface="Gill Sans MT"/>
                <a:ea typeface="Gill Sans"/>
                <a:cs typeface="Gill Sans"/>
                <a:sym typeface="Gill Sans"/>
              </a:rPr>
              <a:t>MS4G prepared a policy note that advocates for changes in the mode of payment and duty- and tax-free input import permits in support of </a:t>
            </a:r>
            <a:r>
              <a:rPr lang="en-US" sz="1100" dirty="0">
                <a:solidFill>
                  <a:schemeClr val="accent4"/>
                </a:solidFill>
                <a:latin typeface="Gill Sans MT"/>
                <a:ea typeface="Gill Sans"/>
                <a:cs typeface="Gill Sans"/>
                <a:sym typeface="Gill Sans"/>
              </a:rPr>
              <a:t>African Improved Foods (producer of supplements).</a:t>
            </a:r>
            <a:endParaRPr lang="en-US" sz="1100" dirty="0">
              <a:latin typeface="Gill Sans MT"/>
              <a:ea typeface="Gill Sans"/>
              <a:cs typeface="Gill Sans"/>
              <a:sym typeface="Gill Sans"/>
            </a:endParaRPr>
          </a:p>
          <a:p>
            <a:pPr marL="215265" indent="-213995" defTabSz="907108">
              <a:buClr>
                <a:schemeClr val="bg2"/>
              </a:buClr>
              <a:buFont typeface="Wingdings" pitchFamily="2" charset="2"/>
              <a:buChar char="§"/>
            </a:pPr>
            <a:r>
              <a:rPr lang="en-US" sz="1100" dirty="0">
                <a:latin typeface="Gill Sans MT"/>
                <a:ea typeface="Gill Sans"/>
                <a:cs typeface="Gill Sans"/>
                <a:sym typeface="Gill Sans"/>
              </a:rPr>
              <a:t>MS4G drafted a </a:t>
            </a:r>
            <a:r>
              <a:rPr lang="en-US" sz="1100" b="1" dirty="0">
                <a:solidFill>
                  <a:srgbClr val="002060"/>
                </a:solidFill>
                <a:latin typeface="Gill Sans MT"/>
                <a:ea typeface="Gill Sans"/>
                <a:cs typeface="Gill Sans"/>
                <a:sym typeface="Gill Sans"/>
              </a:rPr>
              <a:t>policy note on the draft investment incentive regulation </a:t>
            </a:r>
            <a:r>
              <a:rPr lang="en-US" sz="1100" dirty="0">
                <a:latin typeface="Gill Sans MT"/>
                <a:ea typeface="Gill Sans"/>
                <a:cs typeface="Gill Sans"/>
                <a:sym typeface="Gill Sans"/>
              </a:rPr>
              <a:t>to better understand the implication of the regulation on enterprises, especially </a:t>
            </a:r>
            <a:r>
              <a:rPr lang="en-US" sz="1100" dirty="0">
                <a:solidFill>
                  <a:schemeClr val="accent4"/>
                </a:solidFill>
                <a:latin typeface="Gill Sans MT"/>
                <a:ea typeface="Gill Sans"/>
                <a:cs typeface="Gill Sans"/>
                <a:sym typeface="Gill Sans"/>
              </a:rPr>
              <a:t>on food security and WASH enterprises. </a:t>
            </a:r>
            <a:endParaRPr lang="en-US" sz="1100" dirty="0">
              <a:solidFill>
                <a:schemeClr val="accent4"/>
              </a:solidFill>
              <a:latin typeface="Gill Sans MT" panose="020B0502020104020203" pitchFamily="34" charset="0"/>
              <a:ea typeface="Gill Sans"/>
              <a:cs typeface="Gill Sans"/>
            </a:endParaRPr>
          </a:p>
          <a:p>
            <a:pPr marL="1270" defTabSz="907108"/>
            <a:endParaRPr lang="en-US" sz="1100" dirty="0">
              <a:latin typeface="Gill Sans MT" panose="020B0502020104020203" pitchFamily="34" charset="0"/>
              <a:ea typeface="Gill Sans"/>
              <a:cs typeface="Gill Sans"/>
            </a:endParaRPr>
          </a:p>
        </p:txBody>
      </p:sp>
      <p:sp>
        <p:nvSpPr>
          <p:cNvPr id="10" name="TextBox 9">
            <a:extLst>
              <a:ext uri="{FF2B5EF4-FFF2-40B4-BE49-F238E27FC236}">
                <a16:creationId xmlns:a16="http://schemas.microsoft.com/office/drawing/2014/main" id="{17C349C9-B5E7-498D-8F55-36159B3DE1BF}"/>
              </a:ext>
            </a:extLst>
          </p:cNvPr>
          <p:cNvSpPr txBox="1"/>
          <p:nvPr/>
        </p:nvSpPr>
        <p:spPr>
          <a:xfrm>
            <a:off x="5009322" y="1672045"/>
            <a:ext cx="3657599" cy="2285241"/>
          </a:xfrm>
          <a:prstGeom prst="rect">
            <a:avLst/>
          </a:prstGeom>
          <a:noFill/>
        </p:spPr>
        <p:txBody>
          <a:bodyPr wrap="square" lIns="91440" tIns="45720" rIns="91440" bIns="45720" anchor="t">
            <a:spAutoFit/>
          </a:bodyPr>
          <a:lstStyle/>
          <a:p>
            <a:r>
              <a:rPr lang="en-US" sz="1100" dirty="0">
                <a:latin typeface="Gill Sans MT"/>
              </a:rPr>
              <a:t>Towards creating an </a:t>
            </a:r>
            <a:r>
              <a:rPr lang="en-US" sz="1100" b="1" dirty="0">
                <a:solidFill>
                  <a:srgbClr val="002060"/>
                </a:solidFill>
                <a:latin typeface="Gill Sans MT"/>
              </a:rPr>
              <a:t>enabling environment in the digital ecosystem </a:t>
            </a:r>
            <a:r>
              <a:rPr lang="en-US" sz="1100" dirty="0">
                <a:latin typeface="Gill Sans MT"/>
              </a:rPr>
              <a:t>relevant for enterprises’ growth and employment for the youth and women in the food security and WASH sector, MS4G drafted an Article of Association for the establishment of the ICT Park Investors Association and provided legalization technical assistance. </a:t>
            </a:r>
            <a:endParaRPr lang="en-US" sz="1100" strike="sngStrike" dirty="0">
              <a:latin typeface="Gill Sans MT"/>
            </a:endParaRPr>
          </a:p>
          <a:p>
            <a:endParaRPr lang="en-US" sz="1100" dirty="0">
              <a:latin typeface="Gill Sans MT"/>
            </a:endParaRPr>
          </a:p>
          <a:p>
            <a:r>
              <a:rPr lang="en-US" sz="1100" dirty="0">
                <a:latin typeface="Gill Sans MT"/>
              </a:rPr>
              <a:t>MS4G finalized an </a:t>
            </a:r>
            <a:r>
              <a:rPr lang="en-US" sz="1100" b="1" dirty="0">
                <a:solidFill>
                  <a:srgbClr val="002060"/>
                </a:solidFill>
                <a:latin typeface="Gill Sans MT"/>
              </a:rPr>
              <a:t>MoU</a:t>
            </a:r>
            <a:r>
              <a:rPr lang="en-US" sz="1100" dirty="0">
                <a:latin typeface="Gill Sans MT"/>
              </a:rPr>
              <a:t> that frames the </a:t>
            </a:r>
            <a:r>
              <a:rPr lang="en-US" sz="1100" b="1" dirty="0">
                <a:solidFill>
                  <a:srgbClr val="002060"/>
                </a:solidFill>
                <a:latin typeface="Gill Sans MT"/>
              </a:rPr>
              <a:t>collaborative partnership between MS4G and the Ethiopian Chamber of Commerce and Sectoral Associations </a:t>
            </a:r>
            <a:r>
              <a:rPr lang="en-US" sz="1100" dirty="0">
                <a:latin typeface="Gill Sans MT"/>
              </a:rPr>
              <a:t>in support of its members in the food security and WASH sectors. </a:t>
            </a:r>
            <a:endParaRPr lang="en-US" sz="1100" strike="sngStrike" dirty="0">
              <a:latin typeface="Gill Sans MT"/>
            </a:endParaRPr>
          </a:p>
          <a:p>
            <a:endParaRPr lang="en-US" sz="1050" dirty="0"/>
          </a:p>
        </p:txBody>
      </p:sp>
      <p:cxnSp>
        <p:nvCxnSpPr>
          <p:cNvPr id="12" name="Google Shape;1661;p58">
            <a:extLst>
              <a:ext uri="{FF2B5EF4-FFF2-40B4-BE49-F238E27FC236}">
                <a16:creationId xmlns:a16="http://schemas.microsoft.com/office/drawing/2014/main" id="{A5F4F0DE-2802-731A-2710-040D3D85CB8F}"/>
              </a:ext>
            </a:extLst>
          </p:cNvPr>
          <p:cNvCxnSpPr>
            <a:cxnSpLocks/>
          </p:cNvCxnSpPr>
          <p:nvPr/>
        </p:nvCxnSpPr>
        <p:spPr>
          <a:xfrm>
            <a:off x="4801562" y="1457740"/>
            <a:ext cx="0" cy="3008243"/>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14" name="Google Shape;1411;p40">
            <a:extLst>
              <a:ext uri="{FF2B5EF4-FFF2-40B4-BE49-F238E27FC236}">
                <a16:creationId xmlns:a16="http://schemas.microsoft.com/office/drawing/2014/main" id="{71F6300D-6B4A-BD18-CC8C-89F5AD36103E}"/>
              </a:ext>
            </a:extLst>
          </p:cNvPr>
          <p:cNvPicPr preferRelativeResize="0"/>
          <p:nvPr/>
        </p:nvPicPr>
        <p:blipFill rotWithShape="1">
          <a:blip r:embed="rId3">
            <a:alphaModFix/>
          </a:blip>
          <a:srcRect/>
          <a:stretch/>
        </p:blipFill>
        <p:spPr>
          <a:xfrm>
            <a:off x="412317" y="382769"/>
            <a:ext cx="541061" cy="541059"/>
          </a:xfrm>
          <a:prstGeom prst="rect">
            <a:avLst/>
          </a:prstGeom>
          <a:noFill/>
          <a:ln>
            <a:noFill/>
          </a:ln>
        </p:spPr>
      </p:pic>
      <p:sp>
        <p:nvSpPr>
          <p:cNvPr id="15" name="Google Shape;1343;p33">
            <a:extLst>
              <a:ext uri="{FF2B5EF4-FFF2-40B4-BE49-F238E27FC236}">
                <a16:creationId xmlns:a16="http://schemas.microsoft.com/office/drawing/2014/main" id="{7142938B-66F9-C1B6-592E-9A4134CAA25F}"/>
              </a:ext>
            </a:extLst>
          </p:cNvPr>
          <p:cNvSpPr txBox="1"/>
          <p:nvPr/>
        </p:nvSpPr>
        <p:spPr>
          <a:xfrm>
            <a:off x="1037757" y="333885"/>
            <a:ext cx="7399736"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37"/>
          <p:cNvSpPr txBox="1"/>
          <p:nvPr/>
        </p:nvSpPr>
        <p:spPr>
          <a:xfrm>
            <a:off x="304800" y="977144"/>
            <a:ext cx="4757530" cy="3986295"/>
          </a:xfrm>
          <a:prstGeom prst="rect">
            <a:avLst/>
          </a:prstGeom>
          <a:noFill/>
          <a:ln>
            <a:noFill/>
          </a:ln>
        </p:spPr>
        <p:txBody>
          <a:bodyPr spcFirstLastPara="1" wrap="square" lIns="89259" tIns="44617" rIns="89259" bIns="44617" anchor="t" anchorCtr="0">
            <a:noAutofit/>
          </a:bodyPr>
          <a:lstStyle/>
          <a:p>
            <a:pPr defTabSz="907108">
              <a:spcBef>
                <a:spcPts val="800"/>
              </a:spcBef>
              <a:spcAft>
                <a:spcPts val="600"/>
              </a:spcAft>
            </a:pPr>
            <a:r>
              <a:rPr lang="en-US" b="1" dirty="0">
                <a:solidFill>
                  <a:schemeClr val="accent2"/>
                </a:solidFill>
                <a:latin typeface="Gill Sans MT" panose="020B0502020104020203" pitchFamily="34" charset="0"/>
                <a:cs typeface="Gill Sans"/>
                <a:sym typeface="Gill Sans"/>
              </a:rPr>
              <a:t>Access to Finance </a:t>
            </a:r>
            <a:endParaRPr lang="en-US" b="1" dirty="0">
              <a:solidFill>
                <a:schemeClr val="accent2"/>
              </a:solidFill>
              <a:latin typeface="Gill Sans MT" panose="020B0502020104020203" pitchFamily="34" charset="0"/>
              <a:cs typeface="Gill Sans"/>
            </a:endParaRPr>
          </a:p>
          <a:p>
            <a:pPr marL="212090" indent="-212090" defTabSz="907108">
              <a:spcAft>
                <a:spcPts val="600"/>
              </a:spcAft>
              <a:buClr>
                <a:srgbClr val="012E6D"/>
              </a:buClr>
              <a:buSzPct val="110000"/>
              <a:buFont typeface="Wingdings" panose="05000000000000000000" pitchFamily="2" charset="2"/>
              <a:buChar char="§"/>
            </a:pPr>
            <a:r>
              <a:rPr lang="en-US" sz="1100" b="1" dirty="0">
                <a:latin typeface="Gill Sans MT"/>
                <a:ea typeface="Gill Sans"/>
                <a:cs typeface="Gill Sans"/>
                <a:sym typeface="Gill Sans"/>
              </a:rPr>
              <a:t>Build and Support Investment Portfolio - </a:t>
            </a:r>
            <a:r>
              <a:rPr lang="en-US" sz="1100" dirty="0">
                <a:latin typeface="Gill Sans MT"/>
                <a:ea typeface="Gill Sans"/>
                <a:cs typeface="Gill Sans"/>
                <a:sym typeface="Gill Sans"/>
              </a:rPr>
              <a:t>The MS4G in-house investment team grew its pipeline of firms supported by nine new private enterprises pursuing investments totaling close to USD</a:t>
            </a:r>
            <a:r>
              <a:rPr lang="en-US" sz="1100" dirty="0">
                <a:latin typeface="Gill Sans MT"/>
                <a:ea typeface="Times New Roman" panose="02020603050405020304" pitchFamily="18" charset="0"/>
                <a:cs typeface="Calibri"/>
              </a:rPr>
              <a:t>16.3</a:t>
            </a:r>
            <a:r>
              <a:rPr lang="en-US" sz="1100" dirty="0">
                <a:latin typeface="Gill Sans MT"/>
                <a:ea typeface="Gill Sans"/>
                <a:cs typeface="Gill Sans"/>
                <a:sym typeface="Gill Sans"/>
              </a:rPr>
              <a:t> million. The new pipeline companies represent 60% food security/agriculture and 40% WASH.</a:t>
            </a:r>
            <a:endParaRPr lang="en-US" sz="1100" dirty="0">
              <a:latin typeface="Gill Sans MT"/>
              <a:ea typeface="Gill Sans"/>
            </a:endParaRPr>
          </a:p>
          <a:p>
            <a:pPr marL="212090" indent="-212090" defTabSz="907108">
              <a:spcAft>
                <a:spcPts val="600"/>
              </a:spcAft>
              <a:buClr>
                <a:srgbClr val="012E6D"/>
              </a:buClr>
              <a:buSzPct val="110000"/>
              <a:buFont typeface="Wingdings" panose="05000000000000000000" pitchFamily="2" charset="2"/>
              <a:buChar char="§"/>
            </a:pPr>
            <a:r>
              <a:rPr lang="en-US" sz="1100" b="1" dirty="0">
                <a:latin typeface="Gill Sans MT"/>
                <a:ea typeface="Gill Sans"/>
                <a:cs typeface="Gill Sans"/>
                <a:sym typeface="Gill Sans"/>
              </a:rPr>
              <a:t>Debt - </a:t>
            </a:r>
            <a:r>
              <a:rPr lang="en-US" sz="1100" dirty="0">
                <a:latin typeface="Gill Sans MT"/>
                <a:ea typeface="Gill Sans"/>
                <a:cs typeface="Gill Sans"/>
                <a:sym typeface="Gill Sans"/>
              </a:rPr>
              <a:t>MS4G mobilized USD2,093,620 in debt financing from local banks to: </a:t>
            </a:r>
            <a:endParaRPr lang="en-US" sz="1100" dirty="0">
              <a:latin typeface="Gill Sans MT" panose="020B0502020104020203" pitchFamily="34" charset="0"/>
              <a:ea typeface="Gill Sans"/>
              <a:cs typeface="Gill Sans"/>
            </a:endParaRPr>
          </a:p>
          <a:p>
            <a:pPr marL="554990" lvl="1" indent="-212090" defTabSz="907108">
              <a:spcAft>
                <a:spcPts val="600"/>
              </a:spcAft>
              <a:buClr>
                <a:schemeClr val="bg1">
                  <a:lumMod val="75000"/>
                </a:schemeClr>
              </a:buClr>
              <a:buSzPct val="110000"/>
              <a:buFont typeface="Wingdings" pitchFamily="2" charset="2"/>
              <a:buChar char="§"/>
            </a:pPr>
            <a:r>
              <a:rPr lang="en-US" sz="1100" dirty="0" err="1">
                <a:latin typeface="Gill Sans MT"/>
                <a:ea typeface="Gill Sans"/>
                <a:cs typeface="Gill Sans"/>
                <a:sym typeface="Gill Sans"/>
              </a:rPr>
              <a:t>BunAroma</a:t>
            </a:r>
            <a:r>
              <a:rPr lang="en-US" sz="1100" dirty="0">
                <a:latin typeface="Gill Sans MT"/>
                <a:ea typeface="Gill Sans"/>
                <a:cs typeface="Gill Sans"/>
                <a:sym typeface="Gill Sans"/>
              </a:rPr>
              <a:t> Coffee - USD400,962.31(January 2022)</a:t>
            </a:r>
            <a:endParaRPr lang="en-US" sz="1100" dirty="0">
              <a:latin typeface="Gill Sans MT"/>
              <a:ea typeface="Gill Sans"/>
              <a:cs typeface="Gill Sans"/>
            </a:endParaRPr>
          </a:p>
          <a:p>
            <a:pPr marL="554990" lvl="1" indent="-212090" defTabSz="907108">
              <a:spcAft>
                <a:spcPts val="600"/>
              </a:spcAft>
              <a:buClr>
                <a:schemeClr val="bg1">
                  <a:lumMod val="75000"/>
                </a:schemeClr>
              </a:buClr>
              <a:buSzPct val="110000"/>
              <a:buFont typeface="Wingdings" pitchFamily="2" charset="2"/>
              <a:buChar char="§"/>
            </a:pPr>
            <a:r>
              <a:rPr lang="en-US" sz="1100" dirty="0" err="1">
                <a:latin typeface="Gill Sans MT"/>
                <a:ea typeface="Gill Sans"/>
                <a:cs typeface="Gill Sans"/>
                <a:sym typeface="Gill Sans"/>
              </a:rPr>
              <a:t>Etiopica</a:t>
            </a:r>
            <a:r>
              <a:rPr lang="en-US" sz="1100" dirty="0">
                <a:latin typeface="Gill Sans MT"/>
                <a:ea typeface="Gill Sans"/>
                <a:cs typeface="Gill Sans"/>
                <a:sym typeface="Gill Sans"/>
              </a:rPr>
              <a:t> Coffee - USD96,606.2 (March 2022)</a:t>
            </a:r>
            <a:endParaRPr lang="en-US" sz="1100" dirty="0">
              <a:latin typeface="Gill Sans MT"/>
              <a:ea typeface="Gill Sans"/>
              <a:cs typeface="Gill Sans"/>
            </a:endParaRPr>
          </a:p>
          <a:p>
            <a:pPr marL="554990" lvl="1" indent="-212090" defTabSz="907108">
              <a:spcAft>
                <a:spcPts val="600"/>
              </a:spcAft>
              <a:buClr>
                <a:schemeClr val="bg1">
                  <a:lumMod val="75000"/>
                </a:schemeClr>
              </a:buClr>
              <a:buSzPct val="110000"/>
              <a:buFont typeface="Wingdings" pitchFamily="2" charset="2"/>
              <a:buChar char="§"/>
            </a:pPr>
            <a:r>
              <a:rPr lang="en-US" sz="1100" dirty="0" err="1">
                <a:latin typeface="Gill Sans MT"/>
                <a:ea typeface="Gill Sans"/>
                <a:cs typeface="Gill Sans"/>
                <a:sym typeface="Gill Sans"/>
              </a:rPr>
              <a:t>Dambi</a:t>
            </a:r>
            <a:r>
              <a:rPr lang="en-US" sz="1100" dirty="0">
                <a:latin typeface="Gill Sans MT"/>
                <a:ea typeface="Gill Sans"/>
                <a:cs typeface="Gill Sans"/>
                <a:sym typeface="Gill Sans"/>
              </a:rPr>
              <a:t> </a:t>
            </a:r>
            <a:r>
              <a:rPr lang="en-US" sz="1100" dirty="0" err="1">
                <a:latin typeface="Gill Sans MT"/>
                <a:ea typeface="Gill Sans"/>
                <a:cs typeface="Gill Sans"/>
                <a:sym typeface="Gill Sans"/>
              </a:rPr>
              <a:t>Udoo</a:t>
            </a:r>
            <a:r>
              <a:rPr lang="en-US" sz="1100" dirty="0">
                <a:latin typeface="Gill Sans MT"/>
                <a:ea typeface="Gill Sans"/>
                <a:cs typeface="Gill Sans"/>
                <a:sym typeface="Gill Sans"/>
              </a:rPr>
              <a:t> </a:t>
            </a:r>
            <a:r>
              <a:rPr lang="en-US" sz="1100" dirty="0" err="1">
                <a:latin typeface="Gill Sans MT"/>
                <a:ea typeface="Gill Sans"/>
                <a:cs typeface="Gill Sans"/>
                <a:sym typeface="Gill Sans"/>
              </a:rPr>
              <a:t>agro</a:t>
            </a:r>
            <a:r>
              <a:rPr lang="en-US" sz="1100" dirty="0">
                <a:latin typeface="Gill Sans MT"/>
                <a:ea typeface="Gill Sans"/>
                <a:cs typeface="Gill Sans"/>
                <a:sym typeface="Gill Sans"/>
              </a:rPr>
              <a:t>-industry - USD1,596,051.73 (January-March 2022)</a:t>
            </a:r>
            <a:endParaRPr lang="en-US" sz="1100" dirty="0">
              <a:latin typeface="Gill Sans MT"/>
              <a:ea typeface="Gill Sans"/>
              <a:cs typeface="Gill Sans"/>
            </a:endParaRPr>
          </a:p>
          <a:p>
            <a:pPr marL="171450" lvl="1" indent="-171450" defTabSz="907108">
              <a:spcAft>
                <a:spcPts val="600"/>
              </a:spcAft>
              <a:buClr>
                <a:srgbClr val="012E6D"/>
              </a:buClr>
              <a:buSzPct val="110000"/>
              <a:buFont typeface="Wingdings" panose="05000000000000000000" pitchFamily="2" charset="2"/>
              <a:buChar char="§"/>
            </a:pPr>
            <a:r>
              <a:rPr lang="en-US" sz="1100" b="1" dirty="0">
                <a:latin typeface="Gill Sans MT"/>
                <a:ea typeface="Gill Sans"/>
                <a:cs typeface="Gill Sans"/>
                <a:sym typeface="Gill Sans"/>
              </a:rPr>
              <a:t>Equity – </a:t>
            </a:r>
            <a:r>
              <a:rPr lang="en-US" sz="1100" dirty="0">
                <a:latin typeface="Gill Sans MT"/>
                <a:ea typeface="Gill Sans"/>
                <a:cs typeface="Gill Sans"/>
                <a:sym typeface="Gill Sans"/>
              </a:rPr>
              <a:t>MS4G hired Transaction Advisor Service Provider Lucy Partners to close a USD2,626,183 deal for Project Tower  to produce and supply towers for Safaricom and </a:t>
            </a:r>
            <a:r>
              <a:rPr lang="en-US" sz="1100" dirty="0" err="1">
                <a:latin typeface="Gill Sans MT"/>
                <a:ea typeface="Gill Sans"/>
                <a:cs typeface="Gill Sans"/>
                <a:sym typeface="Gill Sans"/>
              </a:rPr>
              <a:t>Ethio</a:t>
            </a:r>
            <a:r>
              <a:rPr lang="en-US" sz="1100" dirty="0">
                <a:latin typeface="Gill Sans MT"/>
                <a:ea typeface="Gill Sans"/>
                <a:cs typeface="Gill Sans"/>
                <a:sym typeface="Gill Sans"/>
              </a:rPr>
              <a:t>-Telecom. Of the USD2.6 million deal, USD957,912 has been mobilized to date.</a:t>
            </a:r>
            <a:endParaRPr lang="en-US" sz="1100" dirty="0">
              <a:latin typeface="Gill Sans MT"/>
              <a:ea typeface="Gill Sans"/>
              <a:cs typeface="Gill Sans"/>
            </a:endParaRPr>
          </a:p>
          <a:p>
            <a:pPr marL="171450" lvl="1" indent="-171450" defTabSz="907108">
              <a:spcAft>
                <a:spcPts val="600"/>
              </a:spcAft>
              <a:buClr>
                <a:srgbClr val="012E6D"/>
              </a:buClr>
              <a:buSzPct val="110000"/>
              <a:buFont typeface="Wingdings" panose="05000000000000000000" pitchFamily="2" charset="2"/>
              <a:buChar char="§"/>
            </a:pPr>
            <a:r>
              <a:rPr lang="en-US" sz="1100" b="1" dirty="0">
                <a:latin typeface="Gill Sans MT"/>
                <a:ea typeface="Gill Sans"/>
                <a:cs typeface="Gill Sans"/>
                <a:sym typeface="Gill Sans"/>
              </a:rPr>
              <a:t>Blended Finance – </a:t>
            </a:r>
            <a:r>
              <a:rPr lang="en-US" sz="1100" dirty="0">
                <a:latin typeface="Gill Sans MT"/>
                <a:ea typeface="Gill Sans"/>
                <a:cs typeface="Gill Sans"/>
                <a:sym typeface="Gill Sans"/>
              </a:rPr>
              <a:t>MS4G completed the design of its blended finance mechanism to incentivize FIs to increase SME access to finance. A Request for Application (RFA) was prepared. The RFA provides incentives to commercial banks to extend credit to food security and WASH SMEs on a pay-for-result basis. </a:t>
            </a:r>
            <a:endParaRPr lang="en-US" sz="1100" dirty="0"/>
          </a:p>
          <a:p>
            <a:pPr marL="212725" indent="-212725" defTabSz="907108">
              <a:spcBef>
                <a:spcPts val="596"/>
              </a:spcBef>
              <a:buClr>
                <a:srgbClr val="BA0C2F"/>
              </a:buClr>
              <a:buSzPct val="110000"/>
            </a:pPr>
            <a:endParaRPr lang="en-US" sz="1100" b="1" dirty="0">
              <a:latin typeface="Gill Sans MT" panose="020B0502020104020203" pitchFamily="34" charset="0"/>
              <a:ea typeface="Gill Sans"/>
              <a:cs typeface="Gill Sans"/>
            </a:endParaRPr>
          </a:p>
        </p:txBody>
      </p:sp>
      <p:pic>
        <p:nvPicPr>
          <p:cNvPr id="11" name="Picture 10">
            <a:extLst>
              <a:ext uri="{FF2B5EF4-FFF2-40B4-BE49-F238E27FC236}">
                <a16:creationId xmlns:a16="http://schemas.microsoft.com/office/drawing/2014/main" id="{E6E419AF-A606-4C01-9BC0-6831F4353EC1}"/>
              </a:ext>
            </a:extLst>
          </p:cNvPr>
          <p:cNvPicPr>
            <a:picLocks noChangeAspect="1"/>
          </p:cNvPicPr>
          <p:nvPr/>
        </p:nvPicPr>
        <p:blipFill rotWithShape="1">
          <a:blip r:embed="rId3"/>
          <a:srcRect l="-1" r="19322"/>
          <a:stretch/>
        </p:blipFill>
        <p:spPr>
          <a:xfrm>
            <a:off x="5340626" y="945429"/>
            <a:ext cx="3642848" cy="3009003"/>
          </a:xfrm>
          <a:prstGeom prst="rect">
            <a:avLst/>
          </a:prstGeom>
        </p:spPr>
      </p:pic>
      <p:sp>
        <p:nvSpPr>
          <p:cNvPr id="12" name="TextBox 11">
            <a:extLst>
              <a:ext uri="{FF2B5EF4-FFF2-40B4-BE49-F238E27FC236}">
                <a16:creationId xmlns:a16="http://schemas.microsoft.com/office/drawing/2014/main" id="{86D52EB9-D103-4F34-9EAC-3384D88003D8}"/>
              </a:ext>
            </a:extLst>
          </p:cNvPr>
          <p:cNvSpPr txBox="1"/>
          <p:nvPr/>
        </p:nvSpPr>
        <p:spPr>
          <a:xfrm>
            <a:off x="5314120" y="3994188"/>
            <a:ext cx="3642849" cy="830997"/>
          </a:xfrm>
          <a:prstGeom prst="rect">
            <a:avLst/>
          </a:prstGeom>
          <a:noFill/>
        </p:spPr>
        <p:txBody>
          <a:bodyPr wrap="square">
            <a:spAutoFit/>
          </a:bodyPr>
          <a:lstStyle/>
          <a:p>
            <a:r>
              <a:rPr lang="en-US" sz="800" i="1" dirty="0">
                <a:latin typeface="Gill Sans MT" panose="020B0502020104020203" pitchFamily="34" charset="0"/>
              </a:rPr>
              <a:t>Women working at </a:t>
            </a:r>
            <a:r>
              <a:rPr lang="en-US" sz="800" i="1" dirty="0" err="1">
                <a:latin typeface="Gill Sans MT" panose="020B0502020104020203" pitchFamily="34" charset="0"/>
              </a:rPr>
              <a:t>Dambi</a:t>
            </a:r>
            <a:r>
              <a:rPr lang="en-US" sz="800" i="1" dirty="0">
                <a:latin typeface="Gill Sans MT" panose="020B0502020104020203" pitchFamily="34" charset="0"/>
              </a:rPr>
              <a:t> </a:t>
            </a:r>
            <a:r>
              <a:rPr lang="en-US" sz="800" i="1" dirty="0" err="1">
                <a:latin typeface="Gill Sans MT" panose="020B0502020104020203" pitchFamily="34" charset="0"/>
              </a:rPr>
              <a:t>Uddo</a:t>
            </a:r>
            <a:r>
              <a:rPr lang="en-US" sz="800" i="1" dirty="0">
                <a:latin typeface="Gill Sans MT" panose="020B0502020104020203" pitchFamily="34" charset="0"/>
              </a:rPr>
              <a:t> coffee farm. </a:t>
            </a:r>
            <a:r>
              <a:rPr lang="en-US" sz="800" i="1" dirty="0" err="1">
                <a:latin typeface="Gill Sans MT" panose="020B0502020104020203" pitchFamily="34" charset="0"/>
                <a:ea typeface="Times New Roman" panose="02020603050405020304" pitchFamily="18" charset="0"/>
              </a:rPr>
              <a:t>Dambi</a:t>
            </a:r>
            <a:r>
              <a:rPr lang="en-US" sz="800" i="1" dirty="0">
                <a:latin typeface="Gill Sans MT" panose="020B0502020104020203" pitchFamily="34" charset="0"/>
                <a:ea typeface="Times New Roman" panose="02020603050405020304" pitchFamily="18" charset="0"/>
              </a:rPr>
              <a:t> </a:t>
            </a:r>
            <a:r>
              <a:rPr lang="en-US" sz="800" i="1" dirty="0" err="1">
                <a:latin typeface="Gill Sans MT" panose="020B0502020104020203" pitchFamily="34" charset="0"/>
                <a:ea typeface="Times New Roman" panose="02020603050405020304" pitchFamily="18" charset="0"/>
              </a:rPr>
              <a:t>Uddo</a:t>
            </a:r>
            <a:r>
              <a:rPr lang="en-US" sz="800" i="1" dirty="0">
                <a:latin typeface="Gill Sans MT" panose="020B0502020104020203" pitchFamily="34" charset="0"/>
                <a:ea typeface="Times New Roman" panose="02020603050405020304" pitchFamily="18" charset="0"/>
              </a:rPr>
              <a:t> </a:t>
            </a:r>
            <a:r>
              <a:rPr lang="en-US" sz="800" i="1" dirty="0" err="1">
                <a:latin typeface="Gill Sans MT" panose="020B0502020104020203" pitchFamily="34" charset="0"/>
                <a:ea typeface="Times New Roman" panose="02020603050405020304" pitchFamily="18" charset="0"/>
              </a:rPr>
              <a:t>Agro</a:t>
            </a:r>
            <a:r>
              <a:rPr lang="en-US" sz="800" i="1" dirty="0">
                <a:latin typeface="Gill Sans MT" panose="020B0502020104020203" pitchFamily="34" charset="0"/>
                <a:ea typeface="Times New Roman" panose="02020603050405020304" pitchFamily="18" charset="0"/>
              </a:rPr>
              <a:t> industry PLC grows coffee for export. It has one of the best coffee varieties in Ethiopia that fetched the third highest price (per pound) in the 2021 harvest season. MS4G provided the company advisory and transaction facilitation support to secure USD1.5 million in debt financing from three local banks. (Awash Bank, Bank of Abyssinia and Oromia Bank.). Photo: CATALYZE</a:t>
            </a:r>
            <a:endParaRPr lang="en-US" sz="800" i="1" dirty="0"/>
          </a:p>
        </p:txBody>
      </p:sp>
      <p:pic>
        <p:nvPicPr>
          <p:cNvPr id="14" name="Google Shape;1411;p40">
            <a:extLst>
              <a:ext uri="{FF2B5EF4-FFF2-40B4-BE49-F238E27FC236}">
                <a16:creationId xmlns:a16="http://schemas.microsoft.com/office/drawing/2014/main" id="{C6E52804-708C-AFBF-006E-2F144A216F51}"/>
              </a:ext>
            </a:extLst>
          </p:cNvPr>
          <p:cNvPicPr preferRelativeResize="0"/>
          <p:nvPr/>
        </p:nvPicPr>
        <p:blipFill rotWithShape="1">
          <a:blip r:embed="rId4">
            <a:alphaModFix/>
          </a:blip>
          <a:srcRect/>
          <a:stretch/>
        </p:blipFill>
        <p:spPr>
          <a:xfrm>
            <a:off x="412317" y="382769"/>
            <a:ext cx="541061" cy="541059"/>
          </a:xfrm>
          <a:prstGeom prst="rect">
            <a:avLst/>
          </a:prstGeom>
          <a:noFill/>
          <a:ln>
            <a:noFill/>
          </a:ln>
        </p:spPr>
      </p:pic>
      <p:sp>
        <p:nvSpPr>
          <p:cNvPr id="15" name="Google Shape;1343;p33">
            <a:extLst>
              <a:ext uri="{FF2B5EF4-FFF2-40B4-BE49-F238E27FC236}">
                <a16:creationId xmlns:a16="http://schemas.microsoft.com/office/drawing/2014/main" id="{1E37ED53-4CE2-3216-B416-BFACC47D3FCA}"/>
              </a:ext>
            </a:extLst>
          </p:cNvPr>
          <p:cNvSpPr txBox="1"/>
          <p:nvPr/>
        </p:nvSpPr>
        <p:spPr>
          <a:xfrm>
            <a:off x="1037757" y="333885"/>
            <a:ext cx="7399736"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37"/>
          <p:cNvSpPr txBox="1"/>
          <p:nvPr/>
        </p:nvSpPr>
        <p:spPr>
          <a:xfrm>
            <a:off x="378768" y="1419445"/>
            <a:ext cx="4117120" cy="3356643"/>
          </a:xfrm>
          <a:prstGeom prst="rect">
            <a:avLst/>
          </a:prstGeom>
          <a:noFill/>
          <a:ln>
            <a:noFill/>
          </a:ln>
        </p:spPr>
        <p:txBody>
          <a:bodyPr spcFirstLastPara="1" wrap="square" lIns="89259" tIns="44617" rIns="89259" bIns="44617" anchor="t" anchorCtr="0">
            <a:noAutofit/>
          </a:bodyPr>
          <a:lstStyle/>
          <a:p>
            <a:r>
              <a:rPr lang="en-GB" sz="1100" kern="1200" dirty="0">
                <a:solidFill>
                  <a:schemeClr val="accent4"/>
                </a:solidFill>
                <a:latin typeface="Gill Sans MT" panose="020B0502020104020203" pitchFamily="34" charset="0"/>
              </a:rPr>
              <a:t>MS4G works to enhance US</a:t>
            </a:r>
            <a:r>
              <a:rPr lang="en-GB" sz="1100" dirty="0">
                <a:solidFill>
                  <a:schemeClr val="accent4"/>
                </a:solidFill>
                <a:latin typeface="Gill Sans MT" panose="020B0502020104020203" pitchFamily="34" charset="0"/>
              </a:rPr>
              <a:t>G capabilities to </a:t>
            </a:r>
            <a:r>
              <a:rPr lang="en-GB" sz="1100" dirty="0" err="1">
                <a:solidFill>
                  <a:schemeClr val="accent4"/>
                </a:solidFill>
                <a:latin typeface="Gill Sans MT" panose="020B0502020104020203" pitchFamily="34" charset="0"/>
              </a:rPr>
              <a:t>catalyze</a:t>
            </a:r>
            <a:r>
              <a:rPr lang="en-GB" sz="1100" dirty="0">
                <a:solidFill>
                  <a:schemeClr val="accent4"/>
                </a:solidFill>
                <a:latin typeface="Gill Sans MT" panose="020B0502020104020203" pitchFamily="34" charset="0"/>
              </a:rPr>
              <a:t> two-way trade and investments.</a:t>
            </a:r>
          </a:p>
          <a:p>
            <a:endParaRPr lang="en-US" sz="1100" b="1" dirty="0">
              <a:solidFill>
                <a:srgbClr val="002060"/>
              </a:solidFill>
              <a:latin typeface="Gill Sans MT" panose="020B0502020104020203" pitchFamily="34" charset="0"/>
            </a:endParaRPr>
          </a:p>
          <a:p>
            <a:pPr>
              <a:spcAft>
                <a:spcPts val="600"/>
              </a:spcAft>
            </a:pPr>
            <a:r>
              <a:rPr lang="en-US" sz="1100" b="1" dirty="0">
                <a:solidFill>
                  <a:schemeClr val="tx1"/>
                </a:solidFill>
                <a:latin typeface="Gill Sans MT" panose="020B0502020104020203" pitchFamily="34" charset="0"/>
              </a:rPr>
              <a:t>PADT Support</a:t>
            </a:r>
          </a:p>
          <a:p>
            <a:pPr>
              <a:spcAft>
                <a:spcPts val="600"/>
              </a:spcAft>
            </a:pPr>
            <a:r>
              <a:rPr lang="en-US" sz="1100" dirty="0">
                <a:latin typeface="Gill Sans MT" panose="020B0502020104020203" pitchFamily="34" charset="0"/>
              </a:rPr>
              <a:t>MS4G provides secretariat and advisory support to the Prosper Africa Deal Team to increase USG’s capabilities to engage with and facilitate catalytic investment and trade opportunities. In the last quarter, MS4G:</a:t>
            </a:r>
          </a:p>
          <a:p>
            <a:pPr marL="213995" indent="-213995">
              <a:spcAft>
                <a:spcPts val="600"/>
              </a:spcAft>
              <a:buClr>
                <a:srgbClr val="012E6D"/>
              </a:buClr>
              <a:buFont typeface="Wingdings" panose="05000000000000000000" pitchFamily="2" charset="2"/>
              <a:buChar char="§"/>
            </a:pPr>
            <a:r>
              <a:rPr lang="en-US" sz="1100" dirty="0">
                <a:latin typeface="Gill Sans MT"/>
              </a:rPr>
              <a:t>Conducted a survey of the PADT Team to evaluate MS4G support, resulting in 84% satisfaction rate</a:t>
            </a:r>
          </a:p>
          <a:p>
            <a:pPr marL="214313" indent="-214313">
              <a:spcAft>
                <a:spcPts val="600"/>
              </a:spcAft>
              <a:buClr>
                <a:srgbClr val="012E6D"/>
              </a:buClr>
              <a:buFont typeface="Wingdings" panose="05000000000000000000" pitchFamily="2" charset="2"/>
              <a:buChar char="§"/>
            </a:pPr>
            <a:r>
              <a:rPr lang="en-US" sz="1100" dirty="0">
                <a:latin typeface="Gill Sans MT" panose="020B0502020104020203" pitchFamily="34" charset="0"/>
              </a:rPr>
              <a:t>Organized presentation of Northern Ethiopia Private Sector assessment</a:t>
            </a:r>
          </a:p>
          <a:p>
            <a:pPr marL="214313" indent="-214313">
              <a:spcAft>
                <a:spcPts val="600"/>
              </a:spcAft>
              <a:buClr>
                <a:srgbClr val="012E6D"/>
              </a:buClr>
              <a:buFont typeface="Wingdings" panose="05000000000000000000" pitchFamily="2" charset="2"/>
              <a:buChar char="§"/>
            </a:pPr>
            <a:r>
              <a:rPr lang="en-US" sz="1100" dirty="0">
                <a:latin typeface="Gill Sans MT" panose="020B0502020104020203" pitchFamily="34" charset="0"/>
              </a:rPr>
              <a:t>Analyzed new regulations in the banking sector </a:t>
            </a:r>
          </a:p>
          <a:p>
            <a:pPr marL="214313" indent="-214313">
              <a:spcAft>
                <a:spcPts val="600"/>
              </a:spcAft>
              <a:buClr>
                <a:srgbClr val="012E6D"/>
              </a:buClr>
              <a:buFont typeface="Wingdings" panose="05000000000000000000" pitchFamily="2" charset="2"/>
              <a:buChar char="§"/>
            </a:pPr>
            <a:r>
              <a:rPr lang="en-US" sz="1100" dirty="0">
                <a:latin typeface="Gill Sans MT" panose="020B0502020104020203" pitchFamily="34" charset="0"/>
              </a:rPr>
              <a:t>Provided an overview of the Ethiopian Investment Holdings.</a:t>
            </a:r>
          </a:p>
          <a:p>
            <a:pPr marL="171450" indent="-171450">
              <a:buClr>
                <a:srgbClr val="012E6D"/>
              </a:buClr>
              <a:buFont typeface="Wingdings" panose="05000000000000000000" pitchFamily="2" charset="2"/>
              <a:buChar char="§"/>
              <a:defRPr/>
            </a:pPr>
            <a:endParaRPr lang="en-US" sz="1100" b="1" dirty="0">
              <a:solidFill>
                <a:srgbClr val="002060"/>
              </a:solidFill>
              <a:latin typeface="Gill Sans MT" panose="020B0502020104020203" pitchFamily="34" charset="0"/>
              <a:ea typeface="Calibri" panose="020F0502020204030204" pitchFamily="34" charset="0"/>
              <a:cs typeface="Times New Roman" panose="02020603050405020304" pitchFamily="18" charset="0"/>
            </a:endParaRPr>
          </a:p>
          <a:p>
            <a:endParaRPr lang="en-US" sz="1050" dirty="0">
              <a:latin typeface="Gill Sans MT" panose="020B0502020104020203" pitchFamily="34" charset="0"/>
              <a:ea typeface="Calibri" panose="020F0502020204030204" pitchFamily="34" charset="0"/>
              <a:cs typeface="Times New Roman" panose="02020603050405020304" pitchFamily="18" charset="0"/>
            </a:endParaRPr>
          </a:p>
          <a:p>
            <a:pPr marL="212288" indent="-149799" defTabSz="907108">
              <a:spcBef>
                <a:spcPts val="782"/>
              </a:spcBef>
              <a:buSzPts val="992"/>
            </a:pPr>
            <a:endParaRPr lang="en-US" sz="984" b="1" dirty="0">
              <a:latin typeface="Gill Sans MT" panose="020B0502020104020203" pitchFamily="34" charset="0"/>
              <a:ea typeface="Gill Sans"/>
              <a:cs typeface="Gill Sans"/>
              <a:sym typeface="Gill Sans"/>
            </a:endParaRPr>
          </a:p>
        </p:txBody>
      </p:sp>
      <p:sp>
        <p:nvSpPr>
          <p:cNvPr id="12" name="TextBox 11">
            <a:extLst>
              <a:ext uri="{FF2B5EF4-FFF2-40B4-BE49-F238E27FC236}">
                <a16:creationId xmlns:a16="http://schemas.microsoft.com/office/drawing/2014/main" id="{2570CEC8-F34D-428B-B2CC-5B3B26EFD3DB}"/>
              </a:ext>
            </a:extLst>
          </p:cNvPr>
          <p:cNvSpPr txBox="1"/>
          <p:nvPr/>
        </p:nvSpPr>
        <p:spPr>
          <a:xfrm>
            <a:off x="360978" y="1131474"/>
            <a:ext cx="4572000" cy="311624"/>
          </a:xfrm>
          <a:prstGeom prst="rect">
            <a:avLst/>
          </a:prstGeom>
          <a:noFill/>
        </p:spPr>
        <p:txBody>
          <a:bodyPr wrap="square">
            <a:spAutoFit/>
          </a:bodyPr>
          <a:lstStyle/>
          <a:p>
            <a:r>
              <a:rPr lang="en-US" b="1" kern="1200" dirty="0">
                <a:solidFill>
                  <a:srgbClr val="BA0A2F"/>
                </a:solidFill>
                <a:latin typeface="Gill Sans MT" panose="020B0502020104020203" pitchFamily="34" charset="0"/>
              </a:rPr>
              <a:t>Trade </a:t>
            </a:r>
            <a:endParaRPr lang="en-US" b="1" dirty="0">
              <a:solidFill>
                <a:srgbClr val="BA0A2F"/>
              </a:solidFill>
              <a:latin typeface="Gill Sans MT" panose="020B0502020104020203" pitchFamily="34" charset="0"/>
            </a:endParaRPr>
          </a:p>
        </p:txBody>
      </p:sp>
      <p:sp>
        <p:nvSpPr>
          <p:cNvPr id="5" name="TextBox 4">
            <a:extLst>
              <a:ext uri="{FF2B5EF4-FFF2-40B4-BE49-F238E27FC236}">
                <a16:creationId xmlns:a16="http://schemas.microsoft.com/office/drawing/2014/main" id="{3F210F01-445A-46A9-BE0F-B344F51DD74E}"/>
              </a:ext>
            </a:extLst>
          </p:cNvPr>
          <p:cNvSpPr txBox="1"/>
          <p:nvPr/>
        </p:nvSpPr>
        <p:spPr>
          <a:xfrm>
            <a:off x="4760844" y="4245436"/>
            <a:ext cx="4117120" cy="384721"/>
          </a:xfrm>
          <a:prstGeom prst="rect">
            <a:avLst/>
          </a:prstGeom>
          <a:noFill/>
        </p:spPr>
        <p:txBody>
          <a:bodyPr wrap="square" lIns="91440" tIns="45720" rIns="91440" bIns="45720" rtlCol="0" anchor="t">
            <a:spAutoFit/>
          </a:bodyPr>
          <a:lstStyle/>
          <a:p>
            <a:r>
              <a:rPr lang="en-US" sz="950" i="1" dirty="0" err="1">
                <a:latin typeface="Gill Sans MT"/>
              </a:rPr>
              <a:t>Kidist</a:t>
            </a:r>
            <a:r>
              <a:rPr lang="en-US" sz="950" i="1" dirty="0">
                <a:latin typeface="Gill Sans MT"/>
              </a:rPr>
              <a:t> </a:t>
            </a:r>
            <a:r>
              <a:rPr lang="en-US" sz="950" i="1" dirty="0" err="1">
                <a:latin typeface="Gill Sans MT"/>
              </a:rPr>
              <a:t>Mulugeta</a:t>
            </a:r>
            <a:r>
              <a:rPr lang="en-US" sz="950" i="1" dirty="0">
                <a:latin typeface="Gill Sans MT"/>
              </a:rPr>
              <a:t>, Country Coordinator, Cup of Excellence explaining the competitive process that makes </a:t>
            </a:r>
            <a:r>
              <a:rPr lang="en-US" sz="950" i="1" dirty="0" err="1">
                <a:latin typeface="Gill Sans MT"/>
              </a:rPr>
              <a:t>CoE</a:t>
            </a:r>
            <a:r>
              <a:rPr lang="en-US" sz="950" i="1" dirty="0">
                <a:latin typeface="Gill Sans MT"/>
              </a:rPr>
              <a:t> exceptional. Photo credit: </a:t>
            </a:r>
            <a:r>
              <a:rPr lang="en-US" sz="950" i="1" dirty="0" err="1">
                <a:latin typeface="Gill Sans MT"/>
              </a:rPr>
              <a:t>Selome</a:t>
            </a:r>
            <a:r>
              <a:rPr lang="en-US" sz="950" i="1" dirty="0">
                <a:latin typeface="Gill Sans MT"/>
              </a:rPr>
              <a:t> Kebede/USAID CATALYZE. </a:t>
            </a:r>
            <a:endParaRPr lang="en-US" sz="975" i="1" dirty="0">
              <a:latin typeface="Gill Sans MT" panose="020B0502020104020203" pitchFamily="34" charset="0"/>
            </a:endParaRPr>
          </a:p>
        </p:txBody>
      </p:sp>
      <p:pic>
        <p:nvPicPr>
          <p:cNvPr id="3" name="Picture 2" descr="A picture containing text, indoor, person, pastry&#10;&#10;Description automatically generated">
            <a:extLst>
              <a:ext uri="{FF2B5EF4-FFF2-40B4-BE49-F238E27FC236}">
                <a16:creationId xmlns:a16="http://schemas.microsoft.com/office/drawing/2014/main" id="{0AB9C2E1-6D54-4410-A636-2D471BF5D568}"/>
              </a:ext>
            </a:extLst>
          </p:cNvPr>
          <p:cNvPicPr>
            <a:picLocks noChangeAspect="1"/>
          </p:cNvPicPr>
          <p:nvPr/>
        </p:nvPicPr>
        <p:blipFill rotWithShape="1">
          <a:blip r:embed="rId3">
            <a:extLst>
              <a:ext uri="{28A0092B-C50C-407E-A947-70E740481C1C}">
                <a14:useLocalDpi xmlns:a14="http://schemas.microsoft.com/office/drawing/2010/main" val="0"/>
              </a:ext>
            </a:extLst>
          </a:blip>
          <a:srcRect l="2138" r="9079"/>
          <a:stretch/>
        </p:blipFill>
        <p:spPr>
          <a:xfrm>
            <a:off x="4853884" y="873507"/>
            <a:ext cx="4121711" cy="3356644"/>
          </a:xfrm>
          <a:prstGeom prst="rect">
            <a:avLst/>
          </a:prstGeom>
        </p:spPr>
      </p:pic>
      <p:pic>
        <p:nvPicPr>
          <p:cNvPr id="13" name="Google Shape;1411;p40">
            <a:extLst>
              <a:ext uri="{FF2B5EF4-FFF2-40B4-BE49-F238E27FC236}">
                <a16:creationId xmlns:a16="http://schemas.microsoft.com/office/drawing/2014/main" id="{0BC74CB4-4925-8C2D-CDD9-69796C8253A4}"/>
              </a:ext>
            </a:extLst>
          </p:cNvPr>
          <p:cNvPicPr preferRelativeResize="0"/>
          <p:nvPr/>
        </p:nvPicPr>
        <p:blipFill rotWithShape="1">
          <a:blip r:embed="rId4">
            <a:alphaModFix/>
          </a:blip>
          <a:srcRect/>
          <a:stretch/>
        </p:blipFill>
        <p:spPr>
          <a:xfrm>
            <a:off x="412317" y="382769"/>
            <a:ext cx="541061" cy="541059"/>
          </a:xfrm>
          <a:prstGeom prst="rect">
            <a:avLst/>
          </a:prstGeom>
          <a:noFill/>
          <a:ln>
            <a:noFill/>
          </a:ln>
        </p:spPr>
      </p:pic>
      <p:sp>
        <p:nvSpPr>
          <p:cNvPr id="14" name="Google Shape;1343;p33">
            <a:extLst>
              <a:ext uri="{FF2B5EF4-FFF2-40B4-BE49-F238E27FC236}">
                <a16:creationId xmlns:a16="http://schemas.microsoft.com/office/drawing/2014/main" id="{CD93AC9C-BA7C-194E-8D76-C7CDAE58BE8E}"/>
              </a:ext>
            </a:extLst>
          </p:cNvPr>
          <p:cNvSpPr txBox="1"/>
          <p:nvPr/>
        </p:nvSpPr>
        <p:spPr>
          <a:xfrm>
            <a:off x="1037757" y="333885"/>
            <a:ext cx="7399736"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Tree>
    <p:extLst>
      <p:ext uri="{BB962C8B-B14F-4D97-AF65-F5344CB8AC3E}">
        <p14:creationId xmlns:p14="http://schemas.microsoft.com/office/powerpoint/2010/main" val="1882802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1" name="Google Shape;1401;p39"/>
          <p:cNvSpPr txBox="1"/>
          <p:nvPr/>
        </p:nvSpPr>
        <p:spPr>
          <a:xfrm>
            <a:off x="325438" y="1097673"/>
            <a:ext cx="4445343" cy="3730390"/>
          </a:xfrm>
          <a:prstGeom prst="rect">
            <a:avLst/>
          </a:prstGeom>
          <a:noFill/>
          <a:ln>
            <a:noFill/>
          </a:ln>
        </p:spPr>
        <p:txBody>
          <a:bodyPr spcFirstLastPara="1" wrap="square" lIns="89259" tIns="44617" rIns="89259" bIns="44617" anchor="t" anchorCtr="0">
            <a:noAutofit/>
          </a:bodyPr>
          <a:lstStyle/>
          <a:p>
            <a:pPr defTabSz="907108">
              <a:spcAft>
                <a:spcPts val="596"/>
              </a:spcAft>
            </a:pPr>
            <a:r>
              <a:rPr lang="en-US" b="1" dirty="0">
                <a:solidFill>
                  <a:srgbClr val="BA0A2F"/>
                </a:solidFill>
                <a:latin typeface="Gill Sans MT" panose="020B0502020104020203" pitchFamily="34" charset="0"/>
                <a:ea typeface="Gill Sans"/>
                <a:cs typeface="Gill Sans"/>
                <a:sym typeface="Gill Sans"/>
              </a:rPr>
              <a:t>Private Sector-Led Digital Economy Advanced</a:t>
            </a:r>
            <a:endParaRPr lang="en-US" dirty="0">
              <a:solidFill>
                <a:srgbClr val="BA0A2F"/>
              </a:solidFill>
              <a:latin typeface="Gill Sans MT" panose="020B0502020104020203" pitchFamily="34" charset="0"/>
              <a:ea typeface="Gill Sans"/>
              <a:cs typeface="Gill Sans"/>
              <a:sym typeface="Gill Sans"/>
            </a:endParaRPr>
          </a:p>
          <a:p>
            <a:r>
              <a:rPr lang="en-US" sz="1050" dirty="0">
                <a:latin typeface="Gill Sans MT" panose="020B0502020104020203" pitchFamily="34" charset="0"/>
                <a:ea typeface="Gill Sans"/>
                <a:cs typeface="Gill Sans"/>
                <a:sym typeface="Gill Sans"/>
              </a:rPr>
              <a:t>MS4G accelerates the use of digital solutions and services to improve the efficiency of food security and WASH oriented enterprises. MS4G’s market </a:t>
            </a:r>
            <a:r>
              <a:rPr lang="en-US" sz="1050" dirty="0">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6"/>
                  </a:ext>
                </a:extLst>
              </a:rPr>
              <a:t>systems</a:t>
            </a:r>
            <a:r>
              <a:rPr lang="en-US" sz="1050" dirty="0">
                <a:latin typeface="Gill Sans MT" panose="020B0502020104020203" pitchFamily="34" charset="0"/>
                <a:ea typeface="Gill Sans"/>
                <a:cs typeface="Gill Sans"/>
                <a:sym typeface="Gill Sans"/>
              </a:rPr>
              <a:t> approach includes fostering investment in digital enterprises and services/solutions providers, expanding the adoption of digital solutions, and addressing policy impediments to digital transformation at the enterprise and sector level. </a:t>
            </a:r>
          </a:p>
          <a:p>
            <a:endParaRPr lang="en-US" sz="1050" dirty="0">
              <a:latin typeface="Gill Sans MT" panose="020B0502020104020203" pitchFamily="34" charset="0"/>
              <a:sym typeface="Gill Sans"/>
            </a:endParaRPr>
          </a:p>
          <a:p>
            <a:r>
              <a:rPr lang="en-US" sz="1050" dirty="0">
                <a:latin typeface="Gill Sans MT" panose="020B0502020104020203" pitchFamily="34" charset="0"/>
                <a:sym typeface="Gill Sans"/>
              </a:rPr>
              <a:t>In this quarter, the team is </a:t>
            </a:r>
            <a:r>
              <a:rPr lang="en-US" sz="1050" dirty="0">
                <a:latin typeface="Gill Sans MT" panose="020B0502020104020203" pitchFamily="34" charset="0"/>
              </a:rPr>
              <a:t>collaborating with workforce development,  technologically enhanced e-Job placement platforms to build better job matching services, supporting food security and WASH value chain startup companies in utilizing digital platforms to advance their business, and facilitating digitizing 150 WASH and food security SMEs.</a:t>
            </a:r>
          </a:p>
          <a:p>
            <a:pPr defTabSz="907108"/>
            <a:endParaRPr lang="en-US" sz="1050" dirty="0">
              <a:latin typeface="Gill Sans MT" panose="020B0502020104020203" pitchFamily="34" charset="0"/>
              <a:ea typeface="Gill Sans"/>
              <a:cs typeface="Gill Sans"/>
              <a:sym typeface="Gill Sans"/>
            </a:endParaRPr>
          </a:p>
          <a:p>
            <a:pPr defTabSz="907108"/>
            <a:r>
              <a:rPr lang="en-US" sz="1050" b="1" dirty="0">
                <a:latin typeface="Gill Sans MT" panose="020B0502020104020203" pitchFamily="34" charset="0"/>
                <a:ea typeface="Gill Sans"/>
                <a:cs typeface="Gill Sans"/>
                <a:sym typeface="Gill Sans"/>
              </a:rPr>
              <a:t>Cloud Computing Study</a:t>
            </a:r>
          </a:p>
          <a:p>
            <a:pPr defTabSz="907108"/>
            <a:r>
              <a:rPr lang="en-US" sz="1050" dirty="0">
                <a:latin typeface="Gill Sans MT" panose="020B0502020104020203" pitchFamily="34" charset="0"/>
                <a:ea typeface="Gill Sans"/>
                <a:cs typeface="Gill Sans"/>
                <a:sym typeface="Gill Sans"/>
              </a:rPr>
              <a:t>MS4G conducted the first-ever Cloud Computing Business Investment study to provide an overview of the industry's existing landscape, supply of service providers, and the degree of market demand. MS4G commissioned the study in support of </a:t>
            </a:r>
            <a:r>
              <a:rPr lang="en-US" sz="1050" dirty="0" err="1">
                <a:latin typeface="Gill Sans MT" panose="020B0502020104020203" pitchFamily="34" charset="0"/>
                <a:ea typeface="Gill Sans"/>
                <a:cs typeface="Gill Sans"/>
                <a:sym typeface="Gill Sans"/>
              </a:rPr>
              <a:t>RedFox</a:t>
            </a:r>
            <a:r>
              <a:rPr lang="en-US" sz="1050" dirty="0">
                <a:latin typeface="Gill Sans MT" panose="020B0502020104020203" pitchFamily="34" charset="0"/>
                <a:ea typeface="Gill Sans"/>
                <a:cs typeface="Gill Sans"/>
                <a:sym typeface="Gill Sans"/>
              </a:rPr>
              <a:t> Solutions Group’s planned investment in the sector. Following feedback from the MS4G tech team and </a:t>
            </a:r>
            <a:r>
              <a:rPr lang="en-US" sz="1050" dirty="0" err="1">
                <a:latin typeface="Gill Sans MT" panose="020B0502020104020203" pitchFamily="34" charset="0"/>
                <a:ea typeface="Gill Sans"/>
                <a:cs typeface="Gill Sans"/>
                <a:sym typeface="Gill Sans"/>
              </a:rPr>
              <a:t>RedFox</a:t>
            </a:r>
            <a:r>
              <a:rPr lang="en-US" sz="1050" dirty="0">
                <a:latin typeface="Gill Sans MT" panose="020B0502020104020203" pitchFamily="34" charset="0"/>
                <a:ea typeface="Gill Sans"/>
                <a:cs typeface="Gill Sans"/>
                <a:sym typeface="Gill Sans"/>
              </a:rPr>
              <a:t>, the study was finalized at the end of March.</a:t>
            </a:r>
          </a:p>
        </p:txBody>
      </p:sp>
      <p:sp>
        <p:nvSpPr>
          <p:cNvPr id="3" name="TextBox 2">
            <a:extLst>
              <a:ext uri="{FF2B5EF4-FFF2-40B4-BE49-F238E27FC236}">
                <a16:creationId xmlns:a16="http://schemas.microsoft.com/office/drawing/2014/main" id="{C80B34F1-A104-4D6D-96F9-BB2B895B53FE}"/>
              </a:ext>
            </a:extLst>
          </p:cNvPr>
          <p:cNvSpPr txBox="1"/>
          <p:nvPr/>
        </p:nvSpPr>
        <p:spPr>
          <a:xfrm>
            <a:off x="5122850" y="1393582"/>
            <a:ext cx="3695706" cy="3162404"/>
          </a:xfrm>
          <a:prstGeom prst="rect">
            <a:avLst/>
          </a:prstGeom>
          <a:noFill/>
        </p:spPr>
        <p:txBody>
          <a:bodyPr wrap="square" rtlCol="0">
            <a:spAutoFit/>
          </a:bodyPr>
          <a:lstStyle/>
          <a:p>
            <a:r>
              <a:rPr lang="en-US" sz="1050" b="1" dirty="0">
                <a:latin typeface="Gill Sans MT" panose="020B0502020104020203" pitchFamily="34" charset="0"/>
              </a:rPr>
              <a:t>Digitization of Agriculture Value Chain Study </a:t>
            </a:r>
          </a:p>
          <a:p>
            <a:r>
              <a:rPr lang="en-US" sz="1050" dirty="0">
                <a:latin typeface="Gill Sans MT" panose="020B0502020104020203" pitchFamily="34" charset="0"/>
              </a:rPr>
              <a:t>MS4G is working in partnership with MasterCard to support the introduction of an agricultural supply chain financing and payment system in Ethiopia. MS4G is in the process of seeking qualified consultants to undertake a feasibility study on the implementation of the MasterCard system in Ethiopia. MasterCard has deployed the system in four countries in Africa. MS4G is supporting MasterCard’s negotiations with the commercial Banks in Ethiopia, the Ethiopian Postal Service, and </a:t>
            </a:r>
            <a:r>
              <a:rPr lang="en-US" sz="1050" dirty="0" err="1">
                <a:latin typeface="Gill Sans MT" panose="020B0502020104020203" pitchFamily="34" charset="0"/>
              </a:rPr>
              <a:t>Telebirr</a:t>
            </a:r>
            <a:r>
              <a:rPr lang="en-US" sz="1050" dirty="0">
                <a:latin typeface="Gill Sans MT" panose="020B0502020104020203" pitchFamily="34" charset="0"/>
              </a:rPr>
              <a:t> for integration into the MasterCard supply chain system. </a:t>
            </a:r>
          </a:p>
          <a:p>
            <a:endParaRPr lang="en-US" sz="1050" dirty="0">
              <a:latin typeface="Gill Sans MT" panose="020B0502020104020203" pitchFamily="34" charset="0"/>
            </a:endParaRPr>
          </a:p>
          <a:p>
            <a:r>
              <a:rPr lang="en-US" sz="1050" dirty="0">
                <a:latin typeface="Gill Sans MT" panose="020B0502020104020203" pitchFamily="34" charset="0"/>
              </a:rPr>
              <a:t>On January 11, 2022, MS4G signed an agreement with MasterCard International Incorporated to enhance the digitalization of the agricultural value chain. MS4G issued an RFP to analyze the value chain actors, types of payments they work with, and the likelihood of adopting digital platforms for conducting transactions. The evaluation process is completed, and MS4G is waiting for the selection of a winner. </a:t>
            </a:r>
          </a:p>
        </p:txBody>
      </p:sp>
      <p:cxnSp>
        <p:nvCxnSpPr>
          <p:cNvPr id="11" name="Google Shape;1661;p58">
            <a:extLst>
              <a:ext uri="{FF2B5EF4-FFF2-40B4-BE49-F238E27FC236}">
                <a16:creationId xmlns:a16="http://schemas.microsoft.com/office/drawing/2014/main" id="{315FF0BB-CE11-6EDD-518E-B7EDFE720007}"/>
              </a:ext>
            </a:extLst>
          </p:cNvPr>
          <p:cNvCxnSpPr>
            <a:cxnSpLocks/>
          </p:cNvCxnSpPr>
          <p:nvPr/>
        </p:nvCxnSpPr>
        <p:spPr>
          <a:xfrm>
            <a:off x="4910815" y="1097673"/>
            <a:ext cx="0" cy="3619897"/>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12" name="Google Shape;1411;p40">
            <a:extLst>
              <a:ext uri="{FF2B5EF4-FFF2-40B4-BE49-F238E27FC236}">
                <a16:creationId xmlns:a16="http://schemas.microsoft.com/office/drawing/2014/main" id="{63E58A32-F664-166F-DE2C-ACCC2E2E0E43}"/>
              </a:ext>
            </a:extLst>
          </p:cNvPr>
          <p:cNvPicPr preferRelativeResize="0"/>
          <p:nvPr/>
        </p:nvPicPr>
        <p:blipFill rotWithShape="1">
          <a:blip r:embed="rId3">
            <a:alphaModFix/>
          </a:blip>
          <a:srcRect/>
          <a:stretch/>
        </p:blipFill>
        <p:spPr>
          <a:xfrm>
            <a:off x="412317" y="382769"/>
            <a:ext cx="541061" cy="541059"/>
          </a:xfrm>
          <a:prstGeom prst="rect">
            <a:avLst/>
          </a:prstGeom>
          <a:noFill/>
          <a:ln>
            <a:noFill/>
          </a:ln>
        </p:spPr>
      </p:pic>
      <p:sp>
        <p:nvSpPr>
          <p:cNvPr id="13" name="Google Shape;1343;p33">
            <a:extLst>
              <a:ext uri="{FF2B5EF4-FFF2-40B4-BE49-F238E27FC236}">
                <a16:creationId xmlns:a16="http://schemas.microsoft.com/office/drawing/2014/main" id="{197CCB09-0315-7C40-AFB9-3BBF423AB937}"/>
              </a:ext>
            </a:extLst>
          </p:cNvPr>
          <p:cNvSpPr txBox="1"/>
          <p:nvPr/>
        </p:nvSpPr>
        <p:spPr>
          <a:xfrm>
            <a:off x="1037757" y="333885"/>
            <a:ext cx="7399736"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C85E9CA-986F-41C5-B32B-64053073DA2D}"/>
              </a:ext>
            </a:extLst>
          </p:cNvPr>
          <p:cNvGraphicFramePr>
            <a:graphicFrameLocks noGrp="1"/>
          </p:cNvGraphicFramePr>
          <p:nvPr>
            <p:extLst>
              <p:ext uri="{D42A27DB-BD31-4B8C-83A1-F6EECF244321}">
                <p14:modId xmlns:p14="http://schemas.microsoft.com/office/powerpoint/2010/main" val="1314529679"/>
              </p:ext>
            </p:extLst>
          </p:nvPr>
        </p:nvGraphicFramePr>
        <p:xfrm>
          <a:off x="412316" y="1227221"/>
          <a:ext cx="8382767" cy="3644800"/>
        </p:xfrm>
        <a:graphic>
          <a:graphicData uri="http://schemas.openxmlformats.org/drawingml/2006/table">
            <a:tbl>
              <a:tblPr firstRow="1" bandRow="1">
                <a:tableStyleId>{5C22544A-7EE6-4342-B048-85BDC9FD1C3A}</a:tableStyleId>
              </a:tblPr>
              <a:tblGrid>
                <a:gridCol w="3502062">
                  <a:extLst>
                    <a:ext uri="{9D8B030D-6E8A-4147-A177-3AD203B41FA5}">
                      <a16:colId xmlns:a16="http://schemas.microsoft.com/office/drawing/2014/main" val="1757280058"/>
                    </a:ext>
                  </a:extLst>
                </a:gridCol>
                <a:gridCol w="4880705">
                  <a:extLst>
                    <a:ext uri="{9D8B030D-6E8A-4147-A177-3AD203B41FA5}">
                      <a16:colId xmlns:a16="http://schemas.microsoft.com/office/drawing/2014/main" val="2237896010"/>
                    </a:ext>
                  </a:extLst>
                </a:gridCol>
              </a:tblGrid>
              <a:tr h="268641">
                <a:tc>
                  <a:txBody>
                    <a:bodyPr/>
                    <a:lstStyle/>
                    <a:p>
                      <a:pPr marL="0" marR="0" lvl="0" indent="0" algn="l" rtl="0">
                        <a:lnSpc>
                          <a:spcPct val="100000"/>
                        </a:lnSpc>
                        <a:spcBef>
                          <a:spcPts val="0"/>
                        </a:spcBef>
                        <a:spcAft>
                          <a:spcPts val="0"/>
                        </a:spcAft>
                        <a:buClr>
                          <a:srgbClr val="000000"/>
                        </a:buClr>
                        <a:buFont typeface="Arial"/>
                        <a:buNone/>
                      </a:pPr>
                      <a:r>
                        <a:rPr lang="en-US" sz="1200" b="1" i="0" u="none" strike="noStrike" cap="none" dirty="0">
                          <a:solidFill>
                            <a:srgbClr val="002F6C"/>
                          </a:solidFill>
                          <a:latin typeface="Gill Sans MT" panose="020B0502020104020203" pitchFamily="34" charset="0"/>
                          <a:ea typeface="Gill Sans"/>
                          <a:cs typeface="Gill Sans"/>
                          <a:sym typeface="Gill Sans"/>
                        </a:rPr>
                        <a:t>Implementation Challenges</a:t>
                      </a:r>
                      <a:endParaRPr sz="1200" b="1" i="0" u="none" strike="noStrike" cap="none" dirty="0">
                        <a:solidFill>
                          <a:srgbClr val="002F6C"/>
                        </a:solidFill>
                        <a:latin typeface="Gill Sans MT" panose="020B0502020104020203" pitchFamily="34" charset="0"/>
                        <a:ea typeface="Gill Sans"/>
                        <a:cs typeface="Gill Sans"/>
                        <a:sym typeface="Gill Sans"/>
                      </a:endParaRPr>
                    </a:p>
                  </a:txBody>
                  <a:tcPr marL="90722" marR="90722" marT="45361" marB="45361">
                    <a:lnL w="12700" cmpd="sng">
                      <a:noFill/>
                    </a:lnL>
                    <a:lnR w="19050" cap="flat" cmpd="sng" algn="ctr">
                      <a:solidFill>
                        <a:schemeClr val="bg2"/>
                      </a:solidFill>
                      <a:prstDash val="solid"/>
                      <a:round/>
                      <a:headEnd type="none" w="med" len="med"/>
                      <a:tailEnd type="none" w="med" len="med"/>
                    </a:lnR>
                    <a:lnT w="12700" cmpd="sng">
                      <a:noFill/>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Font typeface="Arial"/>
                        <a:buNone/>
                      </a:pPr>
                      <a:r>
                        <a:rPr lang="en-US" sz="1200" b="1" i="0" u="none" strike="noStrike" cap="none" dirty="0">
                          <a:solidFill>
                            <a:srgbClr val="002F6C"/>
                          </a:solidFill>
                          <a:latin typeface="Gill Sans MT" panose="020B0502020104020203" pitchFamily="34" charset="0"/>
                          <a:ea typeface="Gill Sans"/>
                          <a:cs typeface="Gill Sans"/>
                          <a:sym typeface="Gill Sans"/>
                        </a:rPr>
                        <a:t>Solutions</a:t>
                      </a:r>
                      <a:endParaRPr sz="1200" b="1" i="0" u="none" strike="noStrike" cap="none" dirty="0">
                        <a:solidFill>
                          <a:srgbClr val="002F6C"/>
                        </a:solidFill>
                        <a:latin typeface="Gill Sans MT" panose="020B0502020104020203" pitchFamily="34" charset="0"/>
                        <a:ea typeface="Gill Sans"/>
                        <a:cs typeface="Gill Sans"/>
                        <a:sym typeface="Gill Sans"/>
                      </a:endParaRPr>
                    </a:p>
                  </a:txBody>
                  <a:tcPr marL="90722" marR="90722" marT="45361" marB="45361">
                    <a:lnL w="19050" cap="flat" cmpd="sng" algn="ctr">
                      <a:solidFill>
                        <a:schemeClr val="bg2"/>
                      </a:solidFill>
                      <a:prstDash val="solid"/>
                      <a:round/>
                      <a:headEnd type="none" w="med" len="med"/>
                      <a:tailEnd type="none" w="med" len="med"/>
                    </a:lnL>
                    <a:lnR w="12700" cmpd="sng">
                      <a:noFill/>
                    </a:lnR>
                    <a:lnT w="12700" cmpd="sng">
                      <a:noFill/>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4675576"/>
                  </a:ext>
                </a:extLst>
              </a:tr>
              <a:tr h="799120">
                <a:tc>
                  <a:txBody>
                    <a:bodyPr/>
                    <a:lstStyle/>
                    <a:p>
                      <a:pPr marL="0" marR="0" lvl="0" indent="0" algn="l" rtl="0">
                        <a:lnSpc>
                          <a:spcPct val="100000"/>
                        </a:lnSpc>
                        <a:spcBef>
                          <a:spcPts val="0"/>
                        </a:spcBef>
                        <a:spcAft>
                          <a:spcPts val="0"/>
                        </a:spcAft>
                        <a:buClr>
                          <a:srgbClr val="002351"/>
                        </a:buClr>
                        <a:buSzPts val="1000"/>
                        <a:buFont typeface="Gill Sans"/>
                        <a:buNone/>
                      </a:pPr>
                      <a:r>
                        <a:rPr lang="en-US" sz="950" b="0" i="0" dirty="0">
                          <a:solidFill>
                            <a:schemeClr val="tx1"/>
                          </a:solidFill>
                          <a:latin typeface="Gill Sans MT" panose="020B0502020104020203" pitchFamily="34" charset="0"/>
                          <a:ea typeface="Gill Sans"/>
                          <a:cs typeface="Gill Sans"/>
                          <a:sym typeface="Gill Sans"/>
                        </a:rPr>
                        <a:t>The lack of capacity of service providers, such as weak monitoring and evaluation skills, impacts their ability to deliver on time. </a:t>
                      </a:r>
                    </a:p>
                  </a:txBody>
                  <a:tcPr marL="89978" marR="89978" marT="44989" marB="44989">
                    <a:lnL w="12700" cmpd="sng">
                      <a:noFill/>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spcAft>
                          <a:spcPts val="0"/>
                        </a:spcAft>
                        <a:buNone/>
                      </a:pPr>
                      <a:r>
                        <a:rPr lang="en-US" sz="950" i="0" dirty="0">
                          <a:solidFill>
                            <a:schemeClr val="tx1"/>
                          </a:solidFill>
                          <a:latin typeface="Gill Sans MT" panose="020B0502020104020203" pitchFamily="34" charset="0"/>
                          <a:ea typeface="Gill Sans"/>
                          <a:cs typeface="Gill Sans"/>
                          <a:sym typeface="Gill Sans"/>
                        </a:rPr>
                        <a:t>Recognizing that service providers have different levels of capacity required to succeed, MS4G is designing a system where partners can learn and interact with each other. This includes providing training such as in monitoring and evaluation tools, organizing discussion forums (WFD stakeholders workshop), hosting regular meetings to share experiences and learnings, and continuous follow-up.</a:t>
                      </a:r>
                    </a:p>
                  </a:txBody>
                  <a:tcPr marL="89978" marR="89978" marT="44989" marB="44989">
                    <a:lnL w="19050" cap="flat" cmpd="sng" algn="ctr">
                      <a:solidFill>
                        <a:schemeClr val="bg2"/>
                      </a:solidFill>
                      <a:prstDash val="solid"/>
                      <a:round/>
                      <a:headEnd type="none" w="med" len="med"/>
                      <a:tailEnd type="none" w="med" len="med"/>
                    </a:lnL>
                    <a:lnR w="12700" cmpd="sng">
                      <a:noFill/>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79006827"/>
                  </a:ext>
                </a:extLst>
              </a:tr>
              <a:tr h="656965">
                <a:tc>
                  <a:txBody>
                    <a:bodyPr/>
                    <a:lstStyle/>
                    <a:p>
                      <a:pPr marL="0" marR="0" lvl="0" indent="0" algn="l" rtl="0">
                        <a:lnSpc>
                          <a:spcPct val="100000"/>
                        </a:lnSpc>
                        <a:spcBef>
                          <a:spcPts val="0"/>
                        </a:spcBef>
                        <a:spcAft>
                          <a:spcPts val="0"/>
                        </a:spcAft>
                        <a:buClr>
                          <a:srgbClr val="002351"/>
                        </a:buClr>
                        <a:buSzPts val="1000"/>
                        <a:buFont typeface="Gill Sans"/>
                        <a:buNone/>
                      </a:pPr>
                      <a:r>
                        <a:rPr lang="en-US" sz="950" b="0" i="0">
                          <a:solidFill>
                            <a:schemeClr val="tx1"/>
                          </a:solidFill>
                          <a:latin typeface="Gill Sans MT" panose="020B0502020104020203" pitchFamily="34" charset="0"/>
                          <a:ea typeface="Gill Sans"/>
                          <a:cs typeface="Gill Sans"/>
                          <a:sym typeface="Gill Sans"/>
                        </a:rPr>
                        <a:t>Due to the recent conflict in some parts of the country, geopolitical challenges slowed down partnerships with governmental organizations such as Federal Job Creation Commission and buyers such as TCP.</a:t>
                      </a:r>
                    </a:p>
                  </a:txBody>
                  <a:tcPr marL="89978" marR="89978" marT="44989" marB="44989">
                    <a:lnL w="12700" cmpd="sng">
                      <a:noFill/>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2351"/>
                        </a:buClr>
                        <a:buSzPts val="1000"/>
                        <a:buFont typeface="Gill Sans"/>
                        <a:buNone/>
                        <a:tabLst/>
                        <a:defRPr/>
                      </a:pPr>
                      <a:r>
                        <a:rPr lang="en-US" sz="950" i="0" dirty="0">
                          <a:solidFill>
                            <a:schemeClr val="tx1"/>
                          </a:solidFill>
                          <a:latin typeface="Gill Sans MT" panose="020B0502020104020203" pitchFamily="34" charset="0"/>
                          <a:ea typeface="Gill Sans"/>
                          <a:cs typeface="Gill Sans"/>
                          <a:sym typeface="Gill Sans"/>
                        </a:rPr>
                        <a:t>MS4G is placing a greater focus on partnering with private sector associations and other similar market actors to bring sustainable and systematic changes in our program areas and putting partnerships with Government of Ethiopia affiliated organizations on hold until the political dynamics improve. </a:t>
                      </a:r>
                    </a:p>
                  </a:txBody>
                  <a:tcPr marL="89978" marR="89978" marT="44989" marB="44989">
                    <a:lnL w="19050" cap="flat" cmpd="sng" algn="ctr">
                      <a:solidFill>
                        <a:schemeClr val="bg2"/>
                      </a:solidFill>
                      <a:prstDash val="solid"/>
                      <a:round/>
                      <a:headEnd type="none" w="med" len="med"/>
                      <a:tailEnd type="none" w="med" len="med"/>
                    </a:lnL>
                    <a:lnR w="12700" cmpd="sng">
                      <a:noFill/>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3540137"/>
                  </a:ext>
                </a:extLst>
              </a:tr>
              <a:tr h="941274">
                <a:tc>
                  <a:txBody>
                    <a:bodyPr/>
                    <a:lstStyle/>
                    <a:p>
                      <a:pPr marL="0" marR="0" lvl="0" indent="0" algn="l" rtl="0">
                        <a:spcBef>
                          <a:spcPts val="0"/>
                        </a:spcBef>
                        <a:spcAft>
                          <a:spcPts val="0"/>
                        </a:spcAft>
                        <a:buNone/>
                      </a:pPr>
                      <a:r>
                        <a:rPr lang="en-US" sz="950" b="0" i="0" dirty="0">
                          <a:solidFill>
                            <a:schemeClr val="tx1"/>
                          </a:solidFill>
                          <a:latin typeface="Gill Sans MT" panose="020B0502020104020203" pitchFamily="34" charset="0"/>
                          <a:ea typeface="Gill Sans"/>
                          <a:cs typeface="Gill Sans"/>
                          <a:sym typeface="Gill Sans"/>
                        </a:rPr>
                        <a:t>High collateral requirements, limited liquidity, and limited lending products are major barriers to SMEs' access to finance. In allocating finance for private enterprises, SMEs often receive low priority. Lenders see SMEs as riskier borrowers who lack the collateral, assets, and financial acumen of other borrowers to whom they can lend their limited capital. </a:t>
                      </a:r>
                      <a:endParaRPr lang="en-US" sz="950" b="0" dirty="0">
                        <a:solidFill>
                          <a:schemeClr val="tx1"/>
                        </a:solidFill>
                        <a:latin typeface="Gill Sans MT" panose="020B0502020104020203" pitchFamily="34" charset="0"/>
                      </a:endParaRPr>
                    </a:p>
                  </a:txBody>
                  <a:tcPr marL="89978" marR="89978" marT="44989" marB="44989">
                    <a:lnL w="12700" cmpd="sng">
                      <a:noFill/>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spcAft>
                          <a:spcPts val="0"/>
                        </a:spcAft>
                        <a:buNone/>
                      </a:pPr>
                      <a:r>
                        <a:rPr lang="en-US" sz="950" b="0" i="0" dirty="0">
                          <a:solidFill>
                            <a:schemeClr val="tx1"/>
                          </a:solidFill>
                          <a:latin typeface="Gill Sans MT" panose="020B0502020104020203" pitchFamily="34" charset="0"/>
                          <a:ea typeface="Gill Sans"/>
                          <a:cs typeface="Gill Sans"/>
                          <a:sym typeface="Gill Sans"/>
                        </a:rPr>
                        <a:t>MS4G is issuing a Request for Application for the MS4G blended finance activity on a P4R basis to incentivize financial institutions to provide credit to these underserved segments. Through this facility MS4G will engage FIs to expand access to finance for SMEs by providing cash incentives (1-3% success fee of disbursement value) to commercial banks to extend credit to SMEs. </a:t>
                      </a:r>
                      <a:endParaRPr lang="en-US" sz="950" dirty="0">
                        <a:solidFill>
                          <a:schemeClr val="tx1"/>
                        </a:solidFill>
                        <a:latin typeface="Gill Sans MT" panose="020B0502020104020203" pitchFamily="34" charset="0"/>
                      </a:endParaRPr>
                    </a:p>
                  </a:txBody>
                  <a:tcPr marL="89978" marR="89978" marT="44989" marB="44989">
                    <a:lnL w="19050" cap="flat" cmpd="sng" algn="ctr">
                      <a:solidFill>
                        <a:schemeClr val="bg2"/>
                      </a:solidFill>
                      <a:prstDash val="solid"/>
                      <a:round/>
                      <a:headEnd type="none" w="med" len="med"/>
                      <a:tailEnd type="none" w="med" len="med"/>
                    </a:lnL>
                    <a:lnR w="12700" cmpd="sng">
                      <a:noFill/>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19547127"/>
                  </a:ext>
                </a:extLst>
              </a:tr>
              <a:tr h="929564">
                <a:tc>
                  <a:txBody>
                    <a:bodyPr/>
                    <a:lstStyle/>
                    <a:p>
                      <a:r>
                        <a:rPr lang="en-US" sz="950" b="0" i="0" u="none" strike="noStrike" cap="none" dirty="0">
                          <a:solidFill>
                            <a:schemeClr val="dk1"/>
                          </a:solidFill>
                          <a:effectLst/>
                          <a:latin typeface="Gill Sans MT" panose="020B0502020104020203" pitchFamily="34" charset="0"/>
                          <a:ea typeface="+mn-ea"/>
                          <a:cs typeface="+mn-cs"/>
                          <a:sym typeface="Arial"/>
                        </a:rPr>
                        <a:t>Conflict and political instability, a series of National Bank of Ethiopia (NBE’s) directives on lending freeze, and shortage of forex highly impacted investment interest and investors are more cautious and reluctant to make final decisions. In addition, a limited number of TASPs advising on smaller deals slowed down the capital mobilization process. </a:t>
                      </a:r>
                    </a:p>
                  </a:txBody>
                  <a:tcPr marL="51435" marR="51435" marT="0" marB="0">
                    <a:lnL w="12700" cmpd="sng">
                      <a:noFill/>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spcBef>
                          <a:spcPts val="0"/>
                        </a:spcBef>
                        <a:spcAft>
                          <a:spcPts val="0"/>
                        </a:spcAft>
                        <a:buFont typeface="Arial" panose="020B0604020202020204" pitchFamily="34" charset="0"/>
                        <a:buNone/>
                      </a:pPr>
                      <a:r>
                        <a:rPr lang="en-US" sz="950" b="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MS4G adapted activities to the changing regulatory space, including designing de-risking mechanisms, leveraging guarantees (DFC and other), supporting bankable transactions, looking for local equity players to invest in companies, customizing facilitation services in response to changing regulations, and utilizing personal networks to move deals forward. To maximize TASP contribution, MS4G is designing a mechanism to expand its TASP program. </a:t>
                      </a:r>
                    </a:p>
                  </a:txBody>
                  <a:tcPr marL="51435" marR="51435" marT="0" marB="0">
                    <a:lnL w="19050" cap="flat" cmpd="sng" algn="ctr">
                      <a:solidFill>
                        <a:schemeClr val="bg2"/>
                      </a:solidFill>
                      <a:prstDash val="solid"/>
                      <a:round/>
                      <a:headEnd type="none" w="med" len="med"/>
                      <a:tailEnd type="none" w="med" len="med"/>
                    </a:lnL>
                    <a:lnR w="12700" cmpd="sng">
                      <a:noFill/>
                    </a:lnR>
                    <a:lnT w="190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3838934"/>
                  </a:ext>
                </a:extLst>
              </a:tr>
            </a:tbl>
          </a:graphicData>
        </a:graphic>
      </p:graphicFrame>
      <p:pic>
        <p:nvPicPr>
          <p:cNvPr id="6" name="Google Shape;1411;p40">
            <a:extLst>
              <a:ext uri="{FF2B5EF4-FFF2-40B4-BE49-F238E27FC236}">
                <a16:creationId xmlns:a16="http://schemas.microsoft.com/office/drawing/2014/main" id="{7A40119B-59BC-93B0-5B8C-5ABA9B3BD4C5}"/>
              </a:ext>
            </a:extLst>
          </p:cNvPr>
          <p:cNvPicPr preferRelativeResize="0"/>
          <p:nvPr/>
        </p:nvPicPr>
        <p:blipFill rotWithShape="1">
          <a:blip r:embed="rId3">
            <a:alphaModFix/>
          </a:blip>
          <a:srcRect/>
          <a:stretch/>
        </p:blipFill>
        <p:spPr>
          <a:xfrm>
            <a:off x="412317" y="382769"/>
            <a:ext cx="541061" cy="541059"/>
          </a:xfrm>
          <a:prstGeom prst="rect">
            <a:avLst/>
          </a:prstGeom>
          <a:noFill/>
          <a:ln>
            <a:noFill/>
          </a:ln>
        </p:spPr>
      </p:pic>
      <p:sp>
        <p:nvSpPr>
          <p:cNvPr id="7" name="Google Shape;1343;p33">
            <a:extLst>
              <a:ext uri="{FF2B5EF4-FFF2-40B4-BE49-F238E27FC236}">
                <a16:creationId xmlns:a16="http://schemas.microsoft.com/office/drawing/2014/main" id="{CC7D386A-F230-7D35-64CF-D9430F9C03FE}"/>
              </a:ext>
            </a:extLst>
          </p:cNvPr>
          <p:cNvSpPr txBox="1"/>
          <p:nvPr/>
        </p:nvSpPr>
        <p:spPr>
          <a:xfrm>
            <a:off x="1037757" y="333885"/>
            <a:ext cx="7399736" cy="589943"/>
          </a:xfrm>
          <a:prstGeom prst="rect">
            <a:avLst/>
          </a:prstGeom>
          <a:noFill/>
          <a:ln>
            <a:noFill/>
          </a:ln>
        </p:spPr>
        <p:txBody>
          <a:bodyPr spcFirstLastPara="1" wrap="square" lIns="90698" tIns="45336" rIns="90698" bIns="45336" anchor="t" anchorCtr="0">
            <a:noAutofit/>
          </a:bodyPr>
          <a:lstStyle/>
          <a:p>
            <a:pPr defTabSz="907108"/>
            <a:r>
              <a:rPr lang="en-US" sz="2000" b="1" dirty="0">
                <a:solidFill>
                  <a:srgbClr val="002F6C"/>
                </a:solidFill>
                <a:latin typeface="Gill Sans MT" panose="020B0502020104020203" pitchFamily="34" charset="77"/>
                <a:ea typeface="Gill Sans"/>
                <a:cs typeface="Gill Sans"/>
                <a:sym typeface="Gill Sans"/>
              </a:rPr>
              <a:t>MS4G</a:t>
            </a:r>
          </a:p>
          <a:p>
            <a:pPr defTabSz="907108"/>
            <a:r>
              <a:rPr lang="en-US" sz="2000" dirty="0">
                <a:solidFill>
                  <a:schemeClr val="bg2"/>
                </a:solidFill>
                <a:latin typeface="Gill Sans MT" panose="020B0502020104020203" pitchFamily="34" charset="77"/>
                <a:ea typeface="Gill Sans"/>
                <a:cs typeface="Gill Sans"/>
                <a:sym typeface="Gill Sans"/>
              </a:rPr>
              <a:t>Quarterly Updates </a:t>
            </a:r>
            <a:r>
              <a:rPr lang="en-US" sz="2000" dirty="0">
                <a:solidFill>
                  <a:schemeClr val="accent3"/>
                </a:solidFill>
                <a:latin typeface="Gill Sans MT" panose="020B0502020104020203" pitchFamily="34" charset="77"/>
                <a:ea typeface="Gill Sans"/>
                <a:cs typeface="Gill Sans"/>
                <a:sym typeface="Gill Sans"/>
              </a:rPr>
              <a:t>(Y3 Q2)</a:t>
            </a:r>
            <a:endParaRPr lang="en-US" sz="2000" dirty="0">
              <a:solidFill>
                <a:schemeClr val="accent3"/>
              </a:solidFill>
              <a:latin typeface="Gill Sans MT" panose="020B0502020104020203" pitchFamily="34" charset="77"/>
            </a:endParaRPr>
          </a:p>
          <a:p>
            <a:pPr defTabSz="907108"/>
            <a:endParaRPr sz="1786" dirty="0">
              <a:highlight>
                <a:srgbClr val="00FF00"/>
              </a:highlight>
              <a:latin typeface="Gill Sans MT" panose="020B0502020104020203" pitchFamily="34" charset="77"/>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41"/>
          <p:cNvSpPr txBox="1"/>
          <p:nvPr/>
        </p:nvSpPr>
        <p:spPr>
          <a:xfrm>
            <a:off x="2871098" y="1596247"/>
            <a:ext cx="3775227" cy="32829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tx2"/>
                </a:solidFill>
                <a:latin typeface="Gill Sans MT" panose="020B0502020104020203" pitchFamily="34" charset="0"/>
                <a:ea typeface="Gill Sans"/>
                <a:cs typeface="Gill Sans"/>
                <a:sym typeface="Gill Sans"/>
              </a:rPr>
              <a:t>Objectives</a:t>
            </a:r>
            <a:endParaRPr dirty="0">
              <a:solidFill>
                <a:schemeClr val="tx2"/>
              </a:solidFill>
              <a:latin typeface="Gill Sans MT" panose="020B0502020104020203" pitchFamily="34" charset="0"/>
            </a:endParaRPr>
          </a:p>
          <a:p>
            <a:pPr marL="171450" marR="0" lvl="0" indent="-171450" algn="l" rtl="0">
              <a:spcBef>
                <a:spcPts val="600"/>
              </a:spcBef>
              <a:spcAft>
                <a:spcPts val="0"/>
              </a:spcAft>
              <a:buClr>
                <a:srgbClr val="012E6D"/>
              </a:buClr>
              <a:buSzPct val="110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Structure and facilitate financing for large-scale projects, business models, and private investment opportunities in the Peruvian Amazonia </a:t>
            </a:r>
            <a:r>
              <a:rPr lang="en-US" sz="1100" dirty="0">
                <a:solidFill>
                  <a:schemeClr val="tx1"/>
                </a:solidFill>
                <a:latin typeface="Gill Sans MT" panose="020B0502020104020203" pitchFamily="34" charset="0"/>
                <a:ea typeface="Gill Sans"/>
                <a:cs typeface="Gill Sans"/>
                <a:sym typeface="Gill Sans"/>
              </a:rPr>
              <a:t>that serve as long-term drivers of economic growth in the region </a:t>
            </a:r>
            <a:endParaRPr sz="1100" dirty="0">
              <a:solidFill>
                <a:schemeClr val="tx1"/>
              </a:solidFill>
              <a:latin typeface="Gill Sans MT" panose="020B0502020104020203" pitchFamily="34" charset="0"/>
            </a:endParaRPr>
          </a:p>
          <a:p>
            <a:pPr marL="171450" marR="0" lvl="0" indent="-171450" algn="l" rtl="0">
              <a:spcBef>
                <a:spcPts val="900"/>
              </a:spcBef>
              <a:spcAft>
                <a:spcPts val="0"/>
              </a:spcAft>
              <a:buClr>
                <a:srgbClr val="012E6D"/>
              </a:buClr>
              <a:buSzPct val="110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Increase access to and utilization of finance by SMEs and producer associations in the Peruvian Amazonia </a:t>
            </a:r>
            <a:r>
              <a:rPr lang="en-US" sz="1100" dirty="0">
                <a:solidFill>
                  <a:schemeClr val="tx1"/>
                </a:solidFill>
                <a:latin typeface="Gill Sans MT" panose="020B0502020104020203" pitchFamily="34" charset="0"/>
                <a:ea typeface="Gill Sans"/>
                <a:cs typeface="Gill Sans"/>
                <a:sym typeface="Gill Sans"/>
              </a:rPr>
              <a:t>by providing incentives and technical assistance to financial institutions and BASPs to facilitate financing  </a:t>
            </a:r>
            <a:endParaRPr sz="1100" dirty="0">
              <a:solidFill>
                <a:schemeClr val="tx1"/>
              </a:solidFill>
              <a:latin typeface="Gill Sans MT" panose="020B0502020104020203" pitchFamily="34" charset="0"/>
            </a:endParaRPr>
          </a:p>
          <a:p>
            <a:pPr marL="171450" marR="0" lvl="0" indent="-171450" algn="l" rtl="0">
              <a:spcBef>
                <a:spcPts val="900"/>
              </a:spcBef>
              <a:spcAft>
                <a:spcPts val="0"/>
              </a:spcAft>
              <a:buClr>
                <a:srgbClr val="012E6D"/>
              </a:buClr>
              <a:buSzPct val="110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Develop digital information systems </a:t>
            </a:r>
            <a:r>
              <a:rPr lang="en-US" sz="1100" dirty="0">
                <a:solidFill>
                  <a:schemeClr val="tx1"/>
                </a:solidFill>
                <a:latin typeface="Gill Sans MT" panose="020B0502020104020203" pitchFamily="34" charset="0"/>
                <a:ea typeface="Gill Sans"/>
                <a:cs typeface="Gill Sans"/>
                <a:sym typeface="Gill Sans"/>
              </a:rPr>
              <a:t>to support greater supply chain transparency for value chain competitiveness and access to finance among upstream actors </a:t>
            </a:r>
            <a:endParaRPr sz="1100" dirty="0">
              <a:solidFill>
                <a:schemeClr val="tx1"/>
              </a:solidFill>
              <a:latin typeface="Gill Sans MT" panose="020B0502020104020203" pitchFamily="34" charset="0"/>
            </a:endParaRPr>
          </a:p>
          <a:p>
            <a:pPr marL="171450" marR="0" lvl="0" indent="-95250" algn="l" rtl="0">
              <a:spcBef>
                <a:spcPts val="1200"/>
              </a:spcBef>
              <a:spcAft>
                <a:spcPts val="0"/>
              </a:spcAft>
              <a:buClr>
                <a:schemeClr val="dk1"/>
              </a:buClr>
              <a:buSzPts val="1200"/>
              <a:buFont typeface="Arial"/>
              <a:buNone/>
            </a:pPr>
            <a:endParaRPr sz="1200" dirty="0">
              <a:solidFill>
                <a:srgbClr val="004D8A"/>
              </a:solidFill>
              <a:latin typeface="Gill Sans"/>
              <a:ea typeface="Gill Sans"/>
              <a:cs typeface="Gill Sans"/>
              <a:sym typeface="Gill Sans"/>
            </a:endParaRPr>
          </a:p>
        </p:txBody>
      </p:sp>
      <p:sp>
        <p:nvSpPr>
          <p:cNvPr id="1418" name="Google Shape;1418;p41"/>
          <p:cNvSpPr txBox="1"/>
          <p:nvPr/>
        </p:nvSpPr>
        <p:spPr>
          <a:xfrm>
            <a:off x="802545" y="1653333"/>
            <a:ext cx="1944241" cy="28814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i="1" dirty="0">
                <a:solidFill>
                  <a:srgbClr val="012E6D"/>
                </a:solidFill>
                <a:latin typeface="Gill Sans MT" panose="020B0502020104020203" pitchFamily="34" charset="0"/>
                <a:ea typeface="Gill Sans"/>
                <a:cs typeface="Gill Sans"/>
                <a:sym typeface="Gill Sans"/>
              </a:rPr>
              <a:t>Projected LOP budget of </a:t>
            </a:r>
            <a:r>
              <a:rPr lang="en-US" sz="1200" b="1" i="1" dirty="0">
                <a:solidFill>
                  <a:srgbClr val="012E6D"/>
                </a:solidFill>
                <a:latin typeface="Gill Sans MT" panose="020B0502020104020203" pitchFamily="34" charset="0"/>
                <a:ea typeface="Gill Sans"/>
                <a:cs typeface="Gill Sans"/>
                <a:sym typeface="Gill Sans"/>
              </a:rPr>
              <a:t>USD15 M</a:t>
            </a:r>
            <a:r>
              <a:rPr lang="en-US" sz="1200" i="1" dirty="0">
                <a:solidFill>
                  <a:srgbClr val="012E6D"/>
                </a:solidFill>
                <a:latin typeface="Gill Sans MT" panose="020B0502020104020203" pitchFamily="34" charset="0"/>
                <a:ea typeface="Gill Sans"/>
                <a:cs typeface="Gill Sans"/>
                <a:sym typeface="Gill Sans"/>
              </a:rPr>
              <a:t>, of which</a:t>
            </a:r>
            <a:r>
              <a:rPr lang="en-US" sz="1200" b="1" i="1" dirty="0">
                <a:solidFill>
                  <a:srgbClr val="012E6D"/>
                </a:solidFill>
                <a:latin typeface="Gill Sans MT" panose="020B0502020104020203" pitchFamily="34" charset="0"/>
                <a:ea typeface="Gill Sans"/>
                <a:cs typeface="Gill Sans"/>
                <a:sym typeface="Gill Sans"/>
              </a:rPr>
              <a:t> USD5 M </a:t>
            </a:r>
            <a:r>
              <a:rPr lang="en-US" sz="1200" i="1" dirty="0">
                <a:solidFill>
                  <a:srgbClr val="012E6D"/>
                </a:solidFill>
                <a:latin typeface="Gill Sans MT" panose="020B0502020104020203" pitchFamily="34" charset="0"/>
                <a:ea typeface="Gill Sans"/>
                <a:cs typeface="Gill Sans"/>
                <a:sym typeface="Gill Sans"/>
              </a:rPr>
              <a:t>is obligated</a:t>
            </a:r>
            <a:r>
              <a:rPr lang="en-US" sz="1200" b="1" i="1" dirty="0">
                <a:solidFill>
                  <a:srgbClr val="012E6D"/>
                </a:solidFill>
                <a:latin typeface="Gill Sans MT" panose="020B0502020104020203" pitchFamily="34" charset="0"/>
                <a:ea typeface="Gill Sans"/>
                <a:cs typeface="Gill Sans"/>
                <a:sym typeface="Gill Sans"/>
              </a:rPr>
              <a:t> </a:t>
            </a:r>
            <a:endParaRPr sz="1800" dirty="0">
              <a:solidFill>
                <a:srgbClr val="012E6D"/>
              </a:solidFill>
              <a:latin typeface="Gill Sans MT" panose="020B0502020104020203" pitchFamily="34" charset="0"/>
              <a:ea typeface="Gill Sans"/>
              <a:cs typeface="Gill Sans"/>
              <a:sym typeface="Gill Sans"/>
            </a:endParaRPr>
          </a:p>
          <a:p>
            <a:pPr marL="0" marR="0" lvl="0" indent="0" algn="l" rtl="0">
              <a:spcBef>
                <a:spcPts val="1200"/>
              </a:spcBef>
              <a:spcAft>
                <a:spcPts val="900"/>
              </a:spcAft>
              <a:buNone/>
            </a:pPr>
            <a:r>
              <a:rPr lang="en-US" sz="1200" i="1" dirty="0">
                <a:solidFill>
                  <a:srgbClr val="012E6D"/>
                </a:solidFill>
                <a:latin typeface="Gill Sans MT" panose="020B0502020104020203" pitchFamily="34" charset="0"/>
                <a:ea typeface="Gill Sans"/>
                <a:cs typeface="Gill Sans"/>
                <a:sym typeface="Gill Sans"/>
              </a:rPr>
              <a:t>Capital mobilization target of </a:t>
            </a:r>
            <a:r>
              <a:rPr lang="en-US" sz="1200" b="1" i="1" dirty="0">
                <a:solidFill>
                  <a:srgbClr val="012E6D"/>
                </a:solidFill>
                <a:latin typeface="Gill Sans MT" panose="020B0502020104020203" pitchFamily="34" charset="0"/>
                <a:ea typeface="Gill Sans"/>
                <a:cs typeface="Gill Sans"/>
                <a:sym typeface="Gill Sans"/>
              </a:rPr>
              <a:t>USD106 M</a:t>
            </a:r>
            <a:endParaRPr sz="1800" dirty="0">
              <a:solidFill>
                <a:srgbClr val="012E6D"/>
              </a:solidFill>
              <a:latin typeface="Gill Sans MT" panose="020B0502020104020203" pitchFamily="34" charset="0"/>
              <a:ea typeface="Gill Sans"/>
              <a:cs typeface="Gill Sans"/>
              <a:sym typeface="Gill Sans"/>
            </a:endParaRPr>
          </a:p>
          <a:p>
            <a:pPr marL="0" marR="0" lvl="0" indent="0" algn="l" rtl="0">
              <a:spcBef>
                <a:spcPts val="1200"/>
              </a:spcBef>
              <a:spcAft>
                <a:spcPts val="1200"/>
              </a:spcAft>
              <a:buNone/>
            </a:pPr>
            <a:r>
              <a:rPr lang="en-US" sz="1200" i="1" dirty="0">
                <a:solidFill>
                  <a:srgbClr val="012E6D"/>
                </a:solidFill>
                <a:latin typeface="Gill Sans MT" panose="020B0502020104020203" pitchFamily="34" charset="0"/>
                <a:ea typeface="Gill Sans"/>
                <a:cs typeface="Gill Sans"/>
                <a:sym typeface="Gill Sans"/>
              </a:rPr>
              <a:t>May 2020 – Dec 2023</a:t>
            </a:r>
            <a:endParaRPr sz="1200" i="1" dirty="0">
              <a:solidFill>
                <a:srgbClr val="012E6D"/>
              </a:solidFill>
              <a:latin typeface="Gill Sans MT" panose="020B0502020104020203" pitchFamily="34" charset="0"/>
              <a:ea typeface="Gill Sans"/>
              <a:cs typeface="Gill Sans"/>
              <a:sym typeface="Gill Sans"/>
            </a:endParaRPr>
          </a:p>
          <a:p>
            <a:pPr marL="0" marR="0" lvl="0" indent="0" algn="l" rtl="0">
              <a:spcBef>
                <a:spcPts val="1200"/>
              </a:spcBef>
              <a:spcAft>
                <a:spcPts val="0"/>
              </a:spcAft>
              <a:buNone/>
            </a:pPr>
            <a:r>
              <a:rPr lang="en-US" sz="1200" i="1" dirty="0">
                <a:solidFill>
                  <a:srgbClr val="012E6D"/>
                </a:solidFill>
                <a:latin typeface="Gill Sans MT" panose="020B0502020104020203" pitchFamily="34" charset="0"/>
                <a:ea typeface="Gill Sans"/>
                <a:cs typeface="Gill Sans"/>
                <a:sym typeface="Gill Sans"/>
              </a:rPr>
              <a:t>Amazonia region of Peru</a:t>
            </a:r>
            <a:endParaRPr dirty="0">
              <a:solidFill>
                <a:srgbClr val="012E6D"/>
              </a:solidFill>
              <a:latin typeface="Gill Sans MT" panose="020B0502020104020203" pitchFamily="34" charset="0"/>
            </a:endParaRPr>
          </a:p>
        </p:txBody>
      </p:sp>
      <p:grpSp>
        <p:nvGrpSpPr>
          <p:cNvPr id="1419" name="Google Shape;1419;p41"/>
          <p:cNvGrpSpPr/>
          <p:nvPr/>
        </p:nvGrpSpPr>
        <p:grpSpPr>
          <a:xfrm>
            <a:off x="360609" y="2919048"/>
            <a:ext cx="385583" cy="385583"/>
            <a:chOff x="223285" y="3200073"/>
            <a:chExt cx="431550" cy="431550"/>
          </a:xfrm>
        </p:grpSpPr>
        <p:sp>
          <p:nvSpPr>
            <p:cNvPr id="1420" name="Google Shape;1420;p41"/>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421" name="Google Shape;1421;p41"/>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422" name="Google Shape;1422;p41"/>
          <p:cNvGrpSpPr/>
          <p:nvPr/>
        </p:nvGrpSpPr>
        <p:grpSpPr>
          <a:xfrm>
            <a:off x="367378" y="1795710"/>
            <a:ext cx="385583" cy="385583"/>
            <a:chOff x="223285" y="2622616"/>
            <a:chExt cx="431550" cy="431550"/>
          </a:xfrm>
        </p:grpSpPr>
        <p:sp>
          <p:nvSpPr>
            <p:cNvPr id="1423" name="Google Shape;1423;p41"/>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424" name="Google Shape;1424;p41"/>
            <p:cNvPicPr preferRelativeResize="0"/>
            <p:nvPr/>
          </p:nvPicPr>
          <p:blipFill rotWithShape="1">
            <a:blip r:embed="rId4">
              <a:alphaModFix/>
            </a:blip>
            <a:srcRect/>
            <a:stretch/>
          </p:blipFill>
          <p:spPr>
            <a:xfrm>
              <a:off x="355184" y="2677230"/>
              <a:ext cx="164922" cy="308174"/>
            </a:xfrm>
            <a:prstGeom prst="rect">
              <a:avLst/>
            </a:prstGeom>
            <a:noFill/>
            <a:ln>
              <a:noFill/>
            </a:ln>
          </p:spPr>
        </p:pic>
      </p:grpSp>
      <p:grpSp>
        <p:nvGrpSpPr>
          <p:cNvPr id="1425" name="Google Shape;1425;p41"/>
          <p:cNvGrpSpPr/>
          <p:nvPr/>
        </p:nvGrpSpPr>
        <p:grpSpPr>
          <a:xfrm>
            <a:off x="360606" y="3451692"/>
            <a:ext cx="385583" cy="385583"/>
            <a:chOff x="223285" y="3780400"/>
            <a:chExt cx="431550" cy="431550"/>
          </a:xfrm>
        </p:grpSpPr>
        <p:sp>
          <p:nvSpPr>
            <p:cNvPr id="1426" name="Google Shape;1426;p41"/>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427" name="Google Shape;1427;p41"/>
            <p:cNvPicPr preferRelativeResize="0"/>
            <p:nvPr/>
          </p:nvPicPr>
          <p:blipFill rotWithShape="1">
            <a:blip r:embed="rId5">
              <a:alphaModFix/>
            </a:blip>
            <a:srcRect/>
            <a:stretch/>
          </p:blipFill>
          <p:spPr>
            <a:xfrm>
              <a:off x="341258" y="3848824"/>
              <a:ext cx="191084" cy="287748"/>
            </a:xfrm>
            <a:prstGeom prst="rect">
              <a:avLst/>
            </a:prstGeom>
            <a:noFill/>
            <a:ln>
              <a:noFill/>
            </a:ln>
          </p:spPr>
        </p:pic>
      </p:grpSp>
      <p:sp>
        <p:nvSpPr>
          <p:cNvPr id="1429" name="Google Shape;1429;p41"/>
          <p:cNvSpPr txBox="1"/>
          <p:nvPr/>
        </p:nvSpPr>
        <p:spPr>
          <a:xfrm>
            <a:off x="1084342" y="305564"/>
            <a:ext cx="7628140" cy="7241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2"/>
                </a:solidFill>
                <a:latin typeface="Gill Sans MT" panose="020B0502020104020203" pitchFamily="34" charset="0"/>
                <a:ea typeface="Gill Sans"/>
                <a:cs typeface="Gill Sans"/>
                <a:sym typeface="Gill Sans"/>
              </a:rPr>
              <a:t>PERU </a:t>
            </a:r>
            <a:endParaRPr sz="2000" dirty="0">
              <a:highlight>
                <a:srgbClr val="00FF00"/>
              </a:highlight>
              <a:latin typeface="Gill Sans MT" panose="020B0502020104020203" pitchFamily="34" charset="0"/>
            </a:endParaRPr>
          </a:p>
          <a:p>
            <a:pPr marL="0" marR="0" lvl="0" indent="0" algn="l" rtl="0">
              <a:spcAft>
                <a:spcPts val="0"/>
              </a:spcAft>
              <a:buNone/>
            </a:pPr>
            <a:r>
              <a:rPr lang="en-US" sz="1600" dirty="0">
                <a:solidFill>
                  <a:schemeClr val="bg2"/>
                </a:solidFill>
                <a:latin typeface="Gill Sans MT" panose="020B0502020104020203" pitchFamily="34" charset="0"/>
                <a:ea typeface="Gill Sans"/>
                <a:cs typeface="Gill Sans"/>
                <a:sym typeface="Gill Sans"/>
              </a:rPr>
              <a:t>Activity summary: Catalyze investment and access to finance in the Peruvian Amazonia</a:t>
            </a:r>
            <a:endParaRPr sz="1600" dirty="0">
              <a:solidFill>
                <a:schemeClr val="bg2"/>
              </a:solidFill>
              <a:latin typeface="Gill Sans MT" panose="020B0502020104020203" pitchFamily="34" charset="0"/>
            </a:endParaRPr>
          </a:p>
        </p:txBody>
      </p:sp>
      <p:sp>
        <p:nvSpPr>
          <p:cNvPr id="10" name="TextBox 9">
            <a:extLst>
              <a:ext uri="{FF2B5EF4-FFF2-40B4-BE49-F238E27FC236}">
                <a16:creationId xmlns:a16="http://schemas.microsoft.com/office/drawing/2014/main" id="{17CBF05E-FE49-4F6A-A933-E9307B813137}"/>
              </a:ext>
            </a:extLst>
          </p:cNvPr>
          <p:cNvSpPr txBox="1"/>
          <p:nvPr/>
        </p:nvSpPr>
        <p:spPr>
          <a:xfrm>
            <a:off x="4137529" y="4740800"/>
            <a:ext cx="4808284" cy="200055"/>
          </a:xfrm>
          <a:prstGeom prst="rect">
            <a:avLst/>
          </a:prstGeom>
          <a:noFill/>
        </p:spPr>
        <p:txBody>
          <a:bodyPr wrap="square" lIns="91440" tIns="45720" rIns="91440" bIns="45720" rtlCol="0" anchor="t">
            <a:spAutoFit/>
          </a:bodyPr>
          <a:lstStyle/>
          <a:p>
            <a:pPr algn="r"/>
            <a:r>
              <a:rPr lang="en-US" sz="700" dirty="0">
                <a:latin typeface="Gill Sans MT"/>
              </a:rPr>
              <a:t>Additional USD2 million generated during quarter but in process of verification would bring total against target to 26%</a:t>
            </a:r>
          </a:p>
        </p:txBody>
      </p:sp>
      <p:pic>
        <p:nvPicPr>
          <p:cNvPr id="17" name="Picture 16" descr="Icon&#10;&#10;Description automatically generated">
            <a:extLst>
              <a:ext uri="{FF2B5EF4-FFF2-40B4-BE49-F238E27FC236}">
                <a16:creationId xmlns:a16="http://schemas.microsoft.com/office/drawing/2014/main" id="{9BB936F5-92D3-592B-D3A6-29803898329D}"/>
              </a:ext>
            </a:extLst>
          </p:cNvPr>
          <p:cNvPicPr>
            <a:picLocks noChangeAspect="1"/>
          </p:cNvPicPr>
          <p:nvPr/>
        </p:nvPicPr>
        <p:blipFill>
          <a:blip r:embed="rId6"/>
          <a:stretch>
            <a:fillRect/>
          </a:stretch>
        </p:blipFill>
        <p:spPr>
          <a:xfrm>
            <a:off x="268995" y="294029"/>
            <a:ext cx="730072" cy="641665"/>
          </a:xfrm>
          <a:prstGeom prst="rect">
            <a:avLst/>
          </a:prstGeom>
        </p:spPr>
      </p:pic>
      <p:cxnSp>
        <p:nvCxnSpPr>
          <p:cNvPr id="31" name="Google Shape;1661;p58">
            <a:extLst>
              <a:ext uri="{FF2B5EF4-FFF2-40B4-BE49-F238E27FC236}">
                <a16:creationId xmlns:a16="http://schemas.microsoft.com/office/drawing/2014/main" id="{0CEBF373-A3CB-75D8-AC01-2F92588C7AA1}"/>
              </a:ext>
            </a:extLst>
          </p:cNvPr>
          <p:cNvCxnSpPr>
            <a:cxnSpLocks/>
          </p:cNvCxnSpPr>
          <p:nvPr/>
        </p:nvCxnSpPr>
        <p:spPr>
          <a:xfrm>
            <a:off x="2791438" y="1653333"/>
            <a:ext cx="0" cy="2683675"/>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18" name="Picture 17" descr="Diagram&#10;&#10;Description automatically generated">
            <a:extLst>
              <a:ext uri="{FF2B5EF4-FFF2-40B4-BE49-F238E27FC236}">
                <a16:creationId xmlns:a16="http://schemas.microsoft.com/office/drawing/2014/main" id="{6EBF63AC-CDC5-2532-61AF-747C1198FC71}"/>
              </a:ext>
            </a:extLst>
          </p:cNvPr>
          <p:cNvPicPr>
            <a:picLocks noChangeAspect="1"/>
          </p:cNvPicPr>
          <p:nvPr/>
        </p:nvPicPr>
        <p:blipFill rotWithShape="1">
          <a:blip r:embed="rId7"/>
          <a:srcRect l="4353" t="6565" r="14025" b="3847"/>
          <a:stretch/>
        </p:blipFill>
        <p:spPr>
          <a:xfrm>
            <a:off x="7108723" y="1060312"/>
            <a:ext cx="1603759" cy="356085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3" name="Google Shape;1449;p43">
            <a:extLst>
              <a:ext uri="{FF2B5EF4-FFF2-40B4-BE49-F238E27FC236}">
                <a16:creationId xmlns:a16="http://schemas.microsoft.com/office/drawing/2014/main" id="{9815F009-18A9-4E66-B1A0-9627E870840D}"/>
              </a:ext>
            </a:extLst>
          </p:cNvPr>
          <p:cNvSpPr/>
          <p:nvPr/>
        </p:nvSpPr>
        <p:spPr>
          <a:xfrm>
            <a:off x="5386039" y="1356637"/>
            <a:ext cx="3583457" cy="3067292"/>
          </a:xfrm>
          <a:prstGeom prst="rect">
            <a:avLst/>
          </a:prstGeom>
          <a:solidFill>
            <a:srgbClr val="012E6D"/>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3" name="Google Shape;1453;p43"/>
          <p:cNvPicPr preferRelativeResize="0"/>
          <p:nvPr/>
        </p:nvPicPr>
        <p:blipFill rotWithShape="1">
          <a:blip r:embed="rId3">
            <a:alphaModFix/>
          </a:blip>
          <a:srcRect l="60761" t="21550" r="5793"/>
          <a:stretch/>
        </p:blipFill>
        <p:spPr>
          <a:xfrm>
            <a:off x="7327722" y="2099912"/>
            <a:ext cx="1520935" cy="2205277"/>
          </a:xfrm>
          <a:prstGeom prst="rect">
            <a:avLst/>
          </a:prstGeom>
          <a:noFill/>
          <a:ln>
            <a:noFill/>
          </a:ln>
        </p:spPr>
      </p:pic>
      <p:graphicFrame>
        <p:nvGraphicFramePr>
          <p:cNvPr id="1454" name="Google Shape;1454;p43"/>
          <p:cNvGraphicFramePr/>
          <p:nvPr>
            <p:extLst>
              <p:ext uri="{D42A27DB-BD31-4B8C-83A1-F6EECF244321}">
                <p14:modId xmlns:p14="http://schemas.microsoft.com/office/powerpoint/2010/main" val="1614265028"/>
              </p:ext>
            </p:extLst>
          </p:nvPr>
        </p:nvGraphicFramePr>
        <p:xfrm>
          <a:off x="5530493" y="2122214"/>
          <a:ext cx="1797229" cy="2108976"/>
        </p:xfrm>
        <a:graphic>
          <a:graphicData uri="http://schemas.openxmlformats.org/drawingml/2006/table">
            <a:tbl>
              <a:tblPr>
                <a:noFill/>
                <a:tableStyleId>{09BC3AFD-933C-45F6-9677-3918EA53FDC7}</a:tableStyleId>
              </a:tblPr>
              <a:tblGrid>
                <a:gridCol w="850512">
                  <a:extLst>
                    <a:ext uri="{9D8B030D-6E8A-4147-A177-3AD203B41FA5}">
                      <a16:colId xmlns:a16="http://schemas.microsoft.com/office/drawing/2014/main" val="20000"/>
                    </a:ext>
                  </a:extLst>
                </a:gridCol>
                <a:gridCol w="946717">
                  <a:extLst>
                    <a:ext uri="{9D8B030D-6E8A-4147-A177-3AD203B41FA5}">
                      <a16:colId xmlns:a16="http://schemas.microsoft.com/office/drawing/2014/main" val="20001"/>
                    </a:ext>
                  </a:extLst>
                </a:gridCol>
              </a:tblGrid>
              <a:tr h="320325">
                <a:tc>
                  <a:txBody>
                    <a:bodyPr/>
                    <a:lstStyle/>
                    <a:p>
                      <a:pPr marL="0" lvl="0" indent="0" algn="l" rtl="0">
                        <a:spcBef>
                          <a:spcPts val="0"/>
                        </a:spcBef>
                        <a:spcAft>
                          <a:spcPts val="0"/>
                        </a:spcAft>
                        <a:buNone/>
                      </a:pPr>
                      <a:r>
                        <a:rPr lang="en-US" sz="900" b="1">
                          <a:solidFill>
                            <a:schemeClr val="lt1"/>
                          </a:solidFill>
                          <a:latin typeface="Gill Sans MT" panose="020B0502020104020203" pitchFamily="34" charset="0"/>
                          <a:ea typeface="Gill Sans"/>
                          <a:cs typeface="Gill Sans"/>
                          <a:sym typeface="Gill Sans"/>
                        </a:rPr>
                        <a:t>Region</a:t>
                      </a:r>
                      <a:endParaRPr sz="900" b="1">
                        <a:solidFill>
                          <a:schemeClr val="lt1"/>
                        </a:solidFill>
                        <a:latin typeface="Gill Sans MT" panose="020B0502020104020203" pitchFamily="34" charset="0"/>
                        <a:ea typeface="Gill Sans"/>
                        <a:cs typeface="Gill Sans"/>
                        <a:sym typeface="Gill Sans"/>
                      </a:endParaRPr>
                    </a:p>
                  </a:txBody>
                  <a:tcPr marL="45700" marR="45700" marT="45700" marB="457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US" sz="900" b="1" dirty="0">
                          <a:solidFill>
                            <a:schemeClr val="lt1"/>
                          </a:solidFill>
                          <a:latin typeface="Gill Sans MT" panose="020B0502020104020203" pitchFamily="34" charset="0"/>
                          <a:ea typeface="Gill Sans"/>
                          <a:cs typeface="Gill Sans"/>
                          <a:sym typeface="Gill Sans"/>
                        </a:rPr>
                        <a:t>Potential loans</a:t>
                      </a:r>
                    </a:p>
                    <a:p>
                      <a:pPr marL="0" lvl="0" indent="0" algn="l" rtl="0">
                        <a:spcBef>
                          <a:spcPts val="0"/>
                        </a:spcBef>
                        <a:spcAft>
                          <a:spcPts val="0"/>
                        </a:spcAft>
                        <a:buNone/>
                      </a:pPr>
                      <a:r>
                        <a:rPr lang="en-US" sz="900" b="1" dirty="0">
                          <a:solidFill>
                            <a:schemeClr val="lt1"/>
                          </a:solidFill>
                          <a:latin typeface="Gill Sans MT" panose="020B0502020104020203" pitchFamily="34" charset="0"/>
                          <a:ea typeface="Gill Sans"/>
                          <a:cs typeface="Gill Sans"/>
                          <a:sym typeface="Gill Sans"/>
                        </a:rPr>
                        <a:t>(USD million)</a:t>
                      </a:r>
                      <a:endParaRPr sz="900" b="1" dirty="0">
                        <a:solidFill>
                          <a:schemeClr val="lt1"/>
                        </a:solidFill>
                        <a:latin typeface="Gill Sans MT" panose="020B0502020104020203" pitchFamily="34" charset="0"/>
                        <a:ea typeface="Gill Sans"/>
                        <a:cs typeface="Gill Sans"/>
                        <a:sym typeface="Gill Sans"/>
                      </a:endParaRPr>
                    </a:p>
                  </a:txBody>
                  <a:tcPr marL="45700" marR="45700" marT="45700" marB="4570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77455">
                <a:tc>
                  <a:txBody>
                    <a:bodyPr/>
                    <a:lstStyle/>
                    <a:p>
                      <a:pPr marL="0" lvl="0" indent="0" algn="l" rtl="0">
                        <a:spcBef>
                          <a:spcPts val="0"/>
                        </a:spcBef>
                        <a:spcAft>
                          <a:spcPts val="0"/>
                        </a:spcAft>
                        <a:buNone/>
                      </a:pPr>
                      <a:r>
                        <a:rPr lang="en-US" sz="900">
                          <a:latin typeface="Gill Sans MT" panose="020B0502020104020203" pitchFamily="34" charset="0"/>
                          <a:ea typeface="Gill Sans"/>
                          <a:cs typeface="Gill Sans"/>
                          <a:sym typeface="Gill Sans"/>
                        </a:rPr>
                        <a:t>San Martin</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tc>
                  <a:txBody>
                    <a:bodyPr/>
                    <a:lstStyle/>
                    <a:p>
                      <a:pPr marL="0" lvl="2" indent="0" algn="ctr" rtl="0">
                        <a:spcBef>
                          <a:spcPts val="0"/>
                        </a:spcBef>
                        <a:spcAft>
                          <a:spcPts val="0"/>
                        </a:spcAft>
                        <a:buNone/>
                      </a:pPr>
                      <a:r>
                        <a:rPr lang="en-US" sz="900">
                          <a:latin typeface="Gill Sans MT" panose="020B0502020104020203" pitchFamily="34" charset="0"/>
                          <a:ea typeface="Gill Sans"/>
                          <a:cs typeface="Gill Sans"/>
                        </a:rPr>
                        <a:t>10.2</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177455">
                <a:tc>
                  <a:txBody>
                    <a:bodyPr/>
                    <a:lstStyle/>
                    <a:p>
                      <a:pPr marL="0" lvl="0" indent="0" algn="l" rtl="0">
                        <a:spcBef>
                          <a:spcPts val="0"/>
                        </a:spcBef>
                        <a:spcAft>
                          <a:spcPts val="0"/>
                        </a:spcAft>
                        <a:buNone/>
                      </a:pPr>
                      <a:r>
                        <a:rPr lang="en-US" sz="900">
                          <a:latin typeface="Gill Sans MT" panose="020B0502020104020203" pitchFamily="34" charset="0"/>
                          <a:ea typeface="Gill Sans"/>
                          <a:cs typeface="Gill Sans"/>
                          <a:sym typeface="Gill Sans"/>
                        </a:rPr>
                        <a:t>Loreto</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tc>
                  <a:txBody>
                    <a:bodyPr/>
                    <a:lstStyle/>
                    <a:p>
                      <a:pPr marL="0" lvl="2" indent="0" algn="ctr" rtl="0">
                        <a:spcBef>
                          <a:spcPts val="0"/>
                        </a:spcBef>
                        <a:spcAft>
                          <a:spcPts val="0"/>
                        </a:spcAft>
                        <a:buNone/>
                      </a:pPr>
                      <a:r>
                        <a:rPr lang="en-US" sz="900">
                          <a:latin typeface="Gill Sans MT" panose="020B0502020104020203" pitchFamily="34" charset="0"/>
                          <a:ea typeface="Gill Sans"/>
                          <a:cs typeface="Gill Sans"/>
                        </a:rPr>
                        <a:t>10.1</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774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a:latin typeface="Gill Sans MT" panose="020B0502020104020203" pitchFamily="34" charset="0"/>
                          <a:ea typeface="Gill Sans"/>
                          <a:cs typeface="Gill Sans"/>
                          <a:sym typeface="Gill Sans"/>
                        </a:rPr>
                        <a:t>Junín</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tc>
                  <a:txBody>
                    <a:bodyPr/>
                    <a:lstStyle/>
                    <a:p>
                      <a:pPr marL="0" lvl="2" indent="0" algn="ctr" rtl="0">
                        <a:spcBef>
                          <a:spcPts val="0"/>
                        </a:spcBef>
                        <a:spcAft>
                          <a:spcPts val="0"/>
                        </a:spcAft>
                        <a:buNone/>
                      </a:pPr>
                      <a:r>
                        <a:rPr lang="en-US" sz="900">
                          <a:latin typeface="Gill Sans MT" panose="020B0502020104020203" pitchFamily="34" charset="0"/>
                          <a:ea typeface="Gill Sans"/>
                          <a:cs typeface="Gill Sans"/>
                        </a:rPr>
                        <a:t>7.4</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177455">
                <a:tc>
                  <a:txBody>
                    <a:bodyPr/>
                    <a:lstStyle/>
                    <a:p>
                      <a:pPr marL="0" lvl="0" indent="0" algn="l" rtl="0">
                        <a:spcBef>
                          <a:spcPts val="0"/>
                        </a:spcBef>
                        <a:spcAft>
                          <a:spcPts val="0"/>
                        </a:spcAft>
                        <a:buNone/>
                      </a:pPr>
                      <a:r>
                        <a:rPr lang="en-US" sz="900">
                          <a:latin typeface="Gill Sans MT" panose="020B0502020104020203" pitchFamily="34" charset="0"/>
                          <a:ea typeface="Gill Sans"/>
                          <a:cs typeface="Gill Sans"/>
                          <a:sym typeface="Gill Sans"/>
                        </a:rPr>
                        <a:t>Ucayali</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tc>
                  <a:txBody>
                    <a:bodyPr/>
                    <a:lstStyle/>
                    <a:p>
                      <a:pPr marL="0" lvl="2" indent="0" algn="ctr" rtl="0">
                        <a:spcBef>
                          <a:spcPts val="0"/>
                        </a:spcBef>
                        <a:spcAft>
                          <a:spcPts val="0"/>
                        </a:spcAft>
                        <a:buNone/>
                      </a:pPr>
                      <a:r>
                        <a:rPr lang="en-US" sz="900">
                          <a:latin typeface="Gill Sans MT" panose="020B0502020104020203" pitchFamily="34" charset="0"/>
                          <a:ea typeface="Gill Sans"/>
                          <a:cs typeface="Gill Sans"/>
                          <a:sym typeface="Gill Sans"/>
                        </a:rPr>
                        <a:t>4.0</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177455">
                <a:tc>
                  <a:txBody>
                    <a:bodyPr/>
                    <a:lstStyle/>
                    <a:p>
                      <a:pPr marL="0" lvl="0" indent="0" algn="l" rtl="0">
                        <a:spcBef>
                          <a:spcPts val="0"/>
                        </a:spcBef>
                        <a:spcAft>
                          <a:spcPts val="0"/>
                        </a:spcAft>
                        <a:buNone/>
                      </a:pPr>
                      <a:r>
                        <a:rPr lang="en-US" sz="900">
                          <a:latin typeface="Gill Sans MT" panose="020B0502020104020203" pitchFamily="34" charset="0"/>
                          <a:ea typeface="Gill Sans"/>
                          <a:cs typeface="Gill Sans"/>
                          <a:sym typeface="Gill Sans"/>
                        </a:rPr>
                        <a:t>Pasco</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tc>
                  <a:txBody>
                    <a:bodyPr/>
                    <a:lstStyle/>
                    <a:p>
                      <a:pPr marL="0" lvl="2" indent="0" algn="ctr" rtl="0">
                        <a:spcBef>
                          <a:spcPts val="0"/>
                        </a:spcBef>
                        <a:spcAft>
                          <a:spcPts val="0"/>
                        </a:spcAft>
                        <a:buNone/>
                      </a:pPr>
                      <a:r>
                        <a:rPr lang="en-US" sz="900">
                          <a:latin typeface="Gill Sans MT" panose="020B0502020104020203" pitchFamily="34" charset="0"/>
                          <a:ea typeface="Gill Sans"/>
                          <a:cs typeface="Gill Sans"/>
                          <a:sym typeface="Gill Sans"/>
                        </a:rPr>
                        <a:t>3.0</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1774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a:latin typeface="Gill Sans MT" panose="020B0502020104020203" pitchFamily="34" charset="0"/>
                          <a:ea typeface="Gill Sans"/>
                          <a:cs typeface="Gill Sans"/>
                          <a:sym typeface="Gill Sans"/>
                        </a:rPr>
                        <a:t>Huánuco</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rgbClr val="F2F2F2"/>
                    </a:solidFill>
                  </a:tcPr>
                </a:tc>
                <a:tc>
                  <a:txBody>
                    <a:bodyPr/>
                    <a:lstStyle/>
                    <a:p>
                      <a:pPr marL="0" lvl="2" indent="0" algn="ctr" rtl="0">
                        <a:spcBef>
                          <a:spcPts val="0"/>
                        </a:spcBef>
                        <a:spcAft>
                          <a:spcPts val="0"/>
                        </a:spcAft>
                        <a:buNone/>
                      </a:pPr>
                      <a:r>
                        <a:rPr lang="en-US" sz="900">
                          <a:latin typeface="Gill Sans MT" panose="020B0502020104020203" pitchFamily="34" charset="0"/>
                          <a:ea typeface="Gill Sans"/>
                          <a:cs typeface="Gill Sans"/>
                          <a:sym typeface="Gill Sans"/>
                        </a:rPr>
                        <a:t>2.0</a:t>
                      </a:r>
                      <a:endParaRPr sz="900">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207176">
                <a:tc>
                  <a:txBody>
                    <a:bodyPr/>
                    <a:lstStyle/>
                    <a:p>
                      <a:pPr marL="0" marR="0" lvl="0" indent="0" algn="l" rtl="0">
                        <a:lnSpc>
                          <a:spcPct val="100000"/>
                        </a:lnSpc>
                        <a:spcBef>
                          <a:spcPts val="0"/>
                        </a:spcBef>
                        <a:spcAft>
                          <a:spcPts val="0"/>
                        </a:spcAft>
                        <a:buClr>
                          <a:srgbClr val="000000"/>
                        </a:buClr>
                        <a:buFont typeface="Arial"/>
                        <a:buNone/>
                      </a:pPr>
                      <a:r>
                        <a:rPr lang="en-US" sz="900" b="0" i="0" u="none" strike="noStrike" cap="none" dirty="0">
                          <a:solidFill>
                            <a:srgbClr val="000000"/>
                          </a:solidFill>
                          <a:latin typeface="Gill Sans MT" panose="020B0502020104020203" pitchFamily="34" charset="0"/>
                          <a:ea typeface="Gill Sans"/>
                          <a:cs typeface="Gill Sans"/>
                          <a:sym typeface="Gill Sans"/>
                        </a:rPr>
                        <a:t>Madre de Dios</a:t>
                      </a:r>
                      <a:endParaRPr sz="900" b="0" i="0" u="none" strike="noStrike" cap="none" dirty="0">
                        <a:solidFill>
                          <a:srgbClr val="000000"/>
                        </a:solidFill>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rgbClr val="F2F2F2"/>
                    </a:solidFill>
                  </a:tcPr>
                </a:tc>
                <a:tc>
                  <a:txBody>
                    <a:bodyPr/>
                    <a:lstStyle/>
                    <a:p>
                      <a:pPr marL="0" marR="0" lvl="2" indent="0" algn="ctr" rtl="0">
                        <a:lnSpc>
                          <a:spcPct val="100000"/>
                        </a:lnSpc>
                        <a:spcBef>
                          <a:spcPts val="0"/>
                        </a:spcBef>
                        <a:spcAft>
                          <a:spcPts val="0"/>
                        </a:spcAft>
                        <a:buClr>
                          <a:srgbClr val="000000"/>
                        </a:buClr>
                        <a:buFont typeface="Arial"/>
                        <a:buNone/>
                      </a:pPr>
                      <a:r>
                        <a:rPr lang="en-US" sz="900" b="0" i="0" u="none" strike="noStrike" cap="none" dirty="0">
                          <a:solidFill>
                            <a:srgbClr val="000000"/>
                          </a:solidFill>
                          <a:latin typeface="Gill Sans MT" panose="020B0502020104020203" pitchFamily="34" charset="0"/>
                          <a:ea typeface="Gill Sans"/>
                          <a:cs typeface="Gill Sans"/>
                        </a:rPr>
                        <a:t>3.6</a:t>
                      </a:r>
                      <a:endParaRPr sz="900" b="0" i="0" u="none" strike="noStrike" cap="none" dirty="0">
                        <a:solidFill>
                          <a:srgbClr val="000000"/>
                        </a:solidFill>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177455">
                <a:tc>
                  <a:txBody>
                    <a:bodyPr/>
                    <a:lstStyle/>
                    <a:p>
                      <a:pPr marL="0" marR="0" lvl="0" indent="0" algn="l" rtl="0">
                        <a:lnSpc>
                          <a:spcPct val="100000"/>
                        </a:lnSpc>
                        <a:spcBef>
                          <a:spcPts val="0"/>
                        </a:spcBef>
                        <a:spcAft>
                          <a:spcPts val="0"/>
                        </a:spcAft>
                        <a:buClr>
                          <a:srgbClr val="000000"/>
                        </a:buClr>
                        <a:buFont typeface="Arial"/>
                        <a:buNone/>
                      </a:pPr>
                      <a:r>
                        <a:rPr lang="en-US" sz="900" b="0" i="0" u="none" strike="noStrike" cap="none">
                          <a:solidFill>
                            <a:srgbClr val="000000"/>
                          </a:solidFill>
                          <a:latin typeface="Gill Sans MT" panose="020B0502020104020203" pitchFamily="34" charset="0"/>
                          <a:ea typeface="Gill Sans"/>
                          <a:cs typeface="Gill Sans"/>
                          <a:sym typeface="Gill Sans"/>
                        </a:rPr>
                        <a:t>Amazonas</a:t>
                      </a:r>
                      <a:endParaRPr sz="900" b="0" i="0" u="none" strike="noStrike" cap="none">
                        <a:solidFill>
                          <a:srgbClr val="000000"/>
                        </a:solidFill>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lgn="ctr">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rgbClr val="F2F2F2"/>
                    </a:solidFill>
                  </a:tcPr>
                </a:tc>
                <a:tc>
                  <a:txBody>
                    <a:bodyPr/>
                    <a:lstStyle/>
                    <a:p>
                      <a:pPr marL="0" marR="0" lvl="2" indent="0" algn="ctr" rtl="0">
                        <a:lnSpc>
                          <a:spcPct val="100000"/>
                        </a:lnSpc>
                        <a:spcBef>
                          <a:spcPts val="0"/>
                        </a:spcBef>
                        <a:spcAft>
                          <a:spcPts val="0"/>
                        </a:spcAft>
                        <a:buClr>
                          <a:srgbClr val="000000"/>
                        </a:buClr>
                        <a:buFont typeface="Arial"/>
                        <a:buNone/>
                      </a:pPr>
                      <a:r>
                        <a:rPr lang="en-US" sz="900" b="0" i="0" u="none" strike="noStrike" cap="none">
                          <a:solidFill>
                            <a:srgbClr val="000000"/>
                          </a:solidFill>
                          <a:latin typeface="Gill Sans MT" panose="020B0502020104020203" pitchFamily="34" charset="0"/>
                          <a:ea typeface="Gill Sans"/>
                          <a:cs typeface="Gill Sans"/>
                        </a:rPr>
                        <a:t>2.5</a:t>
                      </a:r>
                      <a:endParaRPr sz="900" b="0" i="0" u="none" strike="noStrike" cap="none">
                        <a:solidFill>
                          <a:srgbClr val="000000"/>
                        </a:solidFill>
                        <a:latin typeface="Gill Sans MT" panose="020B0502020104020203" pitchFamily="34" charset="0"/>
                        <a:ea typeface="Gill Sans"/>
                        <a:cs typeface="Gill Sans"/>
                        <a:sym typeface="Gill Sans"/>
                      </a:endParaRPr>
                    </a:p>
                  </a:txBody>
                  <a:tcPr marL="45700" marR="45700" marT="27425" marB="27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lgn="ctr">
                      <a:solidFill>
                        <a:schemeClr val="accent6"/>
                      </a:solidFill>
                      <a:prstDash val="solid"/>
                      <a:round/>
                      <a:headEnd type="none" w="sm" len="sm"/>
                      <a:tailEnd type="none" w="sm" len="sm"/>
                    </a:lnT>
                    <a:lnB w="9525" cap="flat" cmpd="sng" algn="ctr">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2659634325"/>
                  </a:ext>
                </a:extLst>
              </a:tr>
              <a:tr h="177455">
                <a:tc>
                  <a:txBody>
                    <a:bodyPr/>
                    <a:lstStyle/>
                    <a:p>
                      <a:pPr marL="0" marR="0" lvl="0" indent="0" algn="l" rtl="0">
                        <a:lnSpc>
                          <a:spcPct val="100000"/>
                        </a:lnSpc>
                        <a:spcBef>
                          <a:spcPts val="0"/>
                        </a:spcBef>
                        <a:spcAft>
                          <a:spcPts val="0"/>
                        </a:spcAft>
                        <a:buClr>
                          <a:srgbClr val="000000"/>
                        </a:buClr>
                        <a:buFont typeface="Arial"/>
                        <a:buNone/>
                      </a:pPr>
                      <a:r>
                        <a:rPr lang="en-US" sz="900" b="1" i="0" u="none" strike="noStrike" cap="none">
                          <a:solidFill>
                            <a:srgbClr val="000000"/>
                          </a:solidFill>
                          <a:latin typeface="Gill Sans MT" panose="020B0502020104020203" pitchFamily="34" charset="0"/>
                          <a:ea typeface="Gill Sans"/>
                          <a:cs typeface="Gill Sans"/>
                          <a:sym typeface="Gill Sans"/>
                        </a:rPr>
                        <a:t>Total</a:t>
                      </a:r>
                      <a:endParaRPr sz="900" b="1" i="0" u="none" strike="noStrike" cap="none">
                        <a:solidFill>
                          <a:srgbClr val="000000"/>
                        </a:solidFill>
                        <a:latin typeface="Gill Sans MT" panose="020B0502020104020203" pitchFamily="34" charset="0"/>
                        <a:ea typeface="Gill Sans"/>
                        <a:cs typeface="Gill Sans"/>
                        <a:sym typeface="Gill Sans"/>
                      </a:endParaRPr>
                    </a:p>
                  </a:txBody>
                  <a:tcPr marL="45700" marR="45700" marT="27425" marB="27425">
                    <a:lnL w="9525" cap="flat" cmpd="sng">
                      <a:solidFill>
                        <a:schemeClr val="accent6"/>
                      </a:solidFill>
                      <a:prstDash val="solid"/>
                      <a:round/>
                      <a:headEnd type="none" w="sm" len="sm"/>
                      <a:tailEnd type="none" w="sm" len="sm"/>
                    </a:lnL>
                    <a:lnR w="9525" cap="flat" cmpd="sng" algn="ctr">
                      <a:solidFill>
                        <a:schemeClr val="accent6"/>
                      </a:solidFill>
                      <a:prstDash val="solid"/>
                      <a:round/>
                      <a:headEnd type="none" w="sm" len="sm"/>
                      <a:tailEnd type="none" w="sm" len="sm"/>
                    </a:lnR>
                    <a:lnT w="9525" cap="flat" cmpd="sng" algn="ctr">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tc>
                  <a:txBody>
                    <a:bodyPr/>
                    <a:lstStyle/>
                    <a:p>
                      <a:pPr marL="0" marR="0" lvl="2" indent="0" algn="ctr" rtl="0">
                        <a:lnSpc>
                          <a:spcPct val="100000"/>
                        </a:lnSpc>
                        <a:spcBef>
                          <a:spcPts val="0"/>
                        </a:spcBef>
                        <a:spcAft>
                          <a:spcPts val="0"/>
                        </a:spcAft>
                        <a:buClr>
                          <a:srgbClr val="000000"/>
                        </a:buClr>
                        <a:buFont typeface="Arial"/>
                        <a:buNone/>
                      </a:pPr>
                      <a:r>
                        <a:rPr lang="en-US" sz="900" b="1" i="0" u="none" strike="noStrike" cap="none" dirty="0">
                          <a:solidFill>
                            <a:srgbClr val="000000"/>
                          </a:solidFill>
                          <a:latin typeface="Gill Sans MT" panose="020B0502020104020203" pitchFamily="34" charset="0"/>
                          <a:ea typeface="Gill Sans"/>
                          <a:cs typeface="Gill Sans"/>
                          <a:sym typeface="Gill Sans"/>
                        </a:rPr>
                        <a:t>42.8</a:t>
                      </a:r>
                      <a:endParaRPr sz="900" b="1" i="0" u="none" strike="noStrike" cap="none" dirty="0">
                        <a:solidFill>
                          <a:srgbClr val="000000"/>
                        </a:solidFill>
                        <a:latin typeface="Gill Sans MT" panose="020B0502020104020203" pitchFamily="34" charset="0"/>
                        <a:ea typeface="Gill Sans"/>
                        <a:cs typeface="Gill Sans"/>
                        <a:sym typeface="Gill Sans"/>
                      </a:endParaRPr>
                    </a:p>
                  </a:txBody>
                  <a:tcPr marL="45700" marR="45700" marT="27425" marB="27425">
                    <a:lnL w="9525" cap="flat" cmpd="sng" algn="ctr">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lgn="ctr">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solidFill>
                      <a:srgbClr val="F2F2F2"/>
                    </a:solidFill>
                  </a:tcPr>
                </a:tc>
                <a:extLst>
                  <a:ext uri="{0D108BD9-81ED-4DB2-BD59-A6C34878D82A}">
                    <a16:rowId xmlns:a16="http://schemas.microsoft.com/office/drawing/2014/main" val="10009"/>
                  </a:ext>
                </a:extLst>
              </a:tr>
            </a:tbl>
          </a:graphicData>
        </a:graphic>
      </p:graphicFrame>
      <p:sp>
        <p:nvSpPr>
          <p:cNvPr id="1455" name="Google Shape;1455;p43"/>
          <p:cNvSpPr txBox="1"/>
          <p:nvPr/>
        </p:nvSpPr>
        <p:spPr>
          <a:xfrm>
            <a:off x="5498187" y="1350238"/>
            <a:ext cx="3378152" cy="75094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b="1" dirty="0">
                <a:solidFill>
                  <a:srgbClr val="BEE1FF"/>
                </a:solidFill>
                <a:latin typeface="Gill Sans MT" panose="020B0502020104020203" pitchFamily="34" charset="0"/>
                <a:ea typeface="Gill Sans"/>
                <a:cs typeface="Gill Sans"/>
                <a:sym typeface="Gill Sans"/>
              </a:rPr>
              <a:t>18 </a:t>
            </a:r>
            <a:r>
              <a:rPr lang="en-US" sz="1600" dirty="0">
                <a:solidFill>
                  <a:schemeClr val="lt1"/>
                </a:solidFill>
                <a:latin typeface="Gill Sans MT" panose="020B0502020104020203" pitchFamily="34" charset="0"/>
                <a:ea typeface="Gill Sans"/>
                <a:cs typeface="Gill Sans"/>
                <a:sym typeface="Gill Sans"/>
              </a:rPr>
              <a:t>BASPs   |   </a:t>
            </a:r>
            <a:r>
              <a:rPr lang="en-US" sz="1600" b="1" dirty="0">
                <a:solidFill>
                  <a:srgbClr val="BEE1FF"/>
                </a:solidFill>
                <a:latin typeface="Gill Sans MT" panose="020B0502020104020203" pitchFamily="34" charset="0"/>
                <a:ea typeface="Gill Sans"/>
                <a:cs typeface="Gill Sans"/>
                <a:sym typeface="Gill Sans"/>
              </a:rPr>
              <a:t>8 </a:t>
            </a:r>
            <a:r>
              <a:rPr lang="en-US" sz="1600" dirty="0">
                <a:solidFill>
                  <a:schemeClr val="lt1"/>
                </a:solidFill>
                <a:latin typeface="Gill Sans MT" panose="020B0502020104020203" pitchFamily="34" charset="0"/>
                <a:ea typeface="Gill Sans"/>
                <a:cs typeface="Gill Sans"/>
                <a:sym typeface="Gill Sans"/>
              </a:rPr>
              <a:t>Regions</a:t>
            </a:r>
            <a:endParaRPr sz="1600" dirty="0">
              <a:solidFill>
                <a:schemeClr val="lt1"/>
              </a:solidFill>
              <a:latin typeface="Gill Sans MT" panose="020B0502020104020203" pitchFamily="34" charset="0"/>
              <a:ea typeface="Gill Sans"/>
              <a:cs typeface="Gill Sans"/>
              <a:sym typeface="Gill Sans"/>
            </a:endParaRPr>
          </a:p>
          <a:p>
            <a:pPr marL="0" lvl="0" indent="0" algn="ctr" rtl="0">
              <a:lnSpc>
                <a:spcPct val="115000"/>
              </a:lnSpc>
              <a:spcBef>
                <a:spcPts val="0"/>
              </a:spcBef>
              <a:spcAft>
                <a:spcPts val="0"/>
              </a:spcAft>
              <a:buNone/>
            </a:pPr>
            <a:r>
              <a:rPr lang="en-US" sz="1600" b="1" dirty="0">
                <a:solidFill>
                  <a:srgbClr val="BEE1FF"/>
                </a:solidFill>
                <a:latin typeface="Gill Sans MT" panose="020B0502020104020203" pitchFamily="34" charset="0"/>
                <a:ea typeface="Gill Sans"/>
                <a:cs typeface="Gill Sans"/>
                <a:sym typeface="Gill Sans"/>
              </a:rPr>
              <a:t>USD42.8 million in process</a:t>
            </a:r>
            <a:endParaRPr sz="1600" dirty="0">
              <a:solidFill>
                <a:schemeClr val="lt1"/>
              </a:solidFill>
              <a:latin typeface="Gill Sans MT" panose="020B0502020104020203" pitchFamily="34" charset="0"/>
              <a:ea typeface="Gill Sans"/>
              <a:cs typeface="Gill Sans"/>
              <a:sym typeface="Gill Sans"/>
            </a:endParaRPr>
          </a:p>
        </p:txBody>
      </p:sp>
      <p:sp>
        <p:nvSpPr>
          <p:cNvPr id="1456" name="Google Shape;1456;p43"/>
          <p:cNvSpPr txBox="1"/>
          <p:nvPr/>
        </p:nvSpPr>
        <p:spPr>
          <a:xfrm>
            <a:off x="5386038" y="993263"/>
            <a:ext cx="3583457" cy="34621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50" b="1" dirty="0">
                <a:solidFill>
                  <a:schemeClr val="bg2"/>
                </a:solidFill>
                <a:latin typeface="Gill Sans"/>
                <a:ea typeface="Gill Sans"/>
                <a:cs typeface="Gill Sans"/>
                <a:sym typeface="Gill Sans"/>
              </a:rPr>
              <a:t>Spotlight on CATALYZE Peru BASP Agreements</a:t>
            </a:r>
            <a:endParaRPr sz="1050" b="1" dirty="0">
              <a:solidFill>
                <a:schemeClr val="bg2"/>
              </a:solidFill>
              <a:latin typeface="Gill Sans"/>
              <a:ea typeface="Gill Sans"/>
              <a:cs typeface="Gill Sans"/>
              <a:sym typeface="Gill Sans"/>
            </a:endParaRPr>
          </a:p>
        </p:txBody>
      </p:sp>
      <p:sp>
        <p:nvSpPr>
          <p:cNvPr id="10" name="Google Shape;1493;p45">
            <a:extLst>
              <a:ext uri="{FF2B5EF4-FFF2-40B4-BE49-F238E27FC236}">
                <a16:creationId xmlns:a16="http://schemas.microsoft.com/office/drawing/2014/main" id="{19EB05A1-CC94-D54D-A808-6C71B74F4760}"/>
              </a:ext>
            </a:extLst>
          </p:cNvPr>
          <p:cNvSpPr txBox="1"/>
          <p:nvPr/>
        </p:nvSpPr>
        <p:spPr>
          <a:xfrm>
            <a:off x="972512" y="237088"/>
            <a:ext cx="4016049" cy="724177"/>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fr-FR" sz="2000" b="1" dirty="0">
                <a:solidFill>
                  <a:schemeClr val="dk2"/>
                </a:solidFill>
                <a:latin typeface="Gill Sans"/>
                <a:ea typeface="Gill Sans"/>
                <a:cs typeface="Gill Sans"/>
                <a:sym typeface="Gill Sans"/>
              </a:rPr>
              <a:t>PERU</a:t>
            </a:r>
            <a:endParaRPr lang="fr-FR" sz="1500" dirty="0"/>
          </a:p>
          <a:p>
            <a:pPr lvl="0"/>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sp>
        <p:nvSpPr>
          <p:cNvPr id="19" name="Google Shape;1440;g1109f72e8ae_0_52">
            <a:extLst>
              <a:ext uri="{FF2B5EF4-FFF2-40B4-BE49-F238E27FC236}">
                <a16:creationId xmlns:a16="http://schemas.microsoft.com/office/drawing/2014/main" id="{F64D0059-7D2A-4D62-B262-E3F31C9B72C5}"/>
              </a:ext>
            </a:extLst>
          </p:cNvPr>
          <p:cNvSpPr txBox="1"/>
          <p:nvPr/>
        </p:nvSpPr>
        <p:spPr>
          <a:xfrm>
            <a:off x="306494" y="1042210"/>
            <a:ext cx="4745008" cy="3893333"/>
          </a:xfrm>
          <a:prstGeom prst="rect">
            <a:avLst/>
          </a:prstGeom>
          <a:noFill/>
          <a:ln>
            <a:noFill/>
          </a:ln>
        </p:spPr>
        <p:txBody>
          <a:bodyPr spcFirstLastPara="1" wrap="square" lIns="91425" tIns="45700" rIns="91425" bIns="45700" anchor="t" anchorCtr="0">
            <a:spAutoFit/>
          </a:bodyPr>
          <a:lstStyle/>
          <a:p>
            <a:pPr defTabSz="907108"/>
            <a:r>
              <a:rPr lang="en-US" b="1" dirty="0">
                <a:solidFill>
                  <a:srgbClr val="BA0A2F"/>
                </a:solidFill>
                <a:latin typeface="Gill Sans MT" panose="020B0502020104020203" pitchFamily="34" charset="0"/>
                <a:cs typeface="Gill Sans"/>
                <a:sym typeface="Gill Sans"/>
              </a:rPr>
              <a:t>Facilitating access to finance </a:t>
            </a:r>
          </a:p>
          <a:p>
            <a:pPr marL="171450" indent="-171450" algn="just">
              <a:spcBef>
                <a:spcPts val="600"/>
              </a:spcBef>
              <a:buClr>
                <a:srgbClr val="012E6D"/>
              </a:buClr>
              <a:buSzPct val="110000"/>
              <a:buFont typeface="Wingdings" panose="05000000000000000000" pitchFamily="2" charset="2"/>
              <a:buChar char="§"/>
            </a:pPr>
            <a:r>
              <a:rPr lang="en-US" sz="1100" b="1" dirty="0">
                <a:solidFill>
                  <a:schemeClr val="tx1"/>
                </a:solidFill>
                <a:latin typeface="Gill Sans MT"/>
              </a:rPr>
              <a:t>54 companies are receiving technical assistance from CATALYZE Peru </a:t>
            </a:r>
            <a:r>
              <a:rPr lang="en-US" sz="1100" dirty="0">
                <a:solidFill>
                  <a:schemeClr val="tx1"/>
                </a:solidFill>
                <a:latin typeface="Gill Sans MT"/>
              </a:rPr>
              <a:t>through BASPs and specialized consultants, in eight different regions of the Amazonia. </a:t>
            </a:r>
            <a:endParaRPr lang="en-US" sz="1100" dirty="0">
              <a:solidFill>
                <a:schemeClr val="tx1"/>
              </a:solidFill>
              <a:latin typeface="Gill Sans MT" panose="020B0502020104020203" pitchFamily="34" charset="0"/>
            </a:endParaRPr>
          </a:p>
          <a:p>
            <a:pPr marL="457200" indent="-171450">
              <a:spcBef>
                <a:spcPts val="600"/>
              </a:spcBef>
              <a:buClr>
                <a:schemeClr val="bg1">
                  <a:lumMod val="65000"/>
                </a:schemeClr>
              </a:buClr>
              <a:buSzPct val="110000"/>
              <a:buFont typeface="Wingdings" pitchFamily="2" charset="2"/>
              <a:buChar char="§"/>
            </a:pPr>
            <a:r>
              <a:rPr lang="en-US" sz="1100" dirty="0">
                <a:solidFill>
                  <a:schemeClr val="tx1"/>
                </a:solidFill>
                <a:latin typeface="Gill Sans MT"/>
                <a:ea typeface="Gill Sans"/>
                <a:cs typeface="Gill Sans"/>
                <a:sym typeface="Gill Sans"/>
              </a:rPr>
              <a:t>CATALYZE Peru has engaged 18 BASPs that are working with 64 SMEs to structure 67 loans valued at USD42.8 million.</a:t>
            </a:r>
            <a:endParaRPr lang="en-US" sz="1100" dirty="0">
              <a:solidFill>
                <a:schemeClr val="tx1"/>
              </a:solidFill>
              <a:latin typeface="Gill Sans MT"/>
              <a:ea typeface="Gill Sans"/>
              <a:cs typeface="Gill Sans"/>
            </a:endParaRPr>
          </a:p>
          <a:p>
            <a:pPr marL="457200" indent="-171450">
              <a:spcBef>
                <a:spcPts val="600"/>
              </a:spcBef>
              <a:buClr>
                <a:schemeClr val="bg1">
                  <a:lumMod val="65000"/>
                </a:schemeClr>
              </a:buClr>
              <a:buSzPct val="110000"/>
              <a:buFont typeface="Wingdings" pitchFamily="2" charset="2"/>
              <a:buChar char="§"/>
            </a:pPr>
            <a:r>
              <a:rPr lang="en-US" sz="1100" dirty="0">
                <a:solidFill>
                  <a:schemeClr val="tx1"/>
                </a:solidFill>
                <a:latin typeface="Gill Sans MT"/>
                <a:ea typeface="Gill Sans"/>
                <a:cs typeface="Gill Sans"/>
                <a:sym typeface="Gill Sans"/>
              </a:rPr>
              <a:t>Two of the 18 BASPs (11%) are led by women, and they are the top performers. </a:t>
            </a:r>
            <a:endParaRPr lang="en-US" sz="1100" dirty="0">
              <a:solidFill>
                <a:schemeClr val="tx1"/>
              </a:solidFill>
              <a:latin typeface="Gill Sans MT" panose="020B0502020104020203" pitchFamily="34" charset="0"/>
              <a:ea typeface="Gill Sans"/>
              <a:cs typeface="Gill Sans"/>
            </a:endParaRPr>
          </a:p>
          <a:p>
            <a:pPr marL="457200" indent="-171450">
              <a:spcBef>
                <a:spcPts val="600"/>
              </a:spcBef>
              <a:buClr>
                <a:schemeClr val="bg1">
                  <a:lumMod val="65000"/>
                </a:schemeClr>
              </a:buClr>
              <a:buSzPct val="110000"/>
              <a:buFont typeface="Wingdings" pitchFamily="2" charset="2"/>
              <a:buChar char="§"/>
            </a:pPr>
            <a:r>
              <a:rPr lang="en-US" sz="1100" dirty="0">
                <a:solidFill>
                  <a:schemeClr val="tx1"/>
                </a:solidFill>
                <a:latin typeface="Gill Sans MT"/>
                <a:sym typeface="Gill Sans"/>
              </a:rPr>
              <a:t>CATALYZE Peru closed six deals towards the end of quarter valued at USD1.3 million for a total of 17 deals valued at USD6.7 million. This USD1.3 million is not yet reported under total private capital mobilized as it is pending internal verification from the CATALYZE M&amp;E team.</a:t>
            </a:r>
            <a:endParaRPr lang="en-US" sz="1100" dirty="0">
              <a:solidFill>
                <a:schemeClr val="tx1"/>
              </a:solidFill>
              <a:latin typeface="Gill Sans MT" panose="020B0502020104020203" pitchFamily="34" charset="0"/>
            </a:endParaRPr>
          </a:p>
          <a:p>
            <a:pPr marL="172720" indent="-171450" algn="just">
              <a:spcBef>
                <a:spcPts val="600"/>
              </a:spcBef>
              <a:buClr>
                <a:srgbClr val="012E6D"/>
              </a:buClr>
              <a:buSzPct val="110000"/>
              <a:buFont typeface="Wingdings" panose="05000000000000000000" pitchFamily="2" charset="2"/>
              <a:buChar char="§"/>
            </a:pPr>
            <a:r>
              <a:rPr lang="en-US" sz="1100" dirty="0">
                <a:solidFill>
                  <a:schemeClr val="tx1"/>
                </a:solidFill>
                <a:latin typeface="Gill Sans MT"/>
                <a:sym typeface="Gill Sans"/>
              </a:rPr>
              <a:t>CATALYZE Peru has 16 signed </a:t>
            </a:r>
            <a:r>
              <a:rPr lang="en-US" sz="1100" dirty="0" err="1">
                <a:solidFill>
                  <a:schemeClr val="tx1"/>
                </a:solidFill>
                <a:latin typeface="Gill Sans MT"/>
                <a:sym typeface="Gill Sans"/>
              </a:rPr>
              <a:t>MoUs</a:t>
            </a:r>
            <a:r>
              <a:rPr lang="en-US" sz="1100" dirty="0">
                <a:solidFill>
                  <a:schemeClr val="tx1"/>
                </a:solidFill>
                <a:latin typeface="Gill Sans MT"/>
                <a:sym typeface="Gill Sans"/>
              </a:rPr>
              <a:t> with anchor firms that if successfully implemented would lead to USD66.3 million in private capital mobilized.</a:t>
            </a:r>
            <a:endParaRPr lang="en-US" sz="1100" dirty="0">
              <a:solidFill>
                <a:schemeClr val="tx1"/>
              </a:solidFill>
              <a:latin typeface="Gill Sans MT"/>
            </a:endParaRPr>
          </a:p>
          <a:p>
            <a:pPr marL="457200" indent="-171450">
              <a:spcBef>
                <a:spcPts val="600"/>
              </a:spcBef>
              <a:buClr>
                <a:schemeClr val="bg1">
                  <a:lumMod val="65000"/>
                </a:schemeClr>
              </a:buClr>
              <a:buSzPct val="110000"/>
              <a:buFont typeface="Wingdings" pitchFamily="2" charset="2"/>
              <a:buChar char="§"/>
            </a:pPr>
            <a:r>
              <a:rPr lang="en-US" sz="1100" dirty="0">
                <a:solidFill>
                  <a:schemeClr val="tx1"/>
                </a:solidFill>
                <a:latin typeface="Gill Sans MT"/>
                <a:sym typeface="Gill Sans"/>
              </a:rPr>
              <a:t>One example of these </a:t>
            </a:r>
            <a:r>
              <a:rPr lang="en-US" sz="1100" dirty="0" err="1">
                <a:solidFill>
                  <a:schemeClr val="tx1"/>
                </a:solidFill>
                <a:latin typeface="Gill Sans MT"/>
                <a:sym typeface="Gill Sans"/>
              </a:rPr>
              <a:t>MoUs</a:t>
            </a:r>
            <a:r>
              <a:rPr lang="en-US" sz="1100" dirty="0">
                <a:solidFill>
                  <a:schemeClr val="tx1"/>
                </a:solidFill>
                <a:latin typeface="Gill Sans MT"/>
                <a:sym typeface="Gill Sans"/>
              </a:rPr>
              <a:t> is with Madre de Dios, which includes six companies seeking to invest in sustainable green businesses over 102,000 hectares. Through this MoU, these companies intend to </a:t>
            </a:r>
            <a:r>
              <a:rPr lang="en-US" sz="1100" b="1" dirty="0">
                <a:solidFill>
                  <a:schemeClr val="tx1"/>
                </a:solidFill>
                <a:latin typeface="Gill Sans MT"/>
                <a:sym typeface="Gill Sans"/>
              </a:rPr>
              <a:t>generate employment for 7,000 local inhabitants </a:t>
            </a:r>
            <a:r>
              <a:rPr lang="en-US" sz="1100" dirty="0">
                <a:solidFill>
                  <a:schemeClr val="tx1"/>
                </a:solidFill>
                <a:latin typeface="Gill Sans MT"/>
                <a:sym typeface="Gill Sans"/>
              </a:rPr>
              <a:t>and to mobilize USD23 million over the life of project.</a:t>
            </a:r>
            <a:endParaRPr lang="en-US" sz="1100" dirty="0">
              <a:solidFill>
                <a:schemeClr val="tx1"/>
              </a:solidFill>
              <a:latin typeface="Gill Sans MT" panose="020B0502020104020203" pitchFamily="34" charset="0"/>
              <a:sym typeface="Gill Sans"/>
            </a:endParaRPr>
          </a:p>
        </p:txBody>
      </p:sp>
      <p:pic>
        <p:nvPicPr>
          <p:cNvPr id="11" name="Picture 10" descr="Icon&#10;&#10;Description automatically generated">
            <a:extLst>
              <a:ext uri="{FF2B5EF4-FFF2-40B4-BE49-F238E27FC236}">
                <a16:creationId xmlns:a16="http://schemas.microsoft.com/office/drawing/2014/main" id="{96F413CC-45B8-66C4-5C82-8F5E696A2B6D}"/>
              </a:ext>
            </a:extLst>
          </p:cNvPr>
          <p:cNvPicPr>
            <a:picLocks noChangeAspect="1"/>
          </p:cNvPicPr>
          <p:nvPr/>
        </p:nvPicPr>
        <p:blipFill>
          <a:blip r:embed="rId4"/>
          <a:stretch>
            <a:fillRect/>
          </a:stretch>
        </p:blipFill>
        <p:spPr>
          <a:xfrm>
            <a:off x="350830" y="314427"/>
            <a:ext cx="601134" cy="528341"/>
          </a:xfrm>
          <a:prstGeom prst="rect">
            <a:avLst/>
          </a:prstGeom>
        </p:spPr>
      </p:pic>
    </p:spTree>
    <p:extLst>
      <p:ext uri="{BB962C8B-B14F-4D97-AF65-F5344CB8AC3E}">
        <p14:creationId xmlns:p14="http://schemas.microsoft.com/office/powerpoint/2010/main" val="1703119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grpSp>
        <p:nvGrpSpPr>
          <p:cNvPr id="5" name="Grupo 4">
            <a:extLst>
              <a:ext uri="{FF2B5EF4-FFF2-40B4-BE49-F238E27FC236}">
                <a16:creationId xmlns:a16="http://schemas.microsoft.com/office/drawing/2014/main" id="{705A03E1-5950-4629-8F94-085098E9C467}"/>
              </a:ext>
            </a:extLst>
          </p:cNvPr>
          <p:cNvGrpSpPr/>
          <p:nvPr/>
        </p:nvGrpSpPr>
        <p:grpSpPr>
          <a:xfrm>
            <a:off x="3956576" y="1389888"/>
            <a:ext cx="4951989" cy="3061424"/>
            <a:chOff x="3979215" y="969563"/>
            <a:chExt cx="4951989" cy="2803934"/>
          </a:xfrm>
        </p:grpSpPr>
        <p:grpSp>
          <p:nvGrpSpPr>
            <p:cNvPr id="2" name="Grupo 1">
              <a:extLst>
                <a:ext uri="{FF2B5EF4-FFF2-40B4-BE49-F238E27FC236}">
                  <a16:creationId xmlns:a16="http://schemas.microsoft.com/office/drawing/2014/main" id="{1EBA8AE7-8706-4A15-B749-2C94BDBD7543}"/>
                </a:ext>
              </a:extLst>
            </p:cNvPr>
            <p:cNvGrpSpPr/>
            <p:nvPr/>
          </p:nvGrpSpPr>
          <p:grpSpPr>
            <a:xfrm>
              <a:off x="3979215" y="3207524"/>
              <a:ext cx="4951989" cy="565973"/>
              <a:chOff x="3892995" y="3589489"/>
              <a:chExt cx="4951989" cy="565973"/>
            </a:xfrm>
          </p:grpSpPr>
          <p:sp>
            <p:nvSpPr>
              <p:cNvPr id="10" name="Google Shape;1449;p43">
                <a:extLst>
                  <a:ext uri="{FF2B5EF4-FFF2-40B4-BE49-F238E27FC236}">
                    <a16:creationId xmlns:a16="http://schemas.microsoft.com/office/drawing/2014/main" id="{240D2D63-B715-784C-A92C-AA129D45F6EC}"/>
                  </a:ext>
                </a:extLst>
              </p:cNvPr>
              <p:cNvSpPr/>
              <p:nvPr/>
            </p:nvSpPr>
            <p:spPr>
              <a:xfrm>
                <a:off x="3892995" y="3589489"/>
                <a:ext cx="4951989" cy="565973"/>
              </a:xfrm>
              <a:prstGeom prst="rect">
                <a:avLst/>
              </a:prstGeom>
              <a:solidFill>
                <a:srgbClr val="01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5;p43">
                <a:extLst>
                  <a:ext uri="{FF2B5EF4-FFF2-40B4-BE49-F238E27FC236}">
                    <a16:creationId xmlns:a16="http://schemas.microsoft.com/office/drawing/2014/main" id="{68ACE5AA-1372-DF45-80BE-20DFE32C01A4}"/>
                  </a:ext>
                </a:extLst>
              </p:cNvPr>
              <p:cNvSpPr txBox="1"/>
              <p:nvPr/>
            </p:nvSpPr>
            <p:spPr>
              <a:xfrm>
                <a:off x="3892995" y="3591710"/>
                <a:ext cx="4951989" cy="56375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BEE1FF"/>
                    </a:solidFill>
                    <a:latin typeface="Gill Sans MT" panose="020B0502020104020203" pitchFamily="34" charset="0"/>
                    <a:ea typeface="Gill Sans"/>
                    <a:cs typeface="Gill Sans"/>
                    <a:sym typeface="Gill Sans"/>
                  </a:rPr>
                  <a:t>10 </a:t>
                </a:r>
                <a:r>
                  <a:rPr lang="en-US">
                    <a:solidFill>
                      <a:schemeClr val="lt1"/>
                    </a:solidFill>
                    <a:latin typeface="Gill Sans MT" panose="020B0502020104020203" pitchFamily="34" charset="0"/>
                    <a:ea typeface="Gill Sans"/>
                    <a:cs typeface="Gill Sans"/>
                    <a:sym typeface="Gill Sans"/>
                  </a:rPr>
                  <a:t>agreements with local and international FIs</a:t>
                </a:r>
              </a:p>
              <a:p>
                <a:pPr marL="0" lvl="0" indent="0" algn="ctr" rtl="0">
                  <a:spcBef>
                    <a:spcPts val="0"/>
                  </a:spcBef>
                  <a:spcAft>
                    <a:spcPts val="0"/>
                  </a:spcAft>
                  <a:buNone/>
                </a:pPr>
                <a:r>
                  <a:rPr lang="en-US" b="1">
                    <a:solidFill>
                      <a:srgbClr val="BEE1FF"/>
                    </a:solidFill>
                    <a:latin typeface="Gill Sans MT" panose="020B0502020104020203" pitchFamily="34" charset="0"/>
                    <a:ea typeface="Gill Sans"/>
                    <a:cs typeface="Gill Sans"/>
                    <a:sym typeface="Gill Sans"/>
                  </a:rPr>
                  <a:t>USD24.1 million in financing </a:t>
                </a:r>
                <a:r>
                  <a:rPr lang="en-US" b="1">
                    <a:solidFill>
                      <a:schemeClr val="lt1"/>
                    </a:solidFill>
                    <a:latin typeface="Gill Sans MT" panose="020B0502020104020203" pitchFamily="34" charset="0"/>
                    <a:ea typeface="Gill Sans"/>
                    <a:cs typeface="Gill Sans"/>
                    <a:sym typeface="Gill Sans"/>
                  </a:rPr>
                  <a:t>commitments</a:t>
                </a:r>
                <a:endParaRPr>
                  <a:solidFill>
                    <a:schemeClr val="lt1"/>
                  </a:solidFill>
                  <a:latin typeface="Gill Sans MT" panose="020B0502020104020203" pitchFamily="34" charset="0"/>
                  <a:ea typeface="Gill Sans"/>
                  <a:cs typeface="Gill Sans"/>
                  <a:sym typeface="Gill Sans"/>
                </a:endParaRPr>
              </a:p>
            </p:txBody>
          </p:sp>
        </p:grpSp>
        <p:pic>
          <p:nvPicPr>
            <p:cNvPr id="3" name="Imagen 2">
              <a:extLst>
                <a:ext uri="{FF2B5EF4-FFF2-40B4-BE49-F238E27FC236}">
                  <a16:creationId xmlns:a16="http://schemas.microsoft.com/office/drawing/2014/main" id="{DA3D183A-63C0-4BAE-A449-520C703A72A0}"/>
                </a:ext>
              </a:extLst>
            </p:cNvPr>
            <p:cNvPicPr>
              <a:picLocks noChangeAspect="1"/>
            </p:cNvPicPr>
            <p:nvPr/>
          </p:nvPicPr>
          <p:blipFill>
            <a:blip r:embed="rId3"/>
            <a:stretch>
              <a:fillRect/>
            </a:stretch>
          </p:blipFill>
          <p:spPr>
            <a:xfrm>
              <a:off x="3979215" y="969563"/>
              <a:ext cx="4951989" cy="2214554"/>
            </a:xfrm>
            <a:prstGeom prst="rect">
              <a:avLst/>
            </a:prstGeom>
            <a:solidFill>
              <a:schemeClr val="accent6"/>
            </a:solidFill>
            <a:ln>
              <a:noFill/>
            </a:ln>
            <a:effectLst/>
          </p:spPr>
        </p:pic>
      </p:grpSp>
      <p:sp>
        <p:nvSpPr>
          <p:cNvPr id="1463" name="Google Shape;1463;p44"/>
          <p:cNvSpPr txBox="1"/>
          <p:nvPr/>
        </p:nvSpPr>
        <p:spPr>
          <a:xfrm>
            <a:off x="190831" y="1133712"/>
            <a:ext cx="3522525" cy="4232813"/>
          </a:xfrm>
          <a:prstGeom prst="rect">
            <a:avLst/>
          </a:prstGeom>
          <a:noFill/>
          <a:ln>
            <a:noFill/>
          </a:ln>
        </p:spPr>
        <p:txBody>
          <a:bodyPr spcFirstLastPara="1" wrap="square" lIns="91425" tIns="45700" rIns="91425" bIns="45700" anchor="t" anchorCtr="0">
            <a:noAutofit/>
          </a:bodyPr>
          <a:lstStyle/>
          <a:p>
            <a:pPr marL="0" marR="0" lvl="0" indent="0" algn="l" rtl="0">
              <a:spcBef>
                <a:spcPts val="600"/>
              </a:spcBef>
              <a:spcAft>
                <a:spcPts val="0"/>
              </a:spcAft>
              <a:buNone/>
            </a:pPr>
            <a:r>
              <a:rPr lang="en-US" b="1" i="0" dirty="0">
                <a:solidFill>
                  <a:srgbClr val="BA0A2F"/>
                </a:solidFill>
                <a:effectLst/>
                <a:latin typeface="Gill Sans MT"/>
              </a:rPr>
              <a:t>Increase access to and utilization of finance by SMEs and producer associations</a:t>
            </a:r>
            <a:endParaRPr lang="en-US" b="1" dirty="0">
              <a:solidFill>
                <a:srgbClr val="BA0A2F"/>
              </a:solidFill>
              <a:latin typeface="Gill Sans MT"/>
            </a:endParaRPr>
          </a:p>
          <a:p>
            <a:pPr marL="171450" indent="-171450">
              <a:spcBef>
                <a:spcPts val="600"/>
              </a:spcBef>
              <a:buClr>
                <a:srgbClr val="012E6D"/>
              </a:buClr>
              <a:buSzPct val="110000"/>
              <a:buFont typeface="Wingdings" panose="05000000000000000000" pitchFamily="2" charset="2"/>
              <a:buChar char="§"/>
            </a:pPr>
            <a:r>
              <a:rPr lang="en-US" sz="1100" dirty="0">
                <a:solidFill>
                  <a:schemeClr val="tx1"/>
                </a:solidFill>
                <a:latin typeface="Gill Sans MT"/>
                <a:ea typeface="Gill Sans"/>
                <a:cs typeface="Gill Sans"/>
                <a:sym typeface="Gill Sans"/>
              </a:rPr>
              <a:t>Signed P4R grant agreements with </a:t>
            </a:r>
            <a:r>
              <a:rPr lang="en-US" sz="1100" b="1" dirty="0">
                <a:solidFill>
                  <a:schemeClr val="tx1"/>
                </a:solidFill>
                <a:latin typeface="Gill Sans MT"/>
                <a:ea typeface="Gill Sans"/>
                <a:cs typeface="Gill Sans"/>
                <a:sym typeface="Gill Sans"/>
              </a:rPr>
              <a:t>10 FIs (7 local, 3 international) </a:t>
            </a:r>
            <a:r>
              <a:rPr lang="en-US" sz="1100" dirty="0">
                <a:solidFill>
                  <a:schemeClr val="tx1"/>
                </a:solidFill>
                <a:latin typeface="Gill Sans MT"/>
                <a:ea typeface="Gill Sans"/>
                <a:cs typeface="Gill Sans"/>
                <a:sym typeface="Gill Sans"/>
              </a:rPr>
              <a:t>who have committed to mobilize USD24.1 million. </a:t>
            </a:r>
            <a:endParaRPr lang="en-US" sz="1100" dirty="0">
              <a:solidFill>
                <a:schemeClr val="tx1"/>
              </a:solidFill>
              <a:latin typeface="Gill Sans MT"/>
              <a:ea typeface="Gill Sans"/>
              <a:cs typeface="Gill Sans"/>
            </a:endParaRPr>
          </a:p>
          <a:p>
            <a:pPr marL="171450" indent="-171450">
              <a:spcBef>
                <a:spcPts val="600"/>
              </a:spcBef>
              <a:buClr>
                <a:srgbClr val="012E6D"/>
              </a:buClr>
              <a:buSzPct val="110000"/>
              <a:buFont typeface="Wingdings" panose="05000000000000000000" pitchFamily="2" charset="2"/>
              <a:buChar char="§"/>
            </a:pPr>
            <a:r>
              <a:rPr lang="en-US" sz="1100" dirty="0">
                <a:solidFill>
                  <a:schemeClr val="tx1"/>
                </a:solidFill>
                <a:latin typeface="Gill Sans MT"/>
                <a:ea typeface="Gill Sans"/>
                <a:cs typeface="Gill Sans"/>
                <a:sym typeface="Gill Sans"/>
              </a:rPr>
              <a:t>To date, these FIs have reported USD5 million in financing in 10 regions, benefiting </a:t>
            </a:r>
            <a:r>
              <a:rPr lang="en-US" sz="1100" b="1" dirty="0">
                <a:solidFill>
                  <a:schemeClr val="tx1"/>
                </a:solidFill>
                <a:latin typeface="Gill Sans MT"/>
                <a:ea typeface="Gill Sans"/>
                <a:cs typeface="Gill Sans"/>
                <a:sym typeface="Gill Sans"/>
              </a:rPr>
              <a:t>574 MSMEs </a:t>
            </a:r>
            <a:r>
              <a:rPr lang="en-US" sz="1100" dirty="0">
                <a:solidFill>
                  <a:schemeClr val="tx1"/>
                </a:solidFill>
                <a:latin typeface="Gill Sans MT"/>
                <a:ea typeface="Gill Sans"/>
                <a:cs typeface="Gill Sans"/>
                <a:sym typeface="Gill Sans"/>
              </a:rPr>
              <a:t>(58% women).  </a:t>
            </a:r>
            <a:endParaRPr lang="en-US" sz="1100" dirty="0">
              <a:solidFill>
                <a:schemeClr val="tx1"/>
              </a:solidFill>
              <a:latin typeface="Gill Sans MT"/>
              <a:ea typeface="Gill Sans"/>
              <a:cs typeface="Gill Sans"/>
            </a:endParaRPr>
          </a:p>
          <a:p>
            <a:pPr marL="171450" indent="-171450">
              <a:spcBef>
                <a:spcPts val="600"/>
              </a:spcBef>
              <a:buClr>
                <a:srgbClr val="012E6D"/>
              </a:buClr>
              <a:buSzPct val="110000"/>
              <a:buFont typeface="Wingdings" panose="05000000000000000000" pitchFamily="2" charset="2"/>
              <a:buChar char="§"/>
            </a:pPr>
            <a:r>
              <a:rPr lang="en-US" sz="1100" dirty="0">
                <a:solidFill>
                  <a:schemeClr val="tx1"/>
                </a:solidFill>
                <a:latin typeface="Gill Sans MT"/>
                <a:sym typeface="Gill Sans"/>
              </a:rPr>
              <a:t>The average financing amount released from financial intermediaries is approximately </a:t>
            </a:r>
            <a:r>
              <a:rPr lang="en-US" sz="1100" b="1" dirty="0">
                <a:solidFill>
                  <a:schemeClr val="tx1"/>
                </a:solidFill>
                <a:latin typeface="Gill Sans MT"/>
                <a:sym typeface="Gill Sans"/>
              </a:rPr>
              <a:t>USD2,000</a:t>
            </a:r>
            <a:r>
              <a:rPr lang="en-US" sz="1100" dirty="0">
                <a:solidFill>
                  <a:schemeClr val="tx1"/>
                </a:solidFill>
                <a:latin typeface="Gill Sans MT"/>
                <a:sym typeface="Gill Sans"/>
              </a:rPr>
              <a:t>,</a:t>
            </a:r>
            <a:r>
              <a:rPr lang="en-US" sz="1100" b="1" dirty="0">
                <a:solidFill>
                  <a:schemeClr val="tx1"/>
                </a:solidFill>
                <a:latin typeface="Gill Sans MT"/>
                <a:sym typeface="Gill Sans"/>
              </a:rPr>
              <a:t> </a:t>
            </a:r>
            <a:r>
              <a:rPr lang="en-US" sz="1100" dirty="0">
                <a:solidFill>
                  <a:schemeClr val="tx1"/>
                </a:solidFill>
                <a:latin typeface="Gill Sans MT"/>
                <a:sym typeface="Gill Sans"/>
              </a:rPr>
              <a:t>and sectors financed include commerce, agriculture, and transportation services.  </a:t>
            </a:r>
            <a:endParaRPr lang="en-US" sz="1100" dirty="0">
              <a:solidFill>
                <a:schemeClr val="tx1"/>
              </a:solidFill>
              <a:latin typeface="Gill Sans MT"/>
            </a:endParaRPr>
          </a:p>
          <a:p>
            <a:pPr marL="171450" indent="-171450">
              <a:spcBef>
                <a:spcPts val="600"/>
              </a:spcBef>
              <a:buClr>
                <a:srgbClr val="012E6D"/>
              </a:buClr>
              <a:buSzPct val="110000"/>
              <a:buFont typeface="Wingdings" panose="05000000000000000000" pitchFamily="2" charset="2"/>
              <a:buChar char="§"/>
            </a:pPr>
            <a:r>
              <a:rPr lang="en-US" sz="1100" dirty="0">
                <a:solidFill>
                  <a:schemeClr val="tx1"/>
                </a:solidFill>
                <a:latin typeface="Gill Sans MT"/>
                <a:sym typeface="Gill Sans"/>
              </a:rPr>
              <a:t>5 new FIs have applied to CATALYZE Peru's P4R program. </a:t>
            </a:r>
            <a:endParaRPr lang="en-US" sz="1100" dirty="0">
              <a:solidFill>
                <a:schemeClr val="tx1"/>
              </a:solidFill>
              <a:latin typeface="Gill Sans MT"/>
            </a:endParaRPr>
          </a:p>
          <a:p>
            <a:pPr marL="171450" indent="-171450">
              <a:spcBef>
                <a:spcPts val="600"/>
              </a:spcBef>
              <a:buClr>
                <a:srgbClr val="012E6D"/>
              </a:buClr>
              <a:buSzPct val="110000"/>
              <a:buFont typeface="Wingdings" panose="05000000000000000000" pitchFamily="2" charset="2"/>
              <a:buChar char="§"/>
            </a:pPr>
            <a:r>
              <a:rPr lang="en-US" sz="1100" dirty="0">
                <a:solidFill>
                  <a:schemeClr val="tx1"/>
                </a:solidFill>
                <a:latin typeface="Gill Sans MT"/>
              </a:rPr>
              <a:t>Providing support to DFCs Loan Portfolio Guarantee (LPG) due diligence process with 2 FIs. Potential LPG size is USD20 million. </a:t>
            </a:r>
          </a:p>
        </p:txBody>
      </p:sp>
      <p:sp>
        <p:nvSpPr>
          <p:cNvPr id="12" name="Google Shape;1444;g1109f72e8ae_0_52">
            <a:extLst>
              <a:ext uri="{FF2B5EF4-FFF2-40B4-BE49-F238E27FC236}">
                <a16:creationId xmlns:a16="http://schemas.microsoft.com/office/drawing/2014/main" id="{78BB801D-536F-4CCF-8DF7-003A546A63D0}"/>
              </a:ext>
            </a:extLst>
          </p:cNvPr>
          <p:cNvSpPr txBox="1"/>
          <p:nvPr/>
        </p:nvSpPr>
        <p:spPr>
          <a:xfrm>
            <a:off x="3937320" y="1018113"/>
            <a:ext cx="4951989" cy="34621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50" b="1" dirty="0">
                <a:solidFill>
                  <a:schemeClr val="bg2"/>
                </a:solidFill>
                <a:latin typeface="Gill Sans"/>
                <a:ea typeface="Gill Sans"/>
                <a:cs typeface="Gill Sans"/>
                <a:sym typeface="Gill Sans"/>
              </a:rPr>
              <a:t>Summary of CATALYZE Peru FI partners and financing commitments</a:t>
            </a:r>
            <a:endParaRPr sz="1050" b="1" dirty="0">
              <a:solidFill>
                <a:schemeClr val="bg2"/>
              </a:solidFill>
              <a:latin typeface="Gill Sans"/>
              <a:ea typeface="Gill Sans"/>
              <a:cs typeface="Gill Sans"/>
              <a:sym typeface="Gill Sans"/>
            </a:endParaRPr>
          </a:p>
        </p:txBody>
      </p:sp>
      <p:sp>
        <p:nvSpPr>
          <p:cNvPr id="6" name="TextBox 5">
            <a:extLst>
              <a:ext uri="{FF2B5EF4-FFF2-40B4-BE49-F238E27FC236}">
                <a16:creationId xmlns:a16="http://schemas.microsoft.com/office/drawing/2014/main" id="{098D1EB2-5D94-4D67-8187-C24CF211D0C2}"/>
              </a:ext>
            </a:extLst>
          </p:cNvPr>
          <p:cNvSpPr txBox="1"/>
          <p:nvPr/>
        </p:nvSpPr>
        <p:spPr>
          <a:xfrm>
            <a:off x="3400149" y="4517511"/>
            <a:ext cx="5101839" cy="215444"/>
          </a:xfrm>
          <a:prstGeom prst="rect">
            <a:avLst/>
          </a:prstGeom>
          <a:noFill/>
        </p:spPr>
        <p:txBody>
          <a:bodyPr wrap="square" rtlCol="0">
            <a:spAutoFit/>
          </a:bodyPr>
          <a:lstStyle/>
          <a:p>
            <a:pPr algn="r"/>
            <a:r>
              <a:rPr lang="en-US" sz="800">
                <a:latin typeface="Gill Sans MT" panose="020B0502020104020203" pitchFamily="34" charset="0"/>
              </a:rPr>
              <a:t>*Total financing pending internal verification is USD4 million benefiting nearly 2,000 MSMEs.</a:t>
            </a:r>
          </a:p>
        </p:txBody>
      </p:sp>
      <p:sp>
        <p:nvSpPr>
          <p:cNvPr id="17" name="Google Shape;1493;p45">
            <a:extLst>
              <a:ext uri="{FF2B5EF4-FFF2-40B4-BE49-F238E27FC236}">
                <a16:creationId xmlns:a16="http://schemas.microsoft.com/office/drawing/2014/main" id="{B313D15E-9E9D-2469-EDCF-758A4B572D7A}"/>
              </a:ext>
            </a:extLst>
          </p:cNvPr>
          <p:cNvSpPr txBox="1"/>
          <p:nvPr/>
        </p:nvSpPr>
        <p:spPr>
          <a:xfrm>
            <a:off x="972512" y="237088"/>
            <a:ext cx="4016049" cy="724177"/>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fr-FR" sz="2000" b="1" dirty="0">
                <a:solidFill>
                  <a:schemeClr val="dk2"/>
                </a:solidFill>
                <a:latin typeface="Gill Sans"/>
                <a:ea typeface="Gill Sans"/>
                <a:cs typeface="Gill Sans"/>
                <a:sym typeface="Gill Sans"/>
              </a:rPr>
              <a:t>PERU</a:t>
            </a:r>
            <a:endParaRPr lang="fr-FR" sz="1500" dirty="0"/>
          </a:p>
          <a:p>
            <a:pPr lvl="0"/>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18" name="Picture 17" descr="Icon&#10;&#10;Description automatically generated">
            <a:extLst>
              <a:ext uri="{FF2B5EF4-FFF2-40B4-BE49-F238E27FC236}">
                <a16:creationId xmlns:a16="http://schemas.microsoft.com/office/drawing/2014/main" id="{479C11D6-1971-648B-8DD8-FDB559F1A3C1}"/>
              </a:ext>
            </a:extLst>
          </p:cNvPr>
          <p:cNvPicPr>
            <a:picLocks noChangeAspect="1"/>
          </p:cNvPicPr>
          <p:nvPr/>
        </p:nvPicPr>
        <p:blipFill>
          <a:blip r:embed="rId4"/>
          <a:stretch>
            <a:fillRect/>
          </a:stretch>
        </p:blipFill>
        <p:spPr>
          <a:xfrm>
            <a:off x="350830" y="314427"/>
            <a:ext cx="601134" cy="528341"/>
          </a:xfrm>
          <a:prstGeom prst="rect">
            <a:avLst/>
          </a:prstGeom>
        </p:spPr>
      </p:pic>
    </p:spTree>
    <p:extLst>
      <p:ext uri="{BB962C8B-B14F-4D97-AF65-F5344CB8AC3E}">
        <p14:creationId xmlns:p14="http://schemas.microsoft.com/office/powerpoint/2010/main" val="2632769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3" name="Google Shape;1463;p44"/>
          <p:cNvSpPr txBox="1"/>
          <p:nvPr/>
        </p:nvSpPr>
        <p:spPr>
          <a:xfrm>
            <a:off x="300097" y="1080583"/>
            <a:ext cx="4192892" cy="4021217"/>
          </a:xfrm>
          <a:prstGeom prst="rect">
            <a:avLst/>
          </a:prstGeom>
          <a:noFill/>
          <a:ln>
            <a:noFill/>
          </a:ln>
        </p:spPr>
        <p:txBody>
          <a:bodyPr spcFirstLastPara="1" wrap="square" lIns="91425" tIns="45700" rIns="91425" bIns="45700" anchor="t" anchorCtr="0">
            <a:noAutofit/>
          </a:bodyPr>
          <a:lstStyle/>
          <a:p>
            <a:pPr>
              <a:spcBef>
                <a:spcPts val="600"/>
              </a:spcBef>
            </a:pPr>
            <a:r>
              <a:rPr lang="en-US" b="1" dirty="0">
                <a:solidFill>
                  <a:schemeClr val="tx2"/>
                </a:solidFill>
                <a:latin typeface="Gill Sans MT"/>
                <a:ea typeface="Gill Sans"/>
                <a:cs typeface="Gill Sans"/>
                <a:sym typeface="Gill Sans"/>
              </a:rPr>
              <a:t>Developing Digital Information Systems to Support Greater Supply Chain Transparency </a:t>
            </a:r>
            <a:endParaRPr lang="en-US" dirty="0">
              <a:solidFill>
                <a:schemeClr val="tx2"/>
              </a:solidFill>
              <a:latin typeface="Gill Sans MT" panose="020B0502020104020203" pitchFamily="34" charset="0"/>
            </a:endParaRPr>
          </a:p>
          <a:p>
            <a:pPr marL="171450" indent="-171450">
              <a:spcBef>
                <a:spcPts val="600"/>
              </a:spcBef>
              <a:buClr>
                <a:srgbClr val="012E6D"/>
              </a:buClr>
              <a:buSzPct val="110000"/>
              <a:buFont typeface="Wingdings" panose="05000000000000000000" pitchFamily="2" charset="2"/>
              <a:buChar char="§"/>
            </a:pPr>
            <a:r>
              <a:rPr lang="en-US" sz="1100" dirty="0">
                <a:solidFill>
                  <a:schemeClr val="tx1"/>
                </a:solidFill>
                <a:latin typeface="Gill Sans MT"/>
                <a:ea typeface="Gill Sans"/>
                <a:cs typeface="Gill Sans"/>
                <a:sym typeface="Gill Sans"/>
              </a:rPr>
              <a:t>Conducted a </a:t>
            </a:r>
            <a:r>
              <a:rPr lang="en-US" sz="1100" b="1" dirty="0">
                <a:solidFill>
                  <a:schemeClr val="tx1"/>
                </a:solidFill>
                <a:latin typeface="Gill Sans MT"/>
                <a:ea typeface="Gill Sans"/>
                <a:cs typeface="Gill Sans"/>
                <a:sym typeface="Gill Sans"/>
              </a:rPr>
              <a:t>mapping study of data sources and systems that exist in the Amazonia region</a:t>
            </a:r>
            <a:r>
              <a:rPr lang="en-US" sz="1100" dirty="0">
                <a:solidFill>
                  <a:schemeClr val="tx1"/>
                </a:solidFill>
                <a:latin typeface="Gill Sans MT"/>
                <a:ea typeface="Gill Sans"/>
                <a:cs typeface="Gill Sans"/>
                <a:sym typeface="Gill Sans"/>
              </a:rPr>
              <a:t>. Participants included representatives from FIs, agriculture, agro-industrial, and technology companies. </a:t>
            </a:r>
            <a:endParaRPr lang="en-US" sz="1100" dirty="0">
              <a:solidFill>
                <a:schemeClr val="tx1"/>
              </a:solidFill>
              <a:latin typeface="Gill Sans MT" panose="020B0502020104020203" pitchFamily="34" charset="0"/>
              <a:ea typeface="Gill Sans"/>
              <a:cs typeface="Gill Sans"/>
            </a:endParaRPr>
          </a:p>
          <a:p>
            <a:pPr marL="171450" indent="-171450">
              <a:spcBef>
                <a:spcPts val="300"/>
              </a:spcBef>
              <a:spcAft>
                <a:spcPts val="600"/>
              </a:spcAft>
              <a:buClr>
                <a:srgbClr val="012E6D"/>
              </a:buClr>
              <a:buSzPct val="110000"/>
              <a:buFont typeface="Wingdings" panose="05000000000000000000" pitchFamily="2" charset="2"/>
              <a:buChar char="§"/>
            </a:pPr>
            <a:r>
              <a:rPr lang="en-US" sz="1100" dirty="0">
                <a:solidFill>
                  <a:schemeClr val="tx1"/>
                </a:solidFill>
                <a:latin typeface="Gill Sans MT"/>
              </a:rPr>
              <a:t>On March 9, 2022, hosted a workshop titled "Mapping of data and digital solutions for the Peruvian Amazon” to generate a dialogue between digital service providers and actors in the value chain in order to gather key information for the study. Participants included representatives from </a:t>
            </a:r>
            <a:r>
              <a:rPr lang="en-US" sz="1100" dirty="0" err="1">
                <a:solidFill>
                  <a:schemeClr val="tx1"/>
                </a:solidFill>
                <a:latin typeface="Gill Sans MT"/>
              </a:rPr>
              <a:t>Ahorro</a:t>
            </a:r>
            <a:r>
              <a:rPr lang="en-US" sz="1100" dirty="0">
                <a:solidFill>
                  <a:schemeClr val="tx1"/>
                </a:solidFill>
                <a:latin typeface="Gill Sans MT"/>
              </a:rPr>
              <a:t> Prisma COOP, </a:t>
            </a:r>
            <a:r>
              <a:rPr lang="en-US" sz="1100" dirty="0" err="1">
                <a:solidFill>
                  <a:schemeClr val="tx1"/>
                </a:solidFill>
                <a:latin typeface="Gill Sans MT"/>
              </a:rPr>
              <a:t>Caja</a:t>
            </a:r>
            <a:r>
              <a:rPr lang="en-US" sz="1100" dirty="0">
                <a:solidFill>
                  <a:schemeClr val="tx1"/>
                </a:solidFill>
                <a:latin typeface="Gill Sans MT"/>
              </a:rPr>
              <a:t> Municipal de Ica, </a:t>
            </a:r>
            <a:r>
              <a:rPr lang="en-US" sz="1100" dirty="0" err="1">
                <a:solidFill>
                  <a:schemeClr val="tx1"/>
                </a:solidFill>
                <a:latin typeface="Gill Sans MT"/>
              </a:rPr>
              <a:t>Agroindustrial</a:t>
            </a:r>
            <a:r>
              <a:rPr lang="en-US" sz="1100" dirty="0">
                <a:solidFill>
                  <a:schemeClr val="tx1"/>
                </a:solidFill>
                <a:latin typeface="Gill Sans MT"/>
              </a:rPr>
              <a:t> CENFROCAFE COOP, and 4TOLD Fintech. </a:t>
            </a:r>
          </a:p>
          <a:p>
            <a:pPr marL="171450" indent="-171450">
              <a:spcBef>
                <a:spcPts val="300"/>
              </a:spcBef>
              <a:spcAft>
                <a:spcPts val="600"/>
              </a:spcAft>
              <a:buClr>
                <a:srgbClr val="012E6D"/>
              </a:buClr>
              <a:buSzPct val="110000"/>
              <a:buFont typeface="Wingdings" panose="05000000000000000000" pitchFamily="2" charset="2"/>
              <a:buChar char="§"/>
            </a:pPr>
            <a:r>
              <a:rPr lang="en-US" sz="1100" dirty="0">
                <a:solidFill>
                  <a:schemeClr val="tx1"/>
                </a:solidFill>
                <a:latin typeface="Gill Sans MT"/>
              </a:rPr>
              <a:t>CATALYZE Peru continues working with Villa Andina and one financial institution to design and implement a digital data collection system that would provide transparency into the company’s operations and products. Agricultural suppliers of Villa Andina will benefit from this digital data system by enabling use of data to obtain loans at lower interest rates and receive premium payments on crops and organic certificates.</a:t>
            </a:r>
          </a:p>
          <a:p>
            <a:pPr marL="115570" indent="-115570">
              <a:spcBef>
                <a:spcPts val="600"/>
              </a:spcBef>
              <a:buClr>
                <a:schemeClr val="tx2"/>
              </a:buClr>
              <a:buSzPct val="110000"/>
              <a:buChar char="•"/>
            </a:pPr>
            <a:endParaRPr lang="en-US" sz="900" dirty="0">
              <a:solidFill>
                <a:schemeClr val="tx1"/>
              </a:solidFill>
              <a:highlight>
                <a:srgbClr val="FFFF00"/>
              </a:highlight>
              <a:latin typeface="Gill Sans MT" panose="020B0502020104020203" pitchFamily="34" charset="0"/>
            </a:endParaRPr>
          </a:p>
        </p:txBody>
      </p:sp>
      <p:grpSp>
        <p:nvGrpSpPr>
          <p:cNvPr id="6" name="Grupo 5">
            <a:extLst>
              <a:ext uri="{FF2B5EF4-FFF2-40B4-BE49-F238E27FC236}">
                <a16:creationId xmlns:a16="http://schemas.microsoft.com/office/drawing/2014/main" id="{58D6657C-5C63-45D9-941E-847BCE9756DE}"/>
              </a:ext>
            </a:extLst>
          </p:cNvPr>
          <p:cNvGrpSpPr/>
          <p:nvPr/>
        </p:nvGrpSpPr>
        <p:grpSpPr>
          <a:xfrm>
            <a:off x="4643919" y="411653"/>
            <a:ext cx="4343822" cy="4361467"/>
            <a:chOff x="4557003" y="405311"/>
            <a:chExt cx="4286900" cy="4304314"/>
          </a:xfrm>
        </p:grpSpPr>
        <p:pic>
          <p:nvPicPr>
            <p:cNvPr id="3" name="Imagen 2" descr="Imagen que contiene Calendario&#10;&#10;Descripción generada automáticamente">
              <a:extLst>
                <a:ext uri="{FF2B5EF4-FFF2-40B4-BE49-F238E27FC236}">
                  <a16:creationId xmlns:a16="http://schemas.microsoft.com/office/drawing/2014/main" id="{387D0140-3068-441B-B8BF-137112087A0E}"/>
                </a:ext>
              </a:extLst>
            </p:cNvPr>
            <p:cNvPicPr>
              <a:picLocks noChangeAspect="1"/>
            </p:cNvPicPr>
            <p:nvPr/>
          </p:nvPicPr>
          <p:blipFill>
            <a:blip r:embed="rId3"/>
            <a:stretch>
              <a:fillRect/>
            </a:stretch>
          </p:blipFill>
          <p:spPr>
            <a:xfrm>
              <a:off x="4564003" y="405311"/>
              <a:ext cx="4279900" cy="2115312"/>
            </a:xfrm>
            <a:prstGeom prst="rect">
              <a:avLst/>
            </a:prstGeom>
          </p:spPr>
        </p:pic>
        <p:pic>
          <p:nvPicPr>
            <p:cNvPr id="5" name="Imagen 4" descr="Interfaz de usuario gráfica, Aplicación, Teams&#10;&#10;Descripción generada automáticamente">
              <a:extLst>
                <a:ext uri="{FF2B5EF4-FFF2-40B4-BE49-F238E27FC236}">
                  <a16:creationId xmlns:a16="http://schemas.microsoft.com/office/drawing/2014/main" id="{1ECBE1A9-B5D4-475D-92AD-B4479E7AA08C}"/>
                </a:ext>
              </a:extLst>
            </p:cNvPr>
            <p:cNvPicPr>
              <a:picLocks noChangeAspect="1"/>
            </p:cNvPicPr>
            <p:nvPr/>
          </p:nvPicPr>
          <p:blipFill>
            <a:blip r:embed="rId4"/>
            <a:stretch>
              <a:fillRect/>
            </a:stretch>
          </p:blipFill>
          <p:spPr>
            <a:xfrm>
              <a:off x="4557003" y="2685562"/>
              <a:ext cx="4286900" cy="2024063"/>
            </a:xfrm>
            <a:prstGeom prst="rect">
              <a:avLst/>
            </a:prstGeom>
          </p:spPr>
        </p:pic>
      </p:grpSp>
      <p:sp>
        <p:nvSpPr>
          <p:cNvPr id="11" name="Google Shape;1493;p45">
            <a:extLst>
              <a:ext uri="{FF2B5EF4-FFF2-40B4-BE49-F238E27FC236}">
                <a16:creationId xmlns:a16="http://schemas.microsoft.com/office/drawing/2014/main" id="{476A081B-06C4-C770-403D-C9C30E69BCE3}"/>
              </a:ext>
            </a:extLst>
          </p:cNvPr>
          <p:cNvSpPr txBox="1"/>
          <p:nvPr/>
        </p:nvSpPr>
        <p:spPr>
          <a:xfrm>
            <a:off x="972512" y="237088"/>
            <a:ext cx="4016049" cy="724177"/>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fr-FR" sz="2000" b="1" dirty="0">
                <a:solidFill>
                  <a:schemeClr val="dk2"/>
                </a:solidFill>
                <a:latin typeface="Gill Sans"/>
                <a:ea typeface="Gill Sans"/>
                <a:cs typeface="Gill Sans"/>
                <a:sym typeface="Gill Sans"/>
              </a:rPr>
              <a:t>PERU</a:t>
            </a:r>
            <a:endParaRPr lang="fr-FR" sz="1500" dirty="0"/>
          </a:p>
          <a:p>
            <a:pPr lvl="0"/>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12" name="Picture 11" descr="Icon&#10;&#10;Description automatically generated">
            <a:extLst>
              <a:ext uri="{FF2B5EF4-FFF2-40B4-BE49-F238E27FC236}">
                <a16:creationId xmlns:a16="http://schemas.microsoft.com/office/drawing/2014/main" id="{D3B9121C-CBF9-2F87-8EC7-76BB07FF7BF5}"/>
              </a:ext>
            </a:extLst>
          </p:cNvPr>
          <p:cNvPicPr>
            <a:picLocks noChangeAspect="1"/>
          </p:cNvPicPr>
          <p:nvPr/>
        </p:nvPicPr>
        <p:blipFill>
          <a:blip r:embed="rId5"/>
          <a:stretch>
            <a:fillRect/>
          </a:stretch>
        </p:blipFill>
        <p:spPr>
          <a:xfrm>
            <a:off x="350830" y="314427"/>
            <a:ext cx="601134" cy="52834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graphicFrame>
        <p:nvGraphicFramePr>
          <p:cNvPr id="6" name="Google Shape;1319;p32">
            <a:extLst>
              <a:ext uri="{FF2B5EF4-FFF2-40B4-BE49-F238E27FC236}">
                <a16:creationId xmlns:a16="http://schemas.microsoft.com/office/drawing/2014/main" id="{BE151D60-D07C-B84C-8191-C0D65BA3DD36}"/>
              </a:ext>
            </a:extLst>
          </p:cNvPr>
          <p:cNvGraphicFramePr/>
          <p:nvPr>
            <p:extLst>
              <p:ext uri="{D42A27DB-BD31-4B8C-83A1-F6EECF244321}">
                <p14:modId xmlns:p14="http://schemas.microsoft.com/office/powerpoint/2010/main" val="2424897271"/>
              </p:ext>
            </p:extLst>
          </p:nvPr>
        </p:nvGraphicFramePr>
        <p:xfrm>
          <a:off x="350829" y="1069928"/>
          <a:ext cx="8454123" cy="3749050"/>
        </p:xfrm>
        <a:graphic>
          <a:graphicData uri="http://schemas.openxmlformats.org/drawingml/2006/table">
            <a:tbl>
              <a:tblPr>
                <a:noFill/>
                <a:tableStyleId>{07E30F47-44BC-43C3-93B2-0ECAA61C66DA}</a:tableStyleId>
              </a:tblPr>
              <a:tblGrid>
                <a:gridCol w="3092425">
                  <a:extLst>
                    <a:ext uri="{9D8B030D-6E8A-4147-A177-3AD203B41FA5}">
                      <a16:colId xmlns:a16="http://schemas.microsoft.com/office/drawing/2014/main" val="20000"/>
                    </a:ext>
                  </a:extLst>
                </a:gridCol>
                <a:gridCol w="5361698">
                  <a:extLst>
                    <a:ext uri="{9D8B030D-6E8A-4147-A177-3AD203B41FA5}">
                      <a16:colId xmlns:a16="http://schemas.microsoft.com/office/drawing/2014/main" val="20001"/>
                    </a:ext>
                  </a:extLst>
                </a:gridCol>
              </a:tblGrid>
              <a:tr h="256823">
                <a:tc>
                  <a:txBody>
                    <a:bodyPr/>
                    <a:lstStyle/>
                    <a:p>
                      <a:pPr marL="0" lvl="0" indent="0" algn="l" rtl="0">
                        <a:lnSpc>
                          <a:spcPct val="100000"/>
                        </a:lnSpc>
                        <a:spcBef>
                          <a:spcPts val="0"/>
                        </a:spcBef>
                        <a:spcAft>
                          <a:spcPts val="0"/>
                        </a:spcAft>
                        <a:buNone/>
                      </a:pPr>
                      <a:r>
                        <a:rPr lang="en-US" sz="1200" b="1" dirty="0">
                          <a:solidFill>
                            <a:srgbClr val="002F6C"/>
                          </a:solidFill>
                          <a:latin typeface="Gill Sans"/>
                          <a:ea typeface="Gill Sans"/>
                          <a:cs typeface="Gill Sans"/>
                          <a:sym typeface="Gill Sans"/>
                        </a:rPr>
                        <a:t>Implementation Challenges</a:t>
                      </a:r>
                      <a:endParaRPr sz="1200" b="1" dirty="0">
                        <a:solidFill>
                          <a:srgbClr val="002F6C"/>
                        </a:solidFill>
                        <a:latin typeface="Gill Sans"/>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US" sz="1200" b="1">
                          <a:solidFill>
                            <a:srgbClr val="002F6C"/>
                          </a:solidFill>
                          <a:latin typeface="Gill Sans"/>
                          <a:ea typeface="Gill Sans"/>
                          <a:cs typeface="Gill Sans"/>
                          <a:sym typeface="Gill Sans"/>
                        </a:rPr>
                        <a:t>Solutions</a:t>
                      </a:r>
                      <a:endParaRPr sz="1200" b="1">
                        <a:solidFill>
                          <a:srgbClr val="002F6C"/>
                        </a:solidFill>
                        <a:latin typeface="Gill Sans"/>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19351">
                <a:tc>
                  <a:txBody>
                    <a:bodyPr/>
                    <a:lstStyle/>
                    <a:p>
                      <a:r>
                        <a:rPr lang="en-US" sz="1000" b="1" i="0" u="none" strike="noStrike" cap="none" dirty="0">
                          <a:solidFill>
                            <a:schemeClr val="tx1"/>
                          </a:solidFill>
                          <a:latin typeface="Gill Sans MT"/>
                          <a:ea typeface="+mn-ea"/>
                          <a:cs typeface="Calibri Light"/>
                          <a:sym typeface="Arial"/>
                        </a:rPr>
                        <a:t>Financial institution interest: </a:t>
                      </a:r>
                      <a:r>
                        <a:rPr lang="en-US" sz="1000" b="0" i="0" u="none" strike="noStrike" cap="none" dirty="0">
                          <a:solidFill>
                            <a:schemeClr val="tx1"/>
                          </a:solidFill>
                          <a:latin typeface="Gill Sans MT"/>
                          <a:ea typeface="+mn-ea"/>
                          <a:cs typeface="Calibri Light"/>
                        </a:rPr>
                        <a:t>Commercial</a:t>
                      </a:r>
                      <a:r>
                        <a:rPr lang="en-US" sz="1000" b="0" i="0" u="none" strike="noStrike" cap="none" dirty="0">
                          <a:solidFill>
                            <a:schemeClr val="tx1"/>
                          </a:solidFill>
                          <a:latin typeface="Gill Sans MT"/>
                          <a:ea typeface="+mn-ea"/>
                          <a:cs typeface="Calibri Light"/>
                          <a:sym typeface="Arial"/>
                        </a:rPr>
                        <a:t> banks to date have shown low interest in participating in the</a:t>
                      </a:r>
                      <a:r>
                        <a:rPr lang="en-US" sz="1000" b="0" i="0" u="none" strike="noStrike" cap="none" dirty="0">
                          <a:solidFill>
                            <a:schemeClr val="tx1"/>
                          </a:solidFill>
                          <a:latin typeface="Gill Sans MT"/>
                          <a:ea typeface="+mn-ea"/>
                          <a:cs typeface="Calibri Light"/>
                        </a:rPr>
                        <a:t> financial</a:t>
                      </a:r>
                      <a:r>
                        <a:rPr lang="en-US" sz="1000" b="0" i="0" u="none" strike="noStrike" cap="none" dirty="0">
                          <a:solidFill>
                            <a:schemeClr val="tx1"/>
                          </a:solidFill>
                          <a:latin typeface="Gill Sans MT"/>
                          <a:ea typeface="+mn-ea"/>
                          <a:cs typeface="Calibri Light"/>
                          <a:sym typeface="Arial"/>
                        </a:rPr>
                        <a:t> incentive program. CATALYZE Peru initially projected that banks would contribute to 25% of its financial mobilization targets. Without expected participation rates, hitting this expected capital mobilization target may be at risk.</a:t>
                      </a:r>
                      <a:endParaRPr lang="es-MX" sz="1000" b="0" i="0" u="none" strike="noStrike" cap="none" dirty="0">
                        <a:solidFill>
                          <a:schemeClr val="tx1"/>
                        </a:solidFill>
                        <a:latin typeface="Gill Sans MT"/>
                        <a:ea typeface="+mn-ea"/>
                        <a:cs typeface="Calibri Light"/>
                        <a:sym typeface="Arial"/>
                      </a:endParaRPr>
                    </a:p>
                  </a:txBody>
                  <a:tcPr>
                    <a:lnL w="12700" cmpd="sng">
                      <a:noFill/>
                      <a:prstDash val="soli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171450" marR="0" lvl="0" indent="-171450" algn="l" rtl="0" eaLnBrk="1" fontAlgn="auto" latinLnBrk="0" hangingPunct="1">
                        <a:lnSpc>
                          <a:spcPct val="100000"/>
                        </a:lnSpc>
                        <a:spcBef>
                          <a:spcPts val="0"/>
                        </a:spcBef>
                        <a:spcAft>
                          <a:spcPts val="300"/>
                        </a:spcAft>
                        <a:buClr>
                          <a:schemeClr val="bg2"/>
                        </a:buClr>
                        <a:buSzTx/>
                        <a:buFont typeface="Wingdings" pitchFamily="2" charset="2"/>
                        <a:buChar char="§"/>
                      </a:pPr>
                      <a:r>
                        <a:rPr lang="en-US" sz="1000" b="0" i="0" u="none" strike="noStrike" cap="none" noProof="0" dirty="0">
                          <a:solidFill>
                            <a:schemeClr val="tx1"/>
                          </a:solidFill>
                          <a:latin typeface="Gill Sans MT"/>
                          <a:cs typeface="Arial"/>
                          <a:sym typeface="Arial"/>
                        </a:rPr>
                        <a:t>Issued a rolling RFA to allow a wider range of FIs to learn about the program and have adequate time to apply.</a:t>
                      </a:r>
                      <a:r>
                        <a:rPr lang="en-US" sz="1000" b="0" i="0" u="none" strike="noStrike" cap="none" baseline="0" noProof="0" dirty="0">
                          <a:solidFill>
                            <a:schemeClr val="tx1"/>
                          </a:solidFill>
                          <a:latin typeface="Gill Sans MT"/>
                          <a:cs typeface="Arial"/>
                          <a:sym typeface="Arial"/>
                        </a:rPr>
                        <a:t> </a:t>
                      </a:r>
                      <a:r>
                        <a:rPr lang="en-US" sz="1000" b="0" i="0" u="none" strike="noStrike" cap="none" dirty="0">
                          <a:solidFill>
                            <a:schemeClr val="tx1"/>
                          </a:solidFill>
                          <a:latin typeface="Gill Sans MT"/>
                        </a:rPr>
                        <a:t>Municipal</a:t>
                      </a:r>
                      <a:r>
                        <a:rPr lang="en-US" sz="1000" b="0" i="0" u="none" strike="noStrike" cap="none" dirty="0">
                          <a:solidFill>
                            <a:schemeClr val="tx1"/>
                          </a:solidFill>
                          <a:latin typeface="Gill Sans MT"/>
                          <a:sym typeface="Arial"/>
                        </a:rPr>
                        <a:t> </a:t>
                      </a:r>
                      <a:r>
                        <a:rPr lang="en-US" sz="1000" b="0" i="0" u="none" strike="noStrike" cap="none" dirty="0" err="1">
                          <a:solidFill>
                            <a:schemeClr val="tx1"/>
                          </a:solidFill>
                          <a:latin typeface="Gill Sans MT"/>
                          <a:sym typeface="Arial"/>
                        </a:rPr>
                        <a:t>Cajas</a:t>
                      </a:r>
                      <a:r>
                        <a:rPr lang="en-US" sz="1000" b="0" i="0" u="none" strike="noStrike" cap="none" dirty="0">
                          <a:solidFill>
                            <a:schemeClr val="tx1"/>
                          </a:solidFill>
                          <a:latin typeface="Gill Sans MT"/>
                          <a:sym typeface="Arial"/>
                        </a:rPr>
                        <a:t> and international financial </a:t>
                      </a:r>
                      <a:r>
                        <a:rPr lang="en-US" sz="1000" b="0" i="0" u="none" strike="noStrike" cap="none" dirty="0">
                          <a:solidFill>
                            <a:schemeClr val="tx1"/>
                          </a:solidFill>
                          <a:latin typeface="Gill Sans MT"/>
                        </a:rPr>
                        <a:t>intermediaries </a:t>
                      </a:r>
                      <a:r>
                        <a:rPr lang="en-US" sz="1000" b="0" i="0" u="none" strike="noStrike" cap="none" dirty="0">
                          <a:solidFill>
                            <a:schemeClr val="tx1"/>
                          </a:solidFill>
                          <a:latin typeface="Gill Sans MT"/>
                          <a:sym typeface="Arial"/>
                        </a:rPr>
                        <a:t>have expressed interest in extending financing in the Peruvian Amazonia.</a:t>
                      </a:r>
                      <a:r>
                        <a:rPr lang="en-US" sz="1000" b="0" i="0" u="none" strike="noStrike" cap="none" dirty="0">
                          <a:solidFill>
                            <a:schemeClr val="tx1"/>
                          </a:solidFill>
                          <a:latin typeface="Gill Sans MT"/>
                        </a:rPr>
                        <a:t> </a:t>
                      </a:r>
                      <a:endParaRPr lang="en-US" sz="1000" b="0" i="0" u="none" strike="noStrike" cap="none" baseline="0" noProof="0" dirty="0">
                        <a:solidFill>
                          <a:schemeClr val="tx1"/>
                        </a:solidFill>
                        <a:latin typeface="Gill Sans MT"/>
                        <a:cs typeface="Arial"/>
                        <a:sym typeface="Arial"/>
                      </a:endParaRPr>
                    </a:p>
                    <a:p>
                      <a:pPr marL="171450" lvl="0" indent="-171450">
                        <a:spcAft>
                          <a:spcPts val="300"/>
                        </a:spcAft>
                        <a:buClr>
                          <a:schemeClr val="bg2"/>
                        </a:buClr>
                        <a:buFont typeface="Wingdings" pitchFamily="2" charset="2"/>
                        <a:buChar char="§"/>
                      </a:pPr>
                      <a:r>
                        <a:rPr lang="en-US" sz="1000" b="0" i="0" u="none" strike="noStrike" cap="none" noProof="0" dirty="0">
                          <a:solidFill>
                            <a:schemeClr val="tx1"/>
                          </a:solidFill>
                          <a:latin typeface="Gill Sans MT"/>
                          <a:cs typeface="Arial"/>
                          <a:sym typeface="Arial"/>
                        </a:rPr>
                        <a:t>I</a:t>
                      </a:r>
                      <a:r>
                        <a:rPr lang="en-US" sz="1000" b="0" i="0" u="none" strike="noStrike" cap="none" noProof="0" dirty="0">
                          <a:solidFill>
                            <a:schemeClr val="tx1"/>
                          </a:solidFill>
                          <a:latin typeface="Gill Sans MT"/>
                          <a:cs typeface="Arial"/>
                        </a:rPr>
                        <a:t>ntensified efforts to generate interest in the FI P4R program, including </a:t>
                      </a:r>
                      <a:r>
                        <a:rPr lang="en-US" sz="1000" b="0" i="0" u="none" strike="noStrike" cap="none" noProof="0" dirty="0">
                          <a:solidFill>
                            <a:schemeClr val="tx1"/>
                          </a:solidFill>
                          <a:latin typeface="Gill Sans MT"/>
                          <a:cs typeface="Arial"/>
                          <a:sym typeface="Arial"/>
                        </a:rPr>
                        <a:t>a large bidders conference</a:t>
                      </a:r>
                      <a:r>
                        <a:rPr lang="en-US" sz="1000" b="0" i="0" u="none" strike="noStrike" cap="none" noProof="0" dirty="0">
                          <a:solidFill>
                            <a:schemeClr val="tx1"/>
                          </a:solidFill>
                          <a:latin typeface="Gill Sans MT"/>
                          <a:cs typeface="Arial"/>
                        </a:rPr>
                        <a:t>, a webinar promoting DFC and CATALYZE, and region-focused marketing efforts to gain support from commercial bank regional branches</a:t>
                      </a:r>
                      <a:r>
                        <a:rPr lang="en-US" sz="1000" b="0" i="0" u="none" strike="noStrike" cap="none" baseline="0" noProof="0" dirty="0">
                          <a:solidFill>
                            <a:schemeClr val="tx1"/>
                          </a:solidFill>
                          <a:latin typeface="Gill Sans MT"/>
                          <a:cs typeface="Arial"/>
                          <a:sym typeface="Arial"/>
                        </a:rPr>
                        <a:t>.</a:t>
                      </a:r>
                      <a:r>
                        <a:rPr lang="en-US" sz="1000" b="0" i="0" u="none" strike="noStrike" cap="none" noProof="0" dirty="0">
                          <a:solidFill>
                            <a:schemeClr val="tx1"/>
                          </a:solidFill>
                          <a:latin typeface="Gill Sans MT"/>
                          <a:cs typeface="Arial"/>
                        </a:rPr>
                        <a:t> </a:t>
                      </a:r>
                      <a:endParaRPr lang="en-US" sz="1000" b="0" i="0" u="none" strike="noStrike" cap="none" noProof="0" dirty="0">
                        <a:solidFill>
                          <a:schemeClr val="tx1"/>
                        </a:solidFill>
                        <a:latin typeface="Gill Sans MT"/>
                        <a:cs typeface="Arial"/>
                        <a:sym typeface="Arial"/>
                      </a:endParaRPr>
                    </a:p>
                    <a:p>
                      <a:pPr marL="171450" lvl="0" indent="-171450">
                        <a:spcAft>
                          <a:spcPts val="300"/>
                        </a:spcAft>
                        <a:buClr>
                          <a:schemeClr val="bg2"/>
                        </a:buClr>
                        <a:buFont typeface="Wingdings" pitchFamily="2" charset="2"/>
                        <a:buChar char="§"/>
                      </a:pPr>
                      <a:r>
                        <a:rPr lang="en-US" sz="1000" b="0" i="0" u="none" strike="noStrike" cap="none" dirty="0">
                          <a:solidFill>
                            <a:schemeClr val="tx1"/>
                          </a:solidFill>
                          <a:latin typeface="Gill Sans MT"/>
                        </a:rPr>
                        <a:t>Strengthened the offer of advisory services to commercial banks as an additional incentive to the P4R grant.</a:t>
                      </a:r>
                    </a:p>
                    <a:p>
                      <a:pPr marL="171450" lvl="0" indent="-171450">
                        <a:spcAft>
                          <a:spcPts val="300"/>
                        </a:spcAft>
                        <a:buClr>
                          <a:schemeClr val="bg2"/>
                        </a:buClr>
                        <a:buFont typeface="Wingdings" pitchFamily="2" charset="2"/>
                        <a:buChar char="§"/>
                      </a:pPr>
                      <a:r>
                        <a:rPr lang="en-US" sz="1000" b="0" i="0" u="none" strike="noStrike" cap="none" dirty="0">
                          <a:solidFill>
                            <a:schemeClr val="tx1"/>
                          </a:solidFill>
                          <a:latin typeface="Gill Sans MT"/>
                        </a:rPr>
                        <a:t>Increased efforts to partner with international FIs</a:t>
                      </a:r>
                      <a:r>
                        <a:rPr lang="en-US" sz="1000" b="0" i="0" u="none" strike="noStrike" cap="none" baseline="0" dirty="0">
                          <a:solidFill>
                            <a:schemeClr val="tx1"/>
                          </a:solidFill>
                          <a:latin typeface="Gill Sans MT"/>
                        </a:rPr>
                        <a:t> given their larger investment size focus; average l</a:t>
                      </a:r>
                      <a:r>
                        <a:rPr lang="en-US" sz="1000" b="0" i="0" u="none" strike="noStrike" cap="none" dirty="0">
                          <a:solidFill>
                            <a:schemeClr val="tx1"/>
                          </a:solidFill>
                          <a:latin typeface="Gill Sans MT"/>
                        </a:rPr>
                        <a:t>oan with existing partners is USD700,000.</a:t>
                      </a:r>
                    </a:p>
                  </a:txBody>
                  <a:tcPr>
                    <a:lnL w="19050" cap="flat" cmpd="sng" algn="ctr">
                      <a:solidFill>
                        <a:schemeClr val="bg2"/>
                      </a:solidFill>
                      <a:prstDash val="solid"/>
                      <a:round/>
                      <a:headEnd type="none" w="med" len="med"/>
                      <a:tailEnd type="none" w="med" len="med"/>
                    </a:lnL>
                    <a:lnR w="12700" cmpd="sng">
                      <a:noFill/>
                      <a:prstDash val="soli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34643">
                <a:tc>
                  <a:txBody>
                    <a:bodyPr/>
                    <a:lstStyle/>
                    <a:p>
                      <a:r>
                        <a:rPr lang="en-US" sz="1000" b="1" i="0" u="none" strike="noStrike" cap="none" dirty="0">
                          <a:solidFill>
                            <a:schemeClr val="tx1"/>
                          </a:solidFill>
                          <a:latin typeface="Gill Sans MT"/>
                          <a:ea typeface="+mn-ea"/>
                          <a:cs typeface="Calibri Light"/>
                          <a:sym typeface="Arial"/>
                        </a:rPr>
                        <a:t>Palm oil engagement: </a:t>
                      </a:r>
                      <a:r>
                        <a:rPr lang="en-US" sz="1000" b="0" i="0" u="none" strike="noStrike" cap="none" dirty="0">
                          <a:solidFill>
                            <a:schemeClr val="tx1"/>
                          </a:solidFill>
                          <a:latin typeface="Gill Sans MT"/>
                          <a:ea typeface="+mn-ea"/>
                          <a:cs typeface="Calibri Light"/>
                          <a:sym typeface="Arial"/>
                        </a:rPr>
                        <a:t>CATALYZE Peru </a:t>
                      </a:r>
                      <a:r>
                        <a:rPr lang="en-US" sz="1000" b="0" i="0" u="none" strike="noStrike" cap="none" dirty="0">
                          <a:solidFill>
                            <a:schemeClr val="tx1"/>
                          </a:solidFill>
                          <a:latin typeface="Gill Sans MT"/>
                          <a:ea typeface="+mn-ea"/>
                          <a:cs typeface="Calibri Light"/>
                        </a:rPr>
                        <a:t>has</a:t>
                      </a:r>
                      <a:r>
                        <a:rPr lang="en-US" sz="1000" b="0" i="0" u="none" strike="noStrike" cap="none" dirty="0">
                          <a:solidFill>
                            <a:schemeClr val="tx1"/>
                          </a:solidFill>
                          <a:latin typeface="Gill Sans MT"/>
                          <a:ea typeface="+mn-ea"/>
                          <a:cs typeface="Calibri Light"/>
                          <a:sym typeface="Arial"/>
                        </a:rPr>
                        <a:t> executed three </a:t>
                      </a:r>
                      <a:r>
                        <a:rPr lang="en-US" sz="1000" b="0" i="0" u="none" strike="noStrike" cap="none" dirty="0" err="1">
                          <a:solidFill>
                            <a:schemeClr val="tx1"/>
                          </a:solidFill>
                          <a:latin typeface="Gill Sans MT"/>
                          <a:ea typeface="+mn-ea"/>
                          <a:cs typeface="Calibri Light"/>
                          <a:sym typeface="Arial"/>
                        </a:rPr>
                        <a:t>MoUs</a:t>
                      </a:r>
                      <a:r>
                        <a:rPr lang="en-US" sz="1000" b="0" i="0" u="none" strike="noStrike" cap="none" dirty="0">
                          <a:solidFill>
                            <a:schemeClr val="tx1"/>
                          </a:solidFill>
                          <a:latin typeface="Gill Sans MT"/>
                          <a:ea typeface="+mn-ea"/>
                          <a:cs typeface="Calibri Light"/>
                          <a:sym typeface="Arial"/>
                        </a:rPr>
                        <a:t> with palm oil companies</a:t>
                      </a:r>
                      <a:r>
                        <a:rPr lang="en-US" sz="1000" b="0" i="0" u="none" strike="noStrike" cap="none" dirty="0">
                          <a:solidFill>
                            <a:schemeClr val="tx1"/>
                          </a:solidFill>
                          <a:latin typeface="Gill Sans MT"/>
                          <a:ea typeface="+mn-ea"/>
                          <a:cs typeface="Calibri Light"/>
                        </a:rPr>
                        <a:t>. </a:t>
                      </a:r>
                      <a:r>
                        <a:rPr lang="en-US" sz="1000" b="0" i="0" u="none" strike="noStrike" cap="none" dirty="0">
                          <a:solidFill>
                            <a:schemeClr val="tx1"/>
                          </a:solidFill>
                          <a:latin typeface="Gill Sans MT"/>
                          <a:ea typeface="+mn-ea"/>
                          <a:cs typeface="Calibri Light"/>
                          <a:sym typeface="Arial"/>
                        </a:rPr>
                        <a:t> </a:t>
                      </a:r>
                      <a:r>
                        <a:rPr lang="en-US" sz="1000" b="0" i="0" u="none" strike="noStrike" cap="none" dirty="0">
                          <a:solidFill>
                            <a:schemeClr val="tx1"/>
                          </a:solidFill>
                          <a:latin typeface="Gill Sans MT"/>
                          <a:ea typeface="+mn-ea"/>
                          <a:cs typeface="Calibri Light"/>
                        </a:rPr>
                        <a:t>At the request of USAID, these have been placed on hold pending their review in alignment with Congressional requirements.  </a:t>
                      </a:r>
                      <a:endParaRPr lang="en-US" sz="1000" b="0" i="0" u="none" strike="noStrike" cap="none" dirty="0">
                        <a:solidFill>
                          <a:schemeClr val="tx1"/>
                        </a:solidFill>
                        <a:latin typeface="Gill Sans MT"/>
                        <a:ea typeface="+mn-ea"/>
                        <a:cs typeface="Calibri Light"/>
                        <a:sym typeface="Arial"/>
                      </a:endParaRPr>
                    </a:p>
                  </a:txBody>
                  <a:tcPr>
                    <a:lnL w="12700" cmpd="sng">
                      <a:noFill/>
                      <a:prstDash val="solid"/>
                    </a:lnL>
                    <a:lnR w="19050" cap="flat" cmpd="sng" algn="ctr">
                      <a:solidFill>
                        <a:schemeClr val="bg2"/>
                      </a:solidFill>
                      <a:prstDash val="solid"/>
                      <a:round/>
                      <a:headEnd type="none" w="med" len="med"/>
                      <a:tailEnd type="none" w="med" len="med"/>
                    </a:lnR>
                    <a:lnT w="190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tc>
                  <a:txBody>
                    <a:bodyPr/>
                    <a:lstStyle/>
                    <a:p>
                      <a:pPr marL="171450" indent="-171450">
                        <a:spcAft>
                          <a:spcPts val="300"/>
                        </a:spcAft>
                        <a:buClr>
                          <a:schemeClr val="bg2"/>
                        </a:buClr>
                        <a:buFont typeface="Wingdings" pitchFamily="2" charset="2"/>
                        <a:buChar char="§"/>
                      </a:pPr>
                      <a:r>
                        <a:rPr lang="en-US" sz="1000" b="0" i="0" u="none" strike="noStrike" cap="none" dirty="0">
                          <a:solidFill>
                            <a:schemeClr val="tx1"/>
                          </a:solidFill>
                          <a:latin typeface="Gill Sans MT"/>
                        </a:rPr>
                        <a:t>Upon completing an internal analysis, USAID will inform us on whether we can proceed with supporting financing to the palm oil sector. In the interim, the team is evaluating opportunities with more anchor firms to strengthen pipeline under </a:t>
                      </a:r>
                      <a:r>
                        <a:rPr lang="en-US" sz="1000" b="0" i="0" u="none" strike="noStrike" cap="none" dirty="0" err="1">
                          <a:solidFill>
                            <a:schemeClr val="tx1"/>
                          </a:solidFill>
                          <a:latin typeface="Gill Sans MT"/>
                        </a:rPr>
                        <a:t>MoUs</a:t>
                      </a:r>
                      <a:r>
                        <a:rPr lang="en-US" sz="1000" b="0" i="0" u="none" strike="noStrike" cap="none" dirty="0">
                          <a:solidFill>
                            <a:schemeClr val="tx1"/>
                          </a:solidFill>
                          <a:latin typeface="Gill Sans MT"/>
                        </a:rPr>
                        <a:t>.</a:t>
                      </a:r>
                    </a:p>
                    <a:p>
                      <a:pPr marL="171450" lvl="0" indent="-171450">
                        <a:spcAft>
                          <a:spcPts val="300"/>
                        </a:spcAft>
                        <a:buClr>
                          <a:schemeClr val="bg2"/>
                        </a:buClr>
                        <a:buFont typeface="Wingdings" pitchFamily="2" charset="2"/>
                        <a:buChar char="§"/>
                      </a:pPr>
                      <a:r>
                        <a:rPr lang="en-US" sz="1000" b="0" i="0" u="none" strike="noStrike" cap="none" dirty="0">
                          <a:solidFill>
                            <a:schemeClr val="tx1"/>
                          </a:solidFill>
                          <a:latin typeface="Gill Sans MT"/>
                        </a:rPr>
                        <a:t>With a strong pipeline of anchor partners in place, the team is shifting focus to managing implementation of existing </a:t>
                      </a:r>
                      <a:r>
                        <a:rPr lang="en-US" sz="1000" b="0" i="0" u="none" strike="noStrike" cap="none" dirty="0" err="1">
                          <a:solidFill>
                            <a:schemeClr val="tx1"/>
                          </a:solidFill>
                          <a:latin typeface="Gill Sans MT"/>
                        </a:rPr>
                        <a:t>MoUs</a:t>
                      </a:r>
                      <a:r>
                        <a:rPr lang="en-US" sz="1000" b="0" i="0" u="none" strike="noStrike" cap="none" dirty="0">
                          <a:solidFill>
                            <a:schemeClr val="tx1"/>
                          </a:solidFill>
                          <a:latin typeface="Gill Sans MT"/>
                        </a:rPr>
                        <a:t>.</a:t>
                      </a:r>
                    </a:p>
                  </a:txBody>
                  <a:tcPr>
                    <a:lnL w="19050" cap="flat" cmpd="sng" algn="ctr">
                      <a:solidFill>
                        <a:schemeClr val="bg2"/>
                      </a:solidFill>
                      <a:prstDash val="solid"/>
                      <a:round/>
                      <a:headEnd type="none" w="med" len="med"/>
                      <a:tailEnd type="none" w="med" len="med"/>
                    </a:lnL>
                    <a:lnR w="12700" cmpd="sng">
                      <a:noFill/>
                      <a:prstDash val="solid"/>
                    </a:lnR>
                    <a:lnT w="1905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18217922"/>
                  </a:ext>
                </a:extLst>
              </a:tr>
              <a:tr h="798975">
                <a:tc>
                  <a:txBody>
                    <a:bodyPr/>
                    <a:lstStyle/>
                    <a:p>
                      <a:pPr marR="0" algn="l" rtl="0">
                        <a:lnSpc>
                          <a:spcPct val="100000"/>
                        </a:lnSpc>
                        <a:spcBef>
                          <a:spcPts val="0"/>
                        </a:spcBef>
                        <a:spcAft>
                          <a:spcPts val="0"/>
                        </a:spcAft>
                        <a:buClr>
                          <a:srgbClr val="000000"/>
                        </a:buClr>
                        <a:buFont typeface="Arial"/>
                      </a:pPr>
                      <a:r>
                        <a:rPr lang="en-US" sz="1000" b="1" i="0" u="none" strike="noStrike" cap="none">
                          <a:solidFill>
                            <a:schemeClr val="tx1"/>
                          </a:solidFill>
                          <a:latin typeface="Gill Sans MT"/>
                          <a:ea typeface="+mn-ea"/>
                          <a:cs typeface="Calibri Light"/>
                          <a:sym typeface="Arial"/>
                        </a:rPr>
                        <a:t>Digital traceability: </a:t>
                      </a:r>
                      <a:r>
                        <a:rPr lang="en-US" sz="1000" b="0" i="0" u="none" strike="noStrike" cap="none">
                          <a:solidFill>
                            <a:schemeClr val="tx1"/>
                          </a:solidFill>
                          <a:latin typeface="Gill Sans MT"/>
                          <a:ea typeface="+mn-ea"/>
                          <a:cs typeface="Calibri Light"/>
                          <a:sym typeface="Arial"/>
                        </a:rPr>
                        <a:t>CATALYZE Peru and Villa Andina re-evaluated our initial strategy to procure a traceability system for this partner to find a more sustainable solution to support this anchor firm meet its digital data and transparency objectives. </a:t>
                      </a:r>
                      <a:r>
                        <a:rPr lang="en-US" sz="1000" b="0" i="0" u="none" strike="noStrike" cap="none">
                          <a:solidFill>
                            <a:schemeClr val="tx1"/>
                          </a:solidFill>
                          <a:latin typeface="Gill Sans MT"/>
                          <a:ea typeface="+mn-ea"/>
                          <a:cs typeface="Calibri Light"/>
                        </a:rPr>
                        <a:t> </a:t>
                      </a:r>
                      <a:endParaRPr lang="en-US" sz="1000" b="0" i="0" u="none" strike="noStrike" cap="none">
                        <a:solidFill>
                          <a:schemeClr val="tx1"/>
                        </a:solidFill>
                        <a:latin typeface="Gill Sans MT" panose="020B0502020104020203" pitchFamily="34" charset="0"/>
                        <a:ea typeface="+mn-ea"/>
                        <a:cs typeface="Calibri Light" panose="020F0302020204030204" pitchFamily="34" charset="0"/>
                        <a:sym typeface="Arial"/>
                      </a:endParaRPr>
                    </a:p>
                  </a:txBody>
                  <a:tcPr>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rtl="0">
                        <a:lnSpc>
                          <a:spcPct val="100000"/>
                        </a:lnSpc>
                        <a:spcBef>
                          <a:spcPts val="0"/>
                        </a:spcBef>
                        <a:spcAft>
                          <a:spcPts val="0"/>
                        </a:spcAft>
                        <a:buClr>
                          <a:schemeClr val="bg2"/>
                        </a:buClr>
                        <a:buFont typeface="Wingdings" pitchFamily="2" charset="2"/>
                        <a:buChar char="§"/>
                      </a:pPr>
                      <a:r>
                        <a:rPr lang="en-US" sz="1000" b="0" i="0" u="none" strike="noStrike" cap="none" dirty="0">
                          <a:solidFill>
                            <a:schemeClr val="tx1"/>
                          </a:solidFill>
                          <a:latin typeface="Gill Sans MT"/>
                          <a:ea typeface="+mn-ea"/>
                          <a:cs typeface="Calibri Light"/>
                          <a:sym typeface="Arial"/>
                        </a:rPr>
                        <a:t>Underwent a co-creation process with </a:t>
                      </a:r>
                      <a:r>
                        <a:rPr lang="en-US" sz="1000" b="0" i="0" u="none" strike="noStrike" cap="none" dirty="0">
                          <a:solidFill>
                            <a:schemeClr val="tx1"/>
                          </a:solidFill>
                          <a:latin typeface="Gill Sans MT"/>
                          <a:ea typeface="Arial"/>
                          <a:cs typeface="Calibri Light"/>
                          <a:sym typeface="Arial"/>
                        </a:rPr>
                        <a:t>Villa Andina </a:t>
                      </a:r>
                      <a:r>
                        <a:rPr lang="en-US" sz="1000" b="0" i="0" u="none" strike="noStrike" cap="none" dirty="0">
                          <a:solidFill>
                            <a:schemeClr val="tx1"/>
                          </a:solidFill>
                          <a:latin typeface="Gill Sans MT"/>
                          <a:ea typeface="+mn-ea"/>
                          <a:cs typeface="Calibri Light"/>
                          <a:sym typeface="Arial"/>
                        </a:rPr>
                        <a:t>to determine other options for co-investment responsibilities. Villa Andina will purchase the software license for the traceability system according to its needs and CATALYZE Peru will provide TA to implement the digital system. </a:t>
                      </a:r>
                    </a:p>
                  </a:txBody>
                  <a:tcPr>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984932"/>
                  </a:ext>
                </a:extLst>
              </a:tr>
            </a:tbl>
          </a:graphicData>
        </a:graphic>
      </p:graphicFrame>
      <p:sp>
        <p:nvSpPr>
          <p:cNvPr id="8" name="Google Shape;1493;p45">
            <a:extLst>
              <a:ext uri="{FF2B5EF4-FFF2-40B4-BE49-F238E27FC236}">
                <a16:creationId xmlns:a16="http://schemas.microsoft.com/office/drawing/2014/main" id="{6C8D61F8-B6CD-F75F-192F-9BEA2A587244}"/>
              </a:ext>
            </a:extLst>
          </p:cNvPr>
          <p:cNvSpPr txBox="1"/>
          <p:nvPr/>
        </p:nvSpPr>
        <p:spPr>
          <a:xfrm>
            <a:off x="972512" y="237088"/>
            <a:ext cx="4016049" cy="724177"/>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fr-FR" sz="2000" b="1" dirty="0">
                <a:solidFill>
                  <a:schemeClr val="dk2"/>
                </a:solidFill>
                <a:latin typeface="Gill Sans"/>
                <a:ea typeface="Gill Sans"/>
                <a:cs typeface="Gill Sans"/>
                <a:sym typeface="Gill Sans"/>
              </a:rPr>
              <a:t>PERU</a:t>
            </a:r>
            <a:endParaRPr lang="fr-FR" sz="1500" dirty="0"/>
          </a:p>
          <a:p>
            <a:pPr lvl="0"/>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lang="en-US" sz="1800" dirty="0"/>
          </a:p>
        </p:txBody>
      </p:sp>
      <p:pic>
        <p:nvPicPr>
          <p:cNvPr id="9" name="Picture 8" descr="Icon&#10;&#10;Description automatically generated">
            <a:extLst>
              <a:ext uri="{FF2B5EF4-FFF2-40B4-BE49-F238E27FC236}">
                <a16:creationId xmlns:a16="http://schemas.microsoft.com/office/drawing/2014/main" id="{DAA1C534-FB14-99DB-6414-9CD5B608BB6B}"/>
              </a:ext>
            </a:extLst>
          </p:cNvPr>
          <p:cNvPicPr>
            <a:picLocks noChangeAspect="1"/>
          </p:cNvPicPr>
          <p:nvPr/>
        </p:nvPicPr>
        <p:blipFill>
          <a:blip r:embed="rId3"/>
          <a:stretch>
            <a:fillRect/>
          </a:stretch>
        </p:blipFill>
        <p:spPr>
          <a:xfrm>
            <a:off x="350830" y="314427"/>
            <a:ext cx="601134" cy="5283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037"/>
        <p:cNvGrpSpPr/>
        <p:nvPr/>
      </p:nvGrpSpPr>
      <p:grpSpPr>
        <a:xfrm>
          <a:off x="0" y="0"/>
          <a:ext cx="0" cy="0"/>
          <a:chOff x="0" y="0"/>
          <a:chExt cx="0" cy="0"/>
        </a:xfrm>
      </p:grpSpPr>
      <p:pic>
        <p:nvPicPr>
          <p:cNvPr id="1038" name="Google Shape;1038;p6" descr="A picture containing sky, outdoor, dark, light&#10;&#10;Description automatically generated"/>
          <p:cNvPicPr preferRelativeResize="0"/>
          <p:nvPr/>
        </p:nvPicPr>
        <p:blipFill rotWithShape="1">
          <a:blip r:embed="rId3">
            <a:alphaModFix amt="20000"/>
          </a:blip>
          <a:srcRect/>
          <a:stretch/>
        </p:blipFill>
        <p:spPr>
          <a:xfrm>
            <a:off x="159488" y="152217"/>
            <a:ext cx="8825023" cy="4880344"/>
          </a:xfrm>
          <a:prstGeom prst="rect">
            <a:avLst/>
          </a:prstGeom>
          <a:noFill/>
          <a:ln>
            <a:noFill/>
          </a:ln>
        </p:spPr>
      </p:pic>
      <p:sp>
        <p:nvSpPr>
          <p:cNvPr id="1040" name="Google Shape;1040;p6"/>
          <p:cNvSpPr txBox="1"/>
          <p:nvPr/>
        </p:nvSpPr>
        <p:spPr>
          <a:xfrm>
            <a:off x="182880" y="4836671"/>
            <a:ext cx="8778240" cy="20005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i="1" dirty="0">
                <a:solidFill>
                  <a:srgbClr val="A5A5A5"/>
                </a:solidFill>
                <a:latin typeface="Gill Sans MT" panose="020B0502020104020203" pitchFamily="34" charset="77"/>
                <a:ea typeface="Gill Sans"/>
                <a:cs typeface="Gill Sans"/>
                <a:sym typeface="Gill Sans"/>
              </a:rPr>
              <a:t>CREDIT: GIFT HABESHAW</a:t>
            </a:r>
            <a:endParaRPr dirty="0">
              <a:latin typeface="Gill Sans MT" panose="020B0502020104020203" pitchFamily="34" charset="77"/>
            </a:endParaRPr>
          </a:p>
          <a:p>
            <a:pPr marL="0" marR="0" lvl="0" indent="0" algn="r" rtl="0">
              <a:spcBef>
                <a:spcPts val="0"/>
              </a:spcBef>
              <a:spcAft>
                <a:spcPts val="0"/>
              </a:spcAft>
              <a:buNone/>
            </a:pPr>
            <a:endParaRPr sz="700" i="1" dirty="0">
              <a:solidFill>
                <a:srgbClr val="A5A5A5"/>
              </a:solidFill>
              <a:latin typeface="Gill Sans MT" panose="020B0502020104020203" pitchFamily="34" charset="77"/>
              <a:ea typeface="Gill Sans"/>
              <a:cs typeface="Gill Sans"/>
              <a:sym typeface="Gill Sans"/>
            </a:endParaRPr>
          </a:p>
        </p:txBody>
      </p:sp>
      <p:sp>
        <p:nvSpPr>
          <p:cNvPr id="1041" name="Google Shape;1041;p6"/>
          <p:cNvSpPr txBox="1"/>
          <p:nvPr/>
        </p:nvSpPr>
        <p:spPr>
          <a:xfrm>
            <a:off x="4532770" y="1246652"/>
            <a:ext cx="4315278" cy="2816115"/>
          </a:xfrm>
          <a:prstGeom prst="rect">
            <a:avLst/>
          </a:prstGeom>
          <a:noFill/>
          <a:ln>
            <a:noFill/>
          </a:ln>
        </p:spPr>
        <p:txBody>
          <a:bodyPr spcFirstLastPara="1" wrap="square" lIns="91425" tIns="45700" rIns="91425" bIns="45700" anchor="t" anchorCtr="0">
            <a:spAutoFit/>
          </a:bodyPr>
          <a:lstStyle/>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Niger (Sahel)​</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Peru​</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Rwanda (Education) ​</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Sahel​</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South Africa (Education)​</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Sri Lanka</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Tanzania (Education)​</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USAID Zambia (Education)</a:t>
            </a:r>
            <a:endParaRPr sz="1300" dirty="0">
              <a:solidFill>
                <a:schemeClr val="tx1"/>
              </a:solidFill>
              <a:latin typeface="Gill Sans MT" panose="020B0502020104020203" pitchFamily="34" charset="77"/>
              <a:cs typeface="Gill Sans"/>
              <a:sym typeface="Gill Sans"/>
            </a:endParaRP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cs typeface="Gill Sans"/>
                <a:sym typeface="Gill Sans"/>
              </a:rPr>
              <a:t>Women’s Economic Empowerment (WEE)</a:t>
            </a:r>
            <a:endParaRPr sz="1300" dirty="0">
              <a:solidFill>
                <a:schemeClr val="tx1"/>
              </a:solidFill>
              <a:latin typeface="Gill Sans MT" panose="020B0502020104020203" pitchFamily="34" charset="77"/>
              <a:cs typeface="Gill Sans"/>
              <a:sym typeface="Gill Sans"/>
            </a:endParaRPr>
          </a:p>
        </p:txBody>
      </p:sp>
      <p:sp>
        <p:nvSpPr>
          <p:cNvPr id="1042" name="Google Shape;1042;p6"/>
          <p:cNvSpPr txBox="1"/>
          <p:nvPr/>
        </p:nvSpPr>
        <p:spPr>
          <a:xfrm>
            <a:off x="438837" y="1222713"/>
            <a:ext cx="4229400" cy="422675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Africa (Sustainable Development)​</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Asia​</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Burkina Faso (Sahel)​</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Democratic Republic of Congo (Education)</a:t>
            </a:r>
          </a:p>
          <a:p>
            <a:pPr marL="285750" indent="-285750">
              <a:spcBef>
                <a:spcPts val="800"/>
              </a:spcBef>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Democracy, Conflict, and Humanitarian Assistance Bureau​ (Education)</a:t>
            </a: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Ethiopia​</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Europe and Eurasia/Western Balkans​</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HQ – Education​</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HQ – Private Sector Engagement Hub​</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Kenya (Education)​</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r>
              <a:rPr lang="en-US" sz="1300" dirty="0">
                <a:solidFill>
                  <a:schemeClr val="tx1"/>
                </a:solidFill>
                <a:latin typeface="Gill Sans MT" panose="020B0502020104020203" pitchFamily="34" charset="77"/>
                <a:ea typeface="Gill Sans"/>
                <a:cs typeface="Gill Sans"/>
                <a:sym typeface="Gill Sans"/>
              </a:rPr>
              <a:t>USAID LAC Regional Bureau (Education)​</a:t>
            </a:r>
            <a:endParaRPr sz="1300" dirty="0">
              <a:solidFill>
                <a:schemeClr val="tx1"/>
              </a:solidFill>
              <a:latin typeface="Gill Sans MT" panose="020B0502020104020203" pitchFamily="34" charset="77"/>
              <a:ea typeface="Gill Sans"/>
              <a:cs typeface="Gill Sans"/>
              <a:sym typeface="Gill Sans"/>
            </a:endParaRPr>
          </a:p>
          <a:p>
            <a:pPr marL="285750" marR="0" lvl="0" indent="-285750" algn="l" rtl="0">
              <a:spcBef>
                <a:spcPts val="800"/>
              </a:spcBef>
              <a:spcAft>
                <a:spcPts val="0"/>
              </a:spcAft>
              <a:buClr>
                <a:schemeClr val="tx2"/>
              </a:buClr>
              <a:buSzPct val="120000"/>
              <a:buFont typeface="Wingdings" pitchFamily="2" charset="2"/>
              <a:buChar char="ü"/>
            </a:pPr>
            <a:endParaRPr sz="1300" dirty="0">
              <a:solidFill>
                <a:schemeClr val="tx1"/>
              </a:solidFill>
              <a:latin typeface="Gill Sans MT" panose="020B0502020104020203" pitchFamily="34" charset="77"/>
              <a:ea typeface="Gill Sans"/>
              <a:cs typeface="Gill Sans"/>
              <a:sym typeface="Gill Sans"/>
            </a:endParaRPr>
          </a:p>
          <a:p>
            <a:pPr marL="368300" marR="0" lvl="0" indent="-285750" algn="l" rtl="0">
              <a:spcBef>
                <a:spcPts val="800"/>
              </a:spcBef>
              <a:spcAft>
                <a:spcPts val="0"/>
              </a:spcAft>
              <a:buClr>
                <a:schemeClr val="tx2"/>
              </a:buClr>
              <a:buSzPct val="120000"/>
              <a:buFont typeface="Wingdings" pitchFamily="2" charset="2"/>
              <a:buChar char="ü"/>
            </a:pPr>
            <a:endParaRPr sz="1300" i="0" dirty="0">
              <a:solidFill>
                <a:schemeClr val="tx1"/>
              </a:solidFill>
              <a:latin typeface="Gill Sans MT" panose="020B0502020104020203" pitchFamily="34" charset="77"/>
              <a:ea typeface="Gill Sans"/>
              <a:cs typeface="Gill Sans"/>
              <a:sym typeface="Gill Sans"/>
            </a:endParaRPr>
          </a:p>
        </p:txBody>
      </p:sp>
      <p:sp>
        <p:nvSpPr>
          <p:cNvPr id="7" name="Google Shape;1258;p27">
            <a:extLst>
              <a:ext uri="{FF2B5EF4-FFF2-40B4-BE49-F238E27FC236}">
                <a16:creationId xmlns:a16="http://schemas.microsoft.com/office/drawing/2014/main" id="{5EE51F07-7164-5D4D-9E34-6D1C3452049B}"/>
              </a:ext>
            </a:extLst>
          </p:cNvPr>
          <p:cNvSpPr txBox="1"/>
          <p:nvPr/>
        </p:nvSpPr>
        <p:spPr>
          <a:xfrm>
            <a:off x="438836" y="406411"/>
            <a:ext cx="5840043" cy="8163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b="1" dirty="0">
                <a:solidFill>
                  <a:srgbClr val="012E6D"/>
                </a:solidFill>
                <a:latin typeface="Gill Sans MT" panose="020B0502020104020203" pitchFamily="34" charset="0"/>
                <a:ea typeface="Gill Sans"/>
                <a:cs typeface="Gill Sans"/>
                <a:sym typeface="Gill Sans"/>
              </a:rPr>
              <a:t>ACTIVITY SUMMARY</a:t>
            </a:r>
            <a:endParaRPr lang="en-US" sz="2000" b="1" dirty="0">
              <a:solidFill>
                <a:srgbClr val="012E6D"/>
              </a:solidFill>
              <a:highlight>
                <a:srgbClr val="00FF00"/>
              </a:highlight>
              <a:latin typeface="Gill Sans MT" panose="020B0502020104020203" pitchFamily="34" charset="0"/>
              <a:ea typeface="Gill Sans"/>
              <a:cs typeface="Gill Sans"/>
              <a:sym typeface="Gill Sans"/>
            </a:endParaRPr>
          </a:p>
          <a:p>
            <a:pPr>
              <a:lnSpc>
                <a:spcPct val="90000"/>
              </a:lnSpc>
              <a:spcBef>
                <a:spcPts val="600"/>
              </a:spcBef>
            </a:pPr>
            <a:r>
              <a:rPr lang="en-US" sz="1800" dirty="0">
                <a:solidFill>
                  <a:srgbClr val="012E6D"/>
                </a:solidFill>
                <a:latin typeface="Gill Sans MT" panose="020B0502020104020203" pitchFamily="34" charset="0"/>
                <a:cs typeface="Gill Sans"/>
                <a:sym typeface="Gill Sans"/>
              </a:rPr>
              <a:t>20 USAID Missions Financially Supporting CATALYZE</a:t>
            </a:r>
            <a:endParaRPr sz="2400" dirty="0">
              <a:solidFill>
                <a:srgbClr val="012E6D"/>
              </a:solidFill>
              <a:latin typeface="Gill Sans MT" panose="020B0502020104020203" pitchFamily="34" charset="0"/>
              <a:ea typeface="Gill Sans"/>
              <a:cs typeface="Gill Sans"/>
              <a:sym typeface="Gill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500" name="Google Shape;1500;p46"/>
          <p:cNvSpPr txBox="1"/>
          <p:nvPr/>
        </p:nvSpPr>
        <p:spPr>
          <a:xfrm>
            <a:off x="1157201" y="347937"/>
            <a:ext cx="7493629" cy="7241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2"/>
                </a:solidFill>
                <a:latin typeface="Gill Sans MT" panose="020B0502020104020203" pitchFamily="34" charset="0"/>
                <a:ea typeface="Gill Sans"/>
                <a:cs typeface="Gill Sans"/>
                <a:sym typeface="Gill Sans"/>
              </a:rPr>
              <a:t>PRIVATE SECTOR DEVELOPMENT (PSD) - SRI LANKA </a:t>
            </a:r>
          </a:p>
          <a:p>
            <a:pPr marL="0" marR="0" lvl="0" indent="0" algn="l" rtl="0">
              <a:spcBef>
                <a:spcPts val="0"/>
              </a:spcBef>
              <a:spcAft>
                <a:spcPts val="0"/>
              </a:spcAft>
              <a:buNone/>
            </a:pPr>
            <a:r>
              <a:rPr lang="en-US" sz="1600" dirty="0">
                <a:solidFill>
                  <a:schemeClr val="bg2"/>
                </a:solidFill>
                <a:latin typeface="Gill Sans MT" panose="020B0502020104020203" pitchFamily="34" charset="0"/>
                <a:ea typeface="Gill Sans"/>
                <a:cs typeface="Gill Sans"/>
                <a:sym typeface="Gill Sans"/>
              </a:rPr>
              <a:t>Accelerating inclusive growth, especially for women, by increasing competitiveness and funding to MSMEs </a:t>
            </a:r>
            <a:endParaRPr sz="1600" dirty="0">
              <a:solidFill>
                <a:schemeClr val="bg2"/>
              </a:solidFill>
              <a:latin typeface="Gill Sans MT" panose="020B0502020104020203" pitchFamily="34" charset="0"/>
              <a:ea typeface="Gill Sans"/>
              <a:cs typeface="Gill Sans"/>
              <a:sym typeface="Gill Sans"/>
            </a:endParaRPr>
          </a:p>
        </p:txBody>
      </p:sp>
      <p:sp>
        <p:nvSpPr>
          <p:cNvPr id="1501" name="Google Shape;1501;p46"/>
          <p:cNvSpPr txBox="1"/>
          <p:nvPr/>
        </p:nvSpPr>
        <p:spPr>
          <a:xfrm>
            <a:off x="3371917" y="1302977"/>
            <a:ext cx="5122077" cy="2881500"/>
          </a:xfrm>
          <a:prstGeom prst="rect">
            <a:avLst/>
          </a:prstGeom>
          <a:noFill/>
          <a:ln>
            <a:noFill/>
          </a:ln>
        </p:spPr>
        <p:txBody>
          <a:bodyPr spcFirstLastPara="1" wrap="square" lIns="91425" tIns="45700" rIns="91425" bIns="45700" anchor="t" anchorCtr="0">
            <a:noAutofit/>
          </a:bodyPr>
          <a:lstStyle/>
          <a:p>
            <a:pPr>
              <a:spcBef>
                <a:spcPts val="500"/>
              </a:spcBef>
            </a:pPr>
            <a:r>
              <a:rPr lang="en-US" sz="1400" b="1" dirty="0">
                <a:solidFill>
                  <a:schemeClr val="tx2"/>
                </a:solidFill>
                <a:latin typeface="Gill Sans MT" panose="020B0502020104020203" pitchFamily="34" charset="0"/>
                <a:ea typeface="Gill Sans"/>
                <a:cs typeface="Gill Sans"/>
                <a:sym typeface="Gill Sans"/>
              </a:rPr>
              <a:t>Objectives</a:t>
            </a:r>
            <a:endParaRPr lang="en-US" b="1" dirty="0">
              <a:solidFill>
                <a:srgbClr val="012E6D"/>
              </a:solidFill>
              <a:latin typeface="Gill Sans MT" panose="020B0502020104020203" pitchFamily="34" charset="0"/>
              <a:ea typeface="Gill Sans"/>
              <a:cs typeface="Gill Sans"/>
              <a:sym typeface="Gill Sans"/>
            </a:endParaRPr>
          </a:p>
          <a:p>
            <a:pPr>
              <a:spcBef>
                <a:spcPts val="500"/>
              </a:spcBef>
              <a:spcAft>
                <a:spcPts val="600"/>
              </a:spcAft>
            </a:pPr>
            <a:r>
              <a:rPr lang="en-US" sz="1200" dirty="0">
                <a:solidFill>
                  <a:schemeClr val="tx1"/>
                </a:solidFill>
                <a:latin typeface="Gill Sans MT" panose="020B0502020104020203" pitchFamily="34" charset="0"/>
              </a:rPr>
              <a:t>Cross-cutting theme: </a:t>
            </a:r>
            <a:r>
              <a:rPr lang="en-US" sz="1200" b="1" dirty="0">
                <a:solidFill>
                  <a:schemeClr val="tx1"/>
                </a:solidFill>
                <a:latin typeface="Gill Sans MT" panose="020B0502020104020203" pitchFamily="34" charset="0"/>
              </a:rPr>
              <a:t>Increased women’s labor force participation, access to finance, and women’s entrepreneurship</a:t>
            </a:r>
            <a:endParaRPr lang="en-US" sz="1200" dirty="0">
              <a:solidFill>
                <a:schemeClr val="tx1"/>
              </a:solidFill>
              <a:latin typeface="Gill Sans MT" panose="020B0502020104020203" pitchFamily="34" charset="0"/>
              <a:ea typeface="Gill Sans"/>
              <a:cs typeface="Gill Sans"/>
              <a:sym typeface="Gill Sans"/>
            </a:endParaRPr>
          </a:p>
          <a:p>
            <a:pPr marL="171450" marR="0" lvl="0" indent="-171450" algn="l" rtl="0">
              <a:spcBef>
                <a:spcPts val="0"/>
              </a:spcBef>
              <a:spcAft>
                <a:spcPts val="600"/>
              </a:spcAft>
              <a:buClr>
                <a:srgbClr val="012E6D"/>
              </a:buClr>
              <a:buSzPct val="110000"/>
              <a:buFont typeface="Wingdings" pitchFamily="2" charset="2"/>
              <a:buChar char="§"/>
            </a:pPr>
            <a:r>
              <a:rPr lang="en-US" sz="1100" b="1" dirty="0">
                <a:solidFill>
                  <a:schemeClr val="tx1"/>
                </a:solidFill>
                <a:latin typeface="Gill Sans MT" panose="020B0502020104020203" pitchFamily="34" charset="0"/>
                <a:sym typeface="Gill Sans"/>
              </a:rPr>
              <a:t>Improved capacity and competitiveness of MSMEs. </a:t>
            </a:r>
            <a:r>
              <a:rPr lang="en-US" sz="1100" dirty="0">
                <a:solidFill>
                  <a:schemeClr val="tx1"/>
                </a:solidFill>
                <a:effectLst/>
                <a:latin typeface="Gill Sans MT" panose="020B0502020104020203" pitchFamily="34" charset="0"/>
                <a:ea typeface="MS Mincho" panose="02020609040205080304" pitchFamily="49" charset="-128"/>
                <a:cs typeface="GillSansMTStd-Book"/>
              </a:rPr>
              <a:t>PSD provides direct assistance to MSMEs, expands business advisory services to advise MSMEs better, and increases opportunities for women in the workforce and female business owners.</a:t>
            </a:r>
            <a:endParaRPr lang="en-US" sz="1100" b="1" dirty="0">
              <a:solidFill>
                <a:schemeClr val="tx1"/>
              </a:solidFill>
              <a:latin typeface="Gill Sans MT" panose="020B0502020104020203" pitchFamily="34" charset="0"/>
            </a:endParaRPr>
          </a:p>
          <a:p>
            <a:pPr marL="171450" marR="0" lvl="0" indent="-171450" algn="l" rtl="0">
              <a:spcBef>
                <a:spcPts val="0"/>
              </a:spcBef>
              <a:spcAft>
                <a:spcPts val="600"/>
              </a:spcAft>
              <a:buClr>
                <a:srgbClr val="012E6D"/>
              </a:buClr>
              <a:buSzPct val="104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Improve access and availability of financing for MSMEs. </a:t>
            </a:r>
            <a:r>
              <a:rPr lang="en-US" sz="1100" dirty="0">
                <a:solidFill>
                  <a:schemeClr val="tx1"/>
                </a:solidFill>
                <a:effectLst/>
                <a:latin typeface="Gill Sans MT" panose="020B0502020104020203" pitchFamily="34" charset="0"/>
                <a:ea typeface="MS Mincho" panose="02020609040205080304" pitchFamily="49" charset="-128"/>
                <a:cs typeface="GillSansMTStd-Book"/>
              </a:rPr>
              <a:t>PSD is developing partnerships with financial institutions to support capacity building and encourage the development of innovative financing solutions, incentivize increased lending to MSMEs in target sectors, expand innovative blended finance, and support USAID Development Finance Corporation activities in Sri Lanka. </a:t>
            </a:r>
            <a:r>
              <a:rPr lang="en-US" sz="1100" b="1" dirty="0">
                <a:solidFill>
                  <a:schemeClr val="tx1"/>
                </a:solidFill>
                <a:latin typeface="Gill Sans MT" panose="020B0502020104020203" pitchFamily="34" charset="0"/>
                <a:ea typeface="Gill Sans"/>
                <a:cs typeface="Gill Sans"/>
                <a:sym typeface="Gill Sans"/>
              </a:rPr>
              <a:t> </a:t>
            </a:r>
          </a:p>
          <a:p>
            <a:pPr marL="171450" marR="0" lvl="0" indent="-171450" algn="l" rtl="0">
              <a:spcBef>
                <a:spcPts val="0"/>
              </a:spcBef>
              <a:spcAft>
                <a:spcPts val="600"/>
              </a:spcAft>
              <a:buClr>
                <a:srgbClr val="012E6D"/>
              </a:buClr>
              <a:buSzPct val="110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Increase SME resilience to the economic impacts of COVID-19. </a:t>
            </a:r>
            <a:r>
              <a:rPr lang="en-US" sz="1100" dirty="0">
                <a:solidFill>
                  <a:schemeClr val="tx1"/>
                </a:solidFill>
                <a:effectLst/>
                <a:latin typeface="Gill Sans MT" panose="020B0502020104020203" pitchFamily="34" charset="0"/>
                <a:ea typeface="MS Mincho" panose="02020609040205080304" pitchFamily="49" charset="-128"/>
                <a:cs typeface="GillSansMTStd-Book"/>
              </a:rPr>
              <a:t>PSD is deploying $1.7 million in grants to help MSMEs withstand the impact of and recover from the COVID-19 pandemic. Adaptation grants are designed to spur innovation and adaptation to the impact of COVID-19, while emergency relief grants provide immediate economic support to MSMEs severely affected by COVID-19 and at risk of going out of business before the pandemic recedes. </a:t>
            </a:r>
            <a:endParaRPr lang="en-US" sz="1100" b="1" dirty="0">
              <a:solidFill>
                <a:schemeClr val="tx1"/>
              </a:solidFill>
              <a:latin typeface="Gill Sans MT" panose="020B0502020104020203" pitchFamily="34" charset="0"/>
              <a:ea typeface="Gill Sans"/>
              <a:cs typeface="Gill Sans"/>
              <a:sym typeface="Gill Sans"/>
            </a:endParaRPr>
          </a:p>
          <a:p>
            <a:pPr marL="171450" indent="-171450">
              <a:spcAft>
                <a:spcPts val="400"/>
              </a:spcAft>
              <a:buClr>
                <a:srgbClr val="012E6D"/>
              </a:buClr>
              <a:buSzPct val="110000"/>
              <a:buFont typeface="Wingdings" pitchFamily="2" charset="2"/>
              <a:buChar char="§"/>
            </a:pPr>
            <a:endParaRPr lang="en-US" sz="1100" dirty="0">
              <a:solidFill>
                <a:schemeClr val="tx1"/>
              </a:solidFill>
              <a:latin typeface="Gill Sans MT" panose="020B0502020104020203" pitchFamily="34" charset="0"/>
            </a:endParaRPr>
          </a:p>
          <a:p>
            <a:pPr marL="0" marR="0" lvl="0" indent="0" algn="l" rtl="0">
              <a:spcBef>
                <a:spcPts val="0"/>
              </a:spcBef>
              <a:spcAft>
                <a:spcPts val="0"/>
              </a:spcAft>
              <a:buNone/>
            </a:pPr>
            <a:endParaRPr lang="en-US" sz="1100" b="1" dirty="0">
              <a:solidFill>
                <a:schemeClr val="tx1"/>
              </a:solidFill>
              <a:latin typeface="Gill Sans MT" panose="020B0502020104020203" pitchFamily="34" charset="0"/>
              <a:ea typeface="Gill Sans"/>
              <a:cs typeface="Gill Sans"/>
              <a:sym typeface="Gill Sans"/>
            </a:endParaRPr>
          </a:p>
          <a:p>
            <a:pPr marL="0" marR="0" lvl="0" indent="0" algn="l" rtl="0">
              <a:spcBef>
                <a:spcPts val="0"/>
              </a:spcBef>
              <a:spcAft>
                <a:spcPts val="0"/>
              </a:spcAft>
              <a:buNone/>
            </a:pPr>
            <a:endParaRPr lang="en-US" sz="1100" dirty="0">
              <a:solidFill>
                <a:schemeClr val="tx1"/>
              </a:solidFill>
              <a:latin typeface="Gill Sans"/>
              <a:ea typeface="Gill Sans"/>
              <a:cs typeface="Gill Sans"/>
              <a:sym typeface="Gill Sans"/>
            </a:endParaRPr>
          </a:p>
          <a:p>
            <a:pPr marL="0" marR="0" lvl="0" indent="0" algn="l" rtl="0">
              <a:spcBef>
                <a:spcPts val="1200"/>
              </a:spcBef>
              <a:spcAft>
                <a:spcPts val="0"/>
              </a:spcAft>
              <a:buNone/>
            </a:pPr>
            <a:endParaRPr lang="en-US" sz="1100" dirty="0">
              <a:solidFill>
                <a:schemeClr val="tx1"/>
              </a:solidFill>
              <a:latin typeface="Gill Sans"/>
              <a:ea typeface="Gill Sans"/>
              <a:cs typeface="Gill Sans"/>
              <a:sym typeface="Gill Sans"/>
            </a:endParaRPr>
          </a:p>
          <a:p>
            <a:pPr marL="0" marR="0" lvl="0" indent="0" algn="l" rtl="0">
              <a:spcBef>
                <a:spcPts val="1200"/>
              </a:spcBef>
              <a:spcAft>
                <a:spcPts val="0"/>
              </a:spcAft>
              <a:buNone/>
            </a:pPr>
            <a:endParaRPr lang="en-US" sz="1100" dirty="0">
              <a:solidFill>
                <a:schemeClr val="tx1"/>
              </a:solidFill>
              <a:latin typeface="Gill Sans"/>
              <a:ea typeface="Gill Sans"/>
              <a:cs typeface="Gill Sans"/>
              <a:sym typeface="Gill Sans"/>
            </a:endParaRPr>
          </a:p>
        </p:txBody>
      </p:sp>
      <p:sp>
        <p:nvSpPr>
          <p:cNvPr id="1502" name="Google Shape;1502;p46"/>
          <p:cNvSpPr txBox="1"/>
          <p:nvPr/>
        </p:nvSpPr>
        <p:spPr>
          <a:xfrm>
            <a:off x="1077199" y="1425287"/>
            <a:ext cx="2028851" cy="28814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None/>
            </a:pPr>
            <a:r>
              <a:rPr lang="en-US" sz="1200" i="1" dirty="0">
                <a:solidFill>
                  <a:srgbClr val="012E6D"/>
                </a:solidFill>
                <a:latin typeface="Gill Sans MT" panose="020B0502020104020203" pitchFamily="34" charset="0"/>
                <a:ea typeface="Gill Sans"/>
                <a:cs typeface="Gill Sans"/>
                <a:sym typeface="Gill Sans"/>
              </a:rPr>
              <a:t>Projected LOP budget of </a:t>
            </a:r>
            <a:r>
              <a:rPr lang="en-US" sz="1200" b="1" i="1" dirty="0">
                <a:solidFill>
                  <a:srgbClr val="012E6D"/>
                </a:solidFill>
                <a:latin typeface="Gill Sans MT" panose="020B0502020104020203" pitchFamily="34" charset="0"/>
                <a:ea typeface="Gill Sans"/>
                <a:cs typeface="Gill Sans"/>
                <a:sym typeface="Gill Sans"/>
              </a:rPr>
              <a:t>USD12 M</a:t>
            </a:r>
            <a:r>
              <a:rPr lang="en-US" sz="1200" i="1" dirty="0">
                <a:solidFill>
                  <a:srgbClr val="012E6D"/>
                </a:solidFill>
                <a:latin typeface="Gill Sans MT" panose="020B0502020104020203" pitchFamily="34" charset="0"/>
                <a:ea typeface="Gill Sans"/>
                <a:cs typeface="Gill Sans"/>
                <a:sym typeface="Gill Sans"/>
              </a:rPr>
              <a:t>, of which</a:t>
            </a:r>
            <a:r>
              <a:rPr lang="en-US" sz="1200" b="1" i="1" dirty="0">
                <a:solidFill>
                  <a:srgbClr val="012E6D"/>
                </a:solidFill>
                <a:latin typeface="Gill Sans MT" panose="020B0502020104020203" pitchFamily="34" charset="0"/>
                <a:ea typeface="Gill Sans"/>
                <a:cs typeface="Gill Sans"/>
                <a:sym typeface="Gill Sans"/>
              </a:rPr>
              <a:t> USD7.8 M </a:t>
            </a:r>
            <a:r>
              <a:rPr lang="en-US" sz="1200" i="1" dirty="0">
                <a:solidFill>
                  <a:srgbClr val="012E6D"/>
                </a:solidFill>
                <a:latin typeface="Gill Sans MT" panose="020B0502020104020203" pitchFamily="34" charset="0"/>
                <a:ea typeface="Gill Sans"/>
                <a:cs typeface="Gill Sans"/>
                <a:sym typeface="Gill Sans"/>
              </a:rPr>
              <a:t>is obligated</a:t>
            </a:r>
            <a:endParaRPr sz="1200" i="1" dirty="0">
              <a:solidFill>
                <a:srgbClr val="012E6D"/>
              </a:solidFill>
              <a:latin typeface="Gill Sans MT" panose="020B0502020104020203" pitchFamily="34" charset="0"/>
              <a:ea typeface="Gill Sans"/>
              <a:cs typeface="Gill Sans"/>
              <a:sym typeface="Gill Sans"/>
            </a:endParaRPr>
          </a:p>
          <a:p>
            <a:pPr marL="0" marR="0" lvl="0" indent="0" algn="l" rtl="0">
              <a:spcBef>
                <a:spcPts val="0"/>
              </a:spcBef>
              <a:spcAft>
                <a:spcPts val="1200"/>
              </a:spcAft>
              <a:buNone/>
            </a:pPr>
            <a:r>
              <a:rPr lang="en-US" sz="1200" i="1" dirty="0">
                <a:solidFill>
                  <a:srgbClr val="012E6D"/>
                </a:solidFill>
                <a:latin typeface="Gill Sans MT" panose="020B0502020104020203" pitchFamily="34" charset="0"/>
                <a:ea typeface="Gill Sans"/>
                <a:cs typeface="Gill Sans"/>
                <a:sym typeface="Gill Sans"/>
              </a:rPr>
              <a:t>Capital mobilization target of </a:t>
            </a:r>
            <a:r>
              <a:rPr lang="en-US" sz="1200" b="1" i="1" dirty="0">
                <a:solidFill>
                  <a:srgbClr val="012E6D"/>
                </a:solidFill>
                <a:latin typeface="Gill Sans MT" panose="020B0502020104020203" pitchFamily="34" charset="0"/>
                <a:ea typeface="Gill Sans"/>
                <a:cs typeface="Gill Sans"/>
                <a:sym typeface="Gill Sans"/>
              </a:rPr>
              <a:t>USD39 M</a:t>
            </a:r>
          </a:p>
          <a:p>
            <a:pPr marL="0" marR="0" lvl="0" indent="0" algn="l" rtl="0">
              <a:spcBef>
                <a:spcPts val="0"/>
              </a:spcBef>
              <a:spcAft>
                <a:spcPts val="1200"/>
              </a:spcAft>
              <a:buNone/>
            </a:pPr>
            <a:br>
              <a:rPr lang="en-US" sz="1200" b="1" i="1" dirty="0">
                <a:solidFill>
                  <a:srgbClr val="012E6D"/>
                </a:solidFill>
                <a:latin typeface="Gill Sans MT" panose="020B0502020104020203" pitchFamily="34" charset="0"/>
                <a:ea typeface="Gill Sans"/>
                <a:cs typeface="Gill Sans"/>
                <a:sym typeface="Gill Sans"/>
              </a:rPr>
            </a:br>
            <a:r>
              <a:rPr lang="en-US" sz="1200" i="1" dirty="0">
                <a:solidFill>
                  <a:srgbClr val="012E6D"/>
                </a:solidFill>
                <a:latin typeface="Gill Sans MT" panose="020B0502020104020203" pitchFamily="34" charset="0"/>
                <a:ea typeface="Gill Sans"/>
                <a:cs typeface="Gill Sans"/>
                <a:sym typeface="Gill Sans"/>
              </a:rPr>
              <a:t>May 2020 – Sep 2024</a:t>
            </a:r>
            <a:endParaRPr dirty="0">
              <a:solidFill>
                <a:srgbClr val="012E6D"/>
              </a:solidFill>
              <a:latin typeface="Gill Sans MT" panose="020B0502020104020203" pitchFamily="34" charset="0"/>
            </a:endParaRPr>
          </a:p>
          <a:p>
            <a:pPr marL="0" marR="0" lvl="0" indent="0" algn="l" rtl="0">
              <a:spcBef>
                <a:spcPts val="1200"/>
              </a:spcBef>
              <a:spcAft>
                <a:spcPts val="0"/>
              </a:spcAft>
              <a:buNone/>
            </a:pPr>
            <a:r>
              <a:rPr lang="en-US" sz="1200" i="1" dirty="0">
                <a:solidFill>
                  <a:srgbClr val="012E6D"/>
                </a:solidFill>
                <a:latin typeface="Gill Sans MT" panose="020B0502020104020203" pitchFamily="34" charset="0"/>
                <a:ea typeface="Gill Sans"/>
                <a:cs typeface="Gill Sans"/>
                <a:sym typeface="Gill Sans"/>
              </a:rPr>
              <a:t>Sri Lanka</a:t>
            </a:r>
            <a:endParaRPr dirty="0">
              <a:solidFill>
                <a:srgbClr val="012E6D"/>
              </a:solidFill>
              <a:latin typeface="Gill Sans MT" panose="020B0502020104020203" pitchFamily="34" charset="0"/>
            </a:endParaRPr>
          </a:p>
          <a:p>
            <a:pPr marL="0" marR="0" lvl="0" indent="0" algn="l" rtl="0">
              <a:spcBef>
                <a:spcPts val="1200"/>
              </a:spcBef>
              <a:spcAft>
                <a:spcPts val="0"/>
              </a:spcAft>
              <a:buNone/>
            </a:pPr>
            <a:r>
              <a:rPr lang="en-US" sz="1200" i="1" dirty="0">
                <a:solidFill>
                  <a:srgbClr val="012E6D"/>
                </a:solidFill>
                <a:latin typeface="Gill Sans MT" panose="020B0502020104020203" pitchFamily="34" charset="0"/>
                <a:ea typeface="Gill Sans"/>
                <a:cs typeface="Gill Sans"/>
                <a:sym typeface="Gill Sans"/>
              </a:rPr>
              <a:t>Partners: Financial Institutions, </a:t>
            </a:r>
            <a:r>
              <a:rPr lang="en-US" sz="1200" i="1" dirty="0">
                <a:solidFill>
                  <a:srgbClr val="012E6D"/>
                </a:solidFill>
                <a:latin typeface="Gill Sans MT" panose="020B0502020104020203" pitchFamily="34" charset="0"/>
                <a:sym typeface="Gill Sans"/>
              </a:rPr>
              <a:t>Business Advisory Service Providers, Lead F</a:t>
            </a:r>
            <a:r>
              <a:rPr lang="en-US" sz="1200" i="1" dirty="0">
                <a:solidFill>
                  <a:srgbClr val="012E6D"/>
                </a:solidFill>
                <a:latin typeface="Gill Sans MT" panose="020B0502020104020203" pitchFamily="34" charset="0"/>
                <a:ea typeface="Gill Sans"/>
                <a:cs typeface="Gill Sans"/>
                <a:sym typeface="Gill Sans"/>
              </a:rPr>
              <a:t>irms, and Business Associations</a:t>
            </a:r>
            <a:endParaRPr dirty="0">
              <a:solidFill>
                <a:srgbClr val="012E6D"/>
              </a:solidFill>
              <a:latin typeface="Gill Sans MT" panose="020B0502020104020203" pitchFamily="34" charset="0"/>
            </a:endParaRPr>
          </a:p>
        </p:txBody>
      </p:sp>
      <p:grpSp>
        <p:nvGrpSpPr>
          <p:cNvPr id="1503" name="Google Shape;1503;p46"/>
          <p:cNvGrpSpPr/>
          <p:nvPr/>
        </p:nvGrpSpPr>
        <p:grpSpPr>
          <a:xfrm>
            <a:off x="617712" y="2699123"/>
            <a:ext cx="385583" cy="385583"/>
            <a:chOff x="223285" y="3200073"/>
            <a:chExt cx="431550" cy="431550"/>
          </a:xfrm>
        </p:grpSpPr>
        <p:sp>
          <p:nvSpPr>
            <p:cNvPr id="1504" name="Google Shape;1504;p46"/>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505" name="Google Shape;1505;p46"/>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506" name="Google Shape;1506;p46"/>
          <p:cNvGrpSpPr/>
          <p:nvPr/>
        </p:nvGrpSpPr>
        <p:grpSpPr>
          <a:xfrm>
            <a:off x="631427" y="3687033"/>
            <a:ext cx="385583" cy="385583"/>
            <a:chOff x="223285" y="4356883"/>
            <a:chExt cx="431550" cy="431550"/>
          </a:xfrm>
        </p:grpSpPr>
        <p:sp>
          <p:nvSpPr>
            <p:cNvPr id="1507" name="Google Shape;1507;p46"/>
            <p:cNvSpPr/>
            <p:nvPr/>
          </p:nvSpPr>
          <p:spPr>
            <a:xfrm>
              <a:off x="223285" y="435688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508" name="Google Shape;1508;p46"/>
            <p:cNvPicPr preferRelativeResize="0"/>
            <p:nvPr/>
          </p:nvPicPr>
          <p:blipFill rotWithShape="1">
            <a:blip r:embed="rId4">
              <a:alphaModFix/>
            </a:blip>
            <a:srcRect/>
            <a:stretch/>
          </p:blipFill>
          <p:spPr>
            <a:xfrm>
              <a:off x="292294" y="4468610"/>
              <a:ext cx="293533" cy="227793"/>
            </a:xfrm>
            <a:prstGeom prst="rect">
              <a:avLst/>
            </a:prstGeom>
            <a:noFill/>
            <a:ln>
              <a:noFill/>
            </a:ln>
          </p:spPr>
        </p:pic>
      </p:grpSp>
      <p:grpSp>
        <p:nvGrpSpPr>
          <p:cNvPr id="1509" name="Google Shape;1509;p46"/>
          <p:cNvGrpSpPr/>
          <p:nvPr/>
        </p:nvGrpSpPr>
        <p:grpSpPr>
          <a:xfrm>
            <a:off x="650006" y="1486983"/>
            <a:ext cx="385583" cy="385583"/>
            <a:chOff x="223285" y="2622616"/>
            <a:chExt cx="431550" cy="431550"/>
          </a:xfrm>
        </p:grpSpPr>
        <p:sp>
          <p:nvSpPr>
            <p:cNvPr id="1510" name="Google Shape;1510;p46"/>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511" name="Google Shape;1511;p46"/>
            <p:cNvPicPr preferRelativeResize="0"/>
            <p:nvPr/>
          </p:nvPicPr>
          <p:blipFill rotWithShape="1">
            <a:blip r:embed="rId5">
              <a:alphaModFix/>
            </a:blip>
            <a:srcRect/>
            <a:stretch/>
          </p:blipFill>
          <p:spPr>
            <a:xfrm>
              <a:off x="355184" y="2677230"/>
              <a:ext cx="164922" cy="308174"/>
            </a:xfrm>
            <a:prstGeom prst="rect">
              <a:avLst/>
            </a:prstGeom>
            <a:noFill/>
            <a:ln>
              <a:noFill/>
            </a:ln>
          </p:spPr>
        </p:pic>
      </p:grpSp>
      <p:grpSp>
        <p:nvGrpSpPr>
          <p:cNvPr id="1512" name="Google Shape;1512;p46"/>
          <p:cNvGrpSpPr/>
          <p:nvPr/>
        </p:nvGrpSpPr>
        <p:grpSpPr>
          <a:xfrm>
            <a:off x="631427" y="3184532"/>
            <a:ext cx="385583" cy="385583"/>
            <a:chOff x="223285" y="3780400"/>
            <a:chExt cx="431550" cy="431550"/>
          </a:xfrm>
        </p:grpSpPr>
        <p:sp>
          <p:nvSpPr>
            <p:cNvPr id="1513" name="Google Shape;1513;p46"/>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514" name="Google Shape;1514;p46"/>
            <p:cNvPicPr preferRelativeResize="0"/>
            <p:nvPr/>
          </p:nvPicPr>
          <p:blipFill rotWithShape="1">
            <a:blip r:embed="rId6">
              <a:alphaModFix/>
            </a:blip>
            <a:srcRect/>
            <a:stretch/>
          </p:blipFill>
          <p:spPr>
            <a:xfrm>
              <a:off x="341258" y="3848824"/>
              <a:ext cx="191084" cy="287748"/>
            </a:xfrm>
            <a:prstGeom prst="rect">
              <a:avLst/>
            </a:prstGeom>
            <a:noFill/>
            <a:ln>
              <a:noFill/>
            </a:ln>
          </p:spPr>
        </p:pic>
      </p:grpSp>
      <p:pic>
        <p:nvPicPr>
          <p:cNvPr id="20" name="Google Shape;1543;p49">
            <a:extLst>
              <a:ext uri="{FF2B5EF4-FFF2-40B4-BE49-F238E27FC236}">
                <a16:creationId xmlns:a16="http://schemas.microsoft.com/office/drawing/2014/main" id="{BB80F4D0-670F-1842-8BF2-B49A5E4477B8}"/>
              </a:ext>
            </a:extLst>
          </p:cNvPr>
          <p:cNvPicPr preferRelativeResize="0"/>
          <p:nvPr/>
        </p:nvPicPr>
        <p:blipFill rotWithShape="1">
          <a:blip r:embed="rId7">
            <a:alphaModFix/>
          </a:blip>
          <a:srcRect/>
          <a:stretch/>
        </p:blipFill>
        <p:spPr>
          <a:xfrm>
            <a:off x="370831" y="347937"/>
            <a:ext cx="707666" cy="695671"/>
          </a:xfrm>
          <a:prstGeom prst="rect">
            <a:avLst/>
          </a:prstGeom>
          <a:noFill/>
          <a:ln>
            <a:noFill/>
          </a:ln>
        </p:spPr>
      </p:pic>
      <p:cxnSp>
        <p:nvCxnSpPr>
          <p:cNvPr id="22" name="Google Shape;1661;p58">
            <a:extLst>
              <a:ext uri="{FF2B5EF4-FFF2-40B4-BE49-F238E27FC236}">
                <a16:creationId xmlns:a16="http://schemas.microsoft.com/office/drawing/2014/main" id="{6822C993-BA3A-65EF-C3A0-91D0C56A91CB}"/>
              </a:ext>
            </a:extLst>
          </p:cNvPr>
          <p:cNvCxnSpPr>
            <a:cxnSpLocks/>
          </p:cNvCxnSpPr>
          <p:nvPr/>
        </p:nvCxnSpPr>
        <p:spPr>
          <a:xfrm>
            <a:off x="3150677" y="1457740"/>
            <a:ext cx="0" cy="3278647"/>
          </a:xfrm>
          <a:prstGeom prst="straightConnector1">
            <a:avLst/>
          </a:prstGeom>
          <a:noFill/>
          <a:ln w="19050" cap="flat" cmpd="sng">
            <a:solidFill>
              <a:schemeClr val="bg1">
                <a:lumMod val="75000"/>
              </a:schemeClr>
            </a:solidFill>
            <a:prstDash val="solid"/>
            <a:round/>
            <a:headEnd type="none" w="sm" len="sm"/>
            <a:tailEnd type="none" w="sm" len="sm"/>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8" name="Google Shape;1541;p49">
            <a:extLst>
              <a:ext uri="{FF2B5EF4-FFF2-40B4-BE49-F238E27FC236}">
                <a16:creationId xmlns:a16="http://schemas.microsoft.com/office/drawing/2014/main" id="{4C6BFFBD-6B89-464C-9362-9A43EF526C94}"/>
              </a:ext>
            </a:extLst>
          </p:cNvPr>
          <p:cNvSpPr txBox="1"/>
          <p:nvPr/>
        </p:nvSpPr>
        <p:spPr>
          <a:xfrm>
            <a:off x="1047675" y="327389"/>
            <a:ext cx="4179302" cy="695671"/>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en-US" sz="1800" b="1" dirty="0">
                <a:solidFill>
                  <a:schemeClr val="dk2"/>
                </a:solidFill>
                <a:latin typeface="Gill Sans MT" panose="020B0502020104020203" pitchFamily="34" charset="0"/>
                <a:ea typeface="Gill Sans"/>
                <a:cs typeface="Gill Sans"/>
                <a:sym typeface="Gill Sans"/>
              </a:rPr>
              <a:t>PRIVATE SECTOR DEVELOPMENT</a:t>
            </a:r>
            <a:endParaRPr lang="en-US" sz="1800" dirty="0">
              <a:latin typeface="Gill Sans MT" panose="020B0502020104020203" pitchFamily="34" charset="0"/>
            </a:endParaRPr>
          </a:p>
          <a:p>
            <a:pPr lvl="0"/>
            <a:r>
              <a:rPr lang="en-US" sz="1800" dirty="0">
                <a:solidFill>
                  <a:schemeClr val="bg2"/>
                </a:solidFill>
                <a:latin typeface="Gill Sans MT" panose="020B0502020104020203" pitchFamily="34" charset="0"/>
                <a:ea typeface="Gill Sans"/>
                <a:cs typeface="Gill Sans"/>
                <a:sym typeface="Gill Sans"/>
              </a:rPr>
              <a:t>Quarterly Updates </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8"/>
                  </a:ext>
                </a:extLst>
              </a:rPr>
              <a:t>(Y</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9"/>
                  </a:ext>
                </a:extLst>
              </a:rPr>
              <a:t>3 Q2</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0"/>
                  </a:ext>
                </a:extLst>
              </a:rPr>
              <a:t>)</a:t>
            </a:r>
            <a:endParaRPr lang="en-US" sz="1800" dirty="0">
              <a:latin typeface="Gill Sans MT" panose="020B0502020104020203" pitchFamily="34" charset="0"/>
            </a:endParaRPr>
          </a:p>
        </p:txBody>
      </p:sp>
      <p:pic>
        <p:nvPicPr>
          <p:cNvPr id="9" name="Google Shape;1543;p49">
            <a:extLst>
              <a:ext uri="{FF2B5EF4-FFF2-40B4-BE49-F238E27FC236}">
                <a16:creationId xmlns:a16="http://schemas.microsoft.com/office/drawing/2014/main" id="{44636428-3AAE-DD40-994E-933493FCCE9E}"/>
              </a:ext>
            </a:extLst>
          </p:cNvPr>
          <p:cNvPicPr preferRelativeResize="0"/>
          <p:nvPr/>
        </p:nvPicPr>
        <p:blipFill rotWithShape="1">
          <a:blip r:embed="rId3">
            <a:alphaModFix/>
          </a:blip>
          <a:srcRect/>
          <a:stretch/>
        </p:blipFill>
        <p:spPr>
          <a:xfrm>
            <a:off x="370831" y="347937"/>
            <a:ext cx="626696" cy="601099"/>
          </a:xfrm>
          <a:prstGeom prst="rect">
            <a:avLst/>
          </a:prstGeom>
          <a:noFill/>
          <a:ln>
            <a:noFill/>
          </a:ln>
        </p:spPr>
      </p:pic>
      <p:sp>
        <p:nvSpPr>
          <p:cNvPr id="12" name="Google Shape;1522;p47">
            <a:extLst>
              <a:ext uri="{FF2B5EF4-FFF2-40B4-BE49-F238E27FC236}">
                <a16:creationId xmlns:a16="http://schemas.microsoft.com/office/drawing/2014/main" id="{CB161ACE-7DE9-45DC-9260-3EC13DFEE583}"/>
              </a:ext>
            </a:extLst>
          </p:cNvPr>
          <p:cNvSpPr txBox="1"/>
          <p:nvPr/>
        </p:nvSpPr>
        <p:spPr>
          <a:xfrm>
            <a:off x="289932" y="1213833"/>
            <a:ext cx="4857421" cy="3702247"/>
          </a:xfrm>
          <a:prstGeom prst="rect">
            <a:avLst/>
          </a:prstGeom>
          <a:noFill/>
          <a:ln>
            <a:noFill/>
          </a:ln>
        </p:spPr>
        <p:txBody>
          <a:bodyPr spcFirstLastPara="1" wrap="square" lIns="91425" tIns="45700" rIns="91425" bIns="45700" anchor="t" anchorCtr="0">
            <a:noAutofit/>
          </a:bodyPr>
          <a:lstStyle/>
          <a:p>
            <a:pPr lvl="0">
              <a:spcBef>
                <a:spcPts val="600"/>
              </a:spcBef>
            </a:pPr>
            <a:r>
              <a:rPr lang="en-US" b="1" dirty="0">
                <a:solidFill>
                  <a:schemeClr val="tx2"/>
                </a:solidFill>
                <a:latin typeface="Gill Sans MT"/>
                <a:sym typeface="Gill Sans"/>
              </a:rPr>
              <a:t>MSME Competitiveness</a:t>
            </a:r>
            <a:endParaRPr lang="en-US" dirty="0">
              <a:solidFill>
                <a:schemeClr val="tx2"/>
              </a:solidFill>
              <a:latin typeface="Gill Sans MT"/>
            </a:endParaRPr>
          </a:p>
          <a:p>
            <a:pPr marL="171450" indent="-171450">
              <a:spcBef>
                <a:spcPts val="600"/>
              </a:spcBef>
              <a:buClr>
                <a:schemeClr val="bg2"/>
              </a:buClr>
              <a:buFont typeface="Wingdings" pitchFamily="2" charset="2"/>
              <a:buChar char="§"/>
            </a:pPr>
            <a:r>
              <a:rPr lang="en-US" sz="1100" dirty="0">
                <a:solidFill>
                  <a:schemeClr val="tx1"/>
                </a:solidFill>
                <a:latin typeface="Gill Sans MT"/>
              </a:rPr>
              <a:t>PSD launched a Request for Proposals for BASPs for services and technologies for MSMEs (aiming to reach 200-300 MSMEs through 8-10 BASPs).</a:t>
            </a:r>
          </a:p>
          <a:p>
            <a:pPr marL="171450" indent="-171450">
              <a:spcBef>
                <a:spcPts val="600"/>
              </a:spcBef>
              <a:spcAft>
                <a:spcPts val="600"/>
              </a:spcAft>
              <a:buClr>
                <a:schemeClr val="bg2"/>
              </a:buClr>
              <a:buFont typeface="Wingdings" pitchFamily="2" charset="2"/>
              <a:buChar char="§"/>
            </a:pPr>
            <a:r>
              <a:rPr lang="en-US" sz="1100" dirty="0">
                <a:solidFill>
                  <a:schemeClr val="tx1"/>
                </a:solidFill>
                <a:latin typeface="Gill Sans MT"/>
              </a:rPr>
              <a:t>Developed a Statement of Work on promoting market access and market linkages for MSMEs via </a:t>
            </a:r>
            <a:r>
              <a:rPr lang="en-US" sz="1100" dirty="0" err="1">
                <a:solidFill>
                  <a:schemeClr val="tx1"/>
                </a:solidFill>
                <a:latin typeface="Gill Sans MT"/>
              </a:rPr>
              <a:t>Berendina’s</a:t>
            </a:r>
            <a:r>
              <a:rPr lang="en-US" sz="1100" dirty="0">
                <a:solidFill>
                  <a:schemeClr val="tx1"/>
                </a:solidFill>
                <a:latin typeface="Gill Sans MT"/>
              </a:rPr>
              <a:t> EKADE digital platform (200 MSMEs to be supported).</a:t>
            </a:r>
            <a:endParaRPr lang="en-US" sz="1200" dirty="0">
              <a:solidFill>
                <a:schemeClr val="tx1"/>
              </a:solidFill>
              <a:latin typeface="Gill Sans"/>
            </a:endParaRPr>
          </a:p>
          <a:p>
            <a:pPr marL="0" lvl="0" indent="0">
              <a:spcBef>
                <a:spcPts val="600"/>
              </a:spcBef>
              <a:buFont typeface="Arial"/>
              <a:buNone/>
            </a:pPr>
            <a:r>
              <a:rPr lang="en-US" b="1" dirty="0">
                <a:solidFill>
                  <a:schemeClr val="tx2"/>
                </a:solidFill>
                <a:latin typeface="Gill Sans MT"/>
                <a:sym typeface="Gill Sans"/>
              </a:rPr>
              <a:t>MSME Financing</a:t>
            </a:r>
            <a:endParaRPr lang="en-US" b="1" dirty="0">
              <a:solidFill>
                <a:schemeClr val="tx2"/>
              </a:solidFill>
              <a:latin typeface="Gill Sans MT"/>
            </a:endParaRPr>
          </a:p>
          <a:p>
            <a:pPr marL="171450" indent="-171450">
              <a:spcBef>
                <a:spcPts val="600"/>
              </a:spcBef>
              <a:buClr>
                <a:schemeClr val="bg2"/>
              </a:buClr>
              <a:buFont typeface="Wingdings" pitchFamily="2" charset="2"/>
              <a:buChar char="§"/>
            </a:pPr>
            <a:r>
              <a:rPr lang="en-US" sz="1100" dirty="0" err="1">
                <a:solidFill>
                  <a:schemeClr val="tx1"/>
                </a:solidFill>
                <a:latin typeface="Gill Sans MT"/>
                <a:sym typeface="Gill Sans"/>
              </a:rPr>
              <a:t>MoUs</a:t>
            </a:r>
            <a:r>
              <a:rPr lang="en-US" sz="1100" dirty="0">
                <a:solidFill>
                  <a:schemeClr val="tx1"/>
                </a:solidFill>
                <a:latin typeface="Gill Sans MT"/>
                <a:sym typeface="Gill Sans"/>
              </a:rPr>
              <a:t> signed with two additional Financial Institutions, (four in total) agreeing to leverage USD5-7M in new debt financing for MSMEs. </a:t>
            </a:r>
            <a:endParaRPr lang="en-US" sz="1100" dirty="0">
              <a:solidFill>
                <a:schemeClr val="tx1"/>
              </a:solidFill>
              <a:latin typeface="Gill Sans MT"/>
            </a:endParaRPr>
          </a:p>
          <a:p>
            <a:pPr marL="171450" lvl="0" indent="-171450">
              <a:spcBef>
                <a:spcPts val="600"/>
              </a:spcBef>
              <a:buClr>
                <a:schemeClr val="bg2"/>
              </a:buClr>
              <a:buFont typeface="Wingdings" pitchFamily="2" charset="2"/>
              <a:buChar char="§"/>
            </a:pPr>
            <a:r>
              <a:rPr lang="en-US" sz="1100" dirty="0">
                <a:solidFill>
                  <a:schemeClr val="tx1"/>
                </a:solidFill>
                <a:latin typeface="Gill Sans MT"/>
                <a:sym typeface="Gill Sans"/>
              </a:rPr>
              <a:t>Second RFA published to place two additional FIs on grants under contract.</a:t>
            </a:r>
            <a:endParaRPr lang="en-US" sz="1100" dirty="0">
              <a:solidFill>
                <a:schemeClr val="tx1"/>
              </a:solidFill>
              <a:latin typeface="Gill Sans MT"/>
            </a:endParaRPr>
          </a:p>
          <a:p>
            <a:pPr marL="171450" indent="-171450">
              <a:spcBef>
                <a:spcPts val="600"/>
              </a:spcBef>
              <a:buClr>
                <a:schemeClr val="bg2"/>
              </a:buClr>
              <a:buSzPct val="110000"/>
              <a:buFont typeface="Wingdings" pitchFamily="2" charset="2"/>
              <a:buChar char="§"/>
            </a:pPr>
            <a:r>
              <a:rPr lang="en-US" sz="1100" dirty="0">
                <a:solidFill>
                  <a:schemeClr val="tx1"/>
                </a:solidFill>
                <a:latin typeface="Gill Sans MT"/>
                <a:sym typeface="Gill Sans"/>
              </a:rPr>
              <a:t>Agreed on a partnership with PwC to develop a Scoring Model for FIs in the ICT sector to expand financing to ICT companies through four financial institutions.</a:t>
            </a:r>
            <a:endParaRPr lang="en-US" sz="1100" dirty="0">
              <a:solidFill>
                <a:schemeClr val="tx1"/>
              </a:solidFill>
              <a:latin typeface="Gill Sans MT"/>
            </a:endParaRPr>
          </a:p>
          <a:p>
            <a:pPr lvl="0"/>
            <a:endParaRPr lang="en-US" sz="1300" dirty="0">
              <a:solidFill>
                <a:schemeClr val="tx1"/>
              </a:solidFill>
            </a:endParaRPr>
          </a:p>
        </p:txBody>
      </p:sp>
      <p:grpSp>
        <p:nvGrpSpPr>
          <p:cNvPr id="2" name="Group 1">
            <a:extLst>
              <a:ext uri="{FF2B5EF4-FFF2-40B4-BE49-F238E27FC236}">
                <a16:creationId xmlns:a16="http://schemas.microsoft.com/office/drawing/2014/main" id="{AA26DC52-A4C9-0713-BBDD-D0C40026FAED}"/>
              </a:ext>
            </a:extLst>
          </p:cNvPr>
          <p:cNvGrpSpPr/>
          <p:nvPr/>
        </p:nvGrpSpPr>
        <p:grpSpPr>
          <a:xfrm>
            <a:off x="5491158" y="233552"/>
            <a:ext cx="3414280" cy="4717670"/>
            <a:chOff x="5257799" y="161694"/>
            <a:chExt cx="3483149" cy="4812830"/>
          </a:xfrm>
        </p:grpSpPr>
        <p:sp>
          <p:nvSpPr>
            <p:cNvPr id="13" name="TextBox 12">
              <a:extLst>
                <a:ext uri="{FF2B5EF4-FFF2-40B4-BE49-F238E27FC236}">
                  <a16:creationId xmlns:a16="http://schemas.microsoft.com/office/drawing/2014/main" id="{2ECF8DD0-4F0F-4A39-8278-E7DC141EC6FF}"/>
                </a:ext>
              </a:extLst>
            </p:cNvPr>
            <p:cNvSpPr txBox="1"/>
            <p:nvPr/>
          </p:nvSpPr>
          <p:spPr>
            <a:xfrm>
              <a:off x="5257799" y="2995649"/>
              <a:ext cx="3483143" cy="1978875"/>
            </a:xfrm>
            <a:prstGeom prst="rect">
              <a:avLst/>
            </a:prstGeom>
            <a:solidFill>
              <a:srgbClr val="012E6D"/>
            </a:solidFill>
          </p:spPr>
          <p:txBody>
            <a:bodyPr wrap="square" lIns="91440" tIns="45720" rIns="91440" bIns="45720" anchor="t">
              <a:spAutoFit/>
            </a:bodyPr>
            <a:lstStyle/>
            <a:p>
              <a:pPr>
                <a:lnSpc>
                  <a:spcPct val="110000"/>
                </a:lnSpc>
                <a:spcBef>
                  <a:spcPts val="1000"/>
                </a:spcBef>
                <a:spcAft>
                  <a:spcPts val="1000"/>
                </a:spcAft>
              </a:pPr>
              <a:r>
                <a:rPr lang="en-US" sz="800" i="1" dirty="0">
                  <a:solidFill>
                    <a:schemeClr val="bg1"/>
                  </a:solidFill>
                  <a:latin typeface="Gill Sans MT"/>
                </a:rPr>
                <a:t>PSD signed an MoU with</a:t>
              </a:r>
              <a:r>
                <a:rPr lang="en-US" sz="800" i="1" dirty="0">
                  <a:solidFill>
                    <a:schemeClr val="bg1"/>
                  </a:solidFill>
                  <a:latin typeface="Gill Sans MT"/>
                  <a:sym typeface="Calibri"/>
                </a:rPr>
                <a:t> DFCC bank on February 28, 2022. This partnership will enhance financial products and services for MSMEs, strengthen digital penetration and market linkages for MSMEs, and increase access to commercial lending to MSMEs, especially to enterprises located outside of Western Province and those led by women. PSD is now developing a plan to begin implementing this partnership. (</a:t>
              </a:r>
              <a:r>
                <a:rPr lang="en-GB" sz="800" i="1" dirty="0">
                  <a:solidFill>
                    <a:schemeClr val="bg1"/>
                  </a:solidFill>
                  <a:latin typeface="Gill Sans MT"/>
                </a:rPr>
                <a:t>Micah Globerson - Deputy Economic Growth Office Director, USAID Sri Lanka and Maldives, </a:t>
              </a:r>
              <a:r>
                <a:rPr lang="en-GB" sz="800" i="1" dirty="0" err="1">
                  <a:solidFill>
                    <a:schemeClr val="bg1"/>
                  </a:solidFill>
                  <a:latin typeface="Gill Sans MT"/>
                </a:rPr>
                <a:t>Delrene</a:t>
              </a:r>
              <a:r>
                <a:rPr lang="en-GB" sz="800" i="1" dirty="0">
                  <a:solidFill>
                    <a:schemeClr val="bg1"/>
                  </a:solidFill>
                  <a:latin typeface="Gill Sans MT"/>
                </a:rPr>
                <a:t> Seneviratne - Deputy Field Team Lead, </a:t>
              </a:r>
              <a:r>
                <a:rPr lang="en-GB" sz="800" i="1" dirty="0" err="1">
                  <a:solidFill>
                    <a:schemeClr val="bg1"/>
                  </a:solidFill>
                  <a:latin typeface="Gill Sans MT"/>
                </a:rPr>
                <a:t>Catalyze</a:t>
              </a:r>
              <a:r>
                <a:rPr lang="en-GB" sz="800" i="1" dirty="0">
                  <a:solidFill>
                    <a:schemeClr val="bg1"/>
                  </a:solidFill>
                  <a:latin typeface="Gill Sans MT"/>
                </a:rPr>
                <a:t> PSD Sri Lanka, Jude Fernando - Director Financial Facilitation, CATALYZE PSD. Juan Forero - Activity Team Lead, CATALYZE PSD, Reed Aeschliman - Mission Director, USAID Sri Lanka and Maldives, Julie Chung - US Ambassador to Sri Lanka, </a:t>
              </a:r>
              <a:r>
                <a:rPr lang="en-GB" sz="800" i="1" dirty="0" err="1">
                  <a:solidFill>
                    <a:schemeClr val="bg1"/>
                  </a:solidFill>
                  <a:latin typeface="Gill Sans MT"/>
                </a:rPr>
                <a:t>Thimal</a:t>
              </a:r>
              <a:r>
                <a:rPr lang="en-GB" sz="800" i="1" dirty="0">
                  <a:solidFill>
                    <a:schemeClr val="bg1"/>
                  </a:solidFill>
                  <a:latin typeface="Gill Sans MT"/>
                </a:rPr>
                <a:t> Perera - Chief Executive Officer and Director, DFCC Bank, </a:t>
              </a:r>
              <a:r>
                <a:rPr lang="en-GB" sz="800" i="1" dirty="0" err="1">
                  <a:solidFill>
                    <a:schemeClr val="bg1"/>
                  </a:solidFill>
                  <a:latin typeface="Gill Sans MT"/>
                </a:rPr>
                <a:t>Aasiri</a:t>
              </a:r>
              <a:r>
                <a:rPr lang="en-GB" sz="800" i="1" dirty="0">
                  <a:solidFill>
                    <a:schemeClr val="bg1"/>
                  </a:solidFill>
                  <a:latin typeface="Gill Sans MT"/>
                </a:rPr>
                <a:t> </a:t>
              </a:r>
              <a:r>
                <a:rPr lang="en-GB" sz="800" i="1" dirty="0" err="1">
                  <a:solidFill>
                    <a:schemeClr val="bg1"/>
                  </a:solidFill>
                  <a:latin typeface="Gill Sans MT"/>
                </a:rPr>
                <a:t>Iddamalgoda</a:t>
              </a:r>
              <a:r>
                <a:rPr lang="en-GB" sz="800" i="1" dirty="0">
                  <a:solidFill>
                    <a:schemeClr val="bg1"/>
                  </a:solidFill>
                  <a:latin typeface="Gill Sans MT"/>
                </a:rPr>
                <a:t> - Senior Vice President Retail Banking and SME, DFCC Bank, Anton Arumugam - Vice President, Offshore Banking Trade and Institutional Business Development, DFCC Bank, </a:t>
              </a:r>
              <a:r>
                <a:rPr lang="en-GB" sz="800" i="1" dirty="0" err="1">
                  <a:solidFill>
                    <a:schemeClr val="bg1"/>
                  </a:solidFill>
                  <a:latin typeface="Gill Sans MT"/>
                </a:rPr>
                <a:t>Samanthri</a:t>
              </a:r>
              <a:r>
                <a:rPr lang="en-GB" sz="800" i="1" dirty="0">
                  <a:solidFill>
                    <a:schemeClr val="bg1"/>
                  </a:solidFill>
                  <a:latin typeface="Gill Sans MT"/>
                </a:rPr>
                <a:t> Kariyawasam - Vice President, General Legal, DFCC Bank)</a:t>
              </a:r>
              <a:endParaRPr lang="en-US" sz="800" i="1" dirty="0">
                <a:solidFill>
                  <a:schemeClr val="bg1"/>
                </a:solidFill>
                <a:latin typeface="Gill Sans MT"/>
              </a:endParaRPr>
            </a:p>
          </p:txBody>
        </p:sp>
        <p:pic>
          <p:nvPicPr>
            <p:cNvPr id="14" name="Picture 13" descr="A group of people standing in a room&#10;&#10;Description automatically generated with medium confidence">
              <a:extLst>
                <a:ext uri="{FF2B5EF4-FFF2-40B4-BE49-F238E27FC236}">
                  <a16:creationId xmlns:a16="http://schemas.microsoft.com/office/drawing/2014/main" id="{7FD1656B-D522-4FB9-8E9C-6C13AEA508E3}"/>
                </a:ext>
              </a:extLst>
            </p:cNvPr>
            <p:cNvPicPr>
              <a:picLocks noChangeAspect="1"/>
            </p:cNvPicPr>
            <p:nvPr/>
          </p:nvPicPr>
          <p:blipFill rotWithShape="1">
            <a:blip r:embed="rId4"/>
            <a:srcRect t="3968" b="3796"/>
            <a:stretch/>
          </p:blipFill>
          <p:spPr>
            <a:xfrm>
              <a:off x="5257805" y="1082651"/>
              <a:ext cx="3483143" cy="1927628"/>
            </a:xfrm>
            <a:prstGeom prst="rect">
              <a:avLst/>
            </a:prstGeom>
          </p:spPr>
        </p:pic>
        <p:pic>
          <p:nvPicPr>
            <p:cNvPr id="15" name="Picture 14">
              <a:extLst>
                <a:ext uri="{FF2B5EF4-FFF2-40B4-BE49-F238E27FC236}">
                  <a16:creationId xmlns:a16="http://schemas.microsoft.com/office/drawing/2014/main" id="{62ECC15E-8359-49A5-B842-E1D66CA3B852}"/>
                </a:ext>
              </a:extLst>
            </p:cNvPr>
            <p:cNvPicPr>
              <a:picLocks noChangeAspect="1"/>
            </p:cNvPicPr>
            <p:nvPr/>
          </p:nvPicPr>
          <p:blipFill rotWithShape="1">
            <a:blip r:embed="rId5"/>
            <a:srcRect r="2631" b="77725"/>
            <a:stretch/>
          </p:blipFill>
          <p:spPr>
            <a:xfrm>
              <a:off x="5257800" y="161694"/>
              <a:ext cx="3483142" cy="916706"/>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2" name="Google Shape;1532;p48"/>
          <p:cNvSpPr txBox="1"/>
          <p:nvPr/>
        </p:nvSpPr>
        <p:spPr>
          <a:xfrm>
            <a:off x="338891" y="1377060"/>
            <a:ext cx="4233109" cy="2949407"/>
          </a:xfrm>
          <a:prstGeom prst="rect">
            <a:avLst/>
          </a:prstGeom>
          <a:noFill/>
          <a:ln>
            <a:noFill/>
          </a:ln>
        </p:spPr>
        <p:txBody>
          <a:bodyPr spcFirstLastPara="1" wrap="square" lIns="91425" tIns="45700" rIns="91425" bIns="45700" anchor="t" anchorCtr="0">
            <a:noAutofit/>
          </a:bodyPr>
          <a:lstStyle/>
          <a:p>
            <a:pPr>
              <a:spcBef>
                <a:spcPts val="600"/>
              </a:spcBef>
            </a:pPr>
            <a:r>
              <a:rPr lang="en-US" b="1" dirty="0">
                <a:solidFill>
                  <a:schemeClr val="tx2"/>
                </a:solidFill>
                <a:latin typeface="Gill Sans"/>
                <a:sym typeface="Gill Sans"/>
              </a:rPr>
              <a:t>SME Resilience</a:t>
            </a:r>
            <a:endParaRPr lang="en-US" sz="1100" dirty="0">
              <a:solidFill>
                <a:schemeClr val="tx2"/>
              </a:solidFill>
              <a:latin typeface="Gill Sans MT" panose="020B0502020104020203" pitchFamily="34" charset="0"/>
              <a:ea typeface="Gill Sans"/>
              <a:cs typeface="Gill Sans"/>
              <a:sym typeface="Gill Sans"/>
            </a:endParaRPr>
          </a:p>
          <a:p>
            <a:pPr marL="0" marR="0" lvl="0" indent="0" algn="l" rtl="0">
              <a:spcBef>
                <a:spcPts val="600"/>
              </a:spcBef>
              <a:spcAft>
                <a:spcPts val="0"/>
              </a:spcAft>
              <a:buNone/>
            </a:pPr>
            <a:r>
              <a:rPr lang="en-US" sz="1100" dirty="0">
                <a:solidFill>
                  <a:schemeClr val="tx1"/>
                </a:solidFill>
                <a:latin typeface="Gill Sans MT" panose="020B0502020104020203" pitchFamily="34" charset="0"/>
                <a:ea typeface="Gill Sans"/>
                <a:cs typeface="Gill Sans"/>
                <a:sym typeface="Gill Sans"/>
              </a:rPr>
              <a:t>Through three procurements mechanisms: </a:t>
            </a:r>
          </a:p>
          <a:p>
            <a:pPr marL="228600" marR="0" lvl="0" indent="-228600" algn="l" rtl="0">
              <a:spcBef>
                <a:spcPts val="600"/>
              </a:spcBef>
              <a:spcAft>
                <a:spcPts val="0"/>
              </a:spcAft>
              <a:buClr>
                <a:srgbClr val="012E6D"/>
              </a:buClr>
              <a:buFont typeface="Wingdings" panose="05000000000000000000" pitchFamily="2" charset="2"/>
              <a:buChar char="§"/>
            </a:pPr>
            <a:r>
              <a:rPr lang="en-US" sz="1100" dirty="0">
                <a:solidFill>
                  <a:schemeClr val="tx1"/>
                </a:solidFill>
                <a:latin typeface="Gill Sans MT" panose="020B0502020104020203" pitchFamily="34" charset="0"/>
                <a:ea typeface="Gill Sans"/>
                <a:cs typeface="Gill Sans"/>
                <a:sym typeface="Gill Sans"/>
              </a:rPr>
              <a:t>Funding Opportunity Notice for I</a:t>
            </a: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7"/>
                  </a:ext>
                </a:extLst>
              </a:rPr>
              <a:t>nnovative Grants</a:t>
            </a:r>
          </a:p>
          <a:p>
            <a:pPr marL="228600" marR="0" lvl="0" indent="-228600" algn="l" rtl="0">
              <a:spcBef>
                <a:spcPts val="600"/>
              </a:spcBef>
              <a:spcAft>
                <a:spcPts val="0"/>
              </a:spcAft>
              <a:buClr>
                <a:srgbClr val="012E6D"/>
              </a:buClr>
              <a:buFont typeface="Wingdings" panose="05000000000000000000" pitchFamily="2" charset="2"/>
              <a:buChar char="§"/>
            </a:pPr>
            <a:r>
              <a:rPr lang="en-US" sz="1100" dirty="0">
                <a:solidFill>
                  <a:schemeClr val="tx1"/>
                </a:solidFill>
                <a:latin typeface="Gill Sans MT" panose="020B0502020104020203" pitchFamily="34" charset="0"/>
                <a:ea typeface="Gill Sans"/>
                <a:cs typeface="Gill Sans"/>
                <a:sym typeface="Gill Sans"/>
              </a:rPr>
              <a:t>RFA for MSMEs for relief grants</a:t>
            </a:r>
          </a:p>
          <a:p>
            <a:pPr marL="228600" marR="0" lvl="0" indent="-228600" algn="l" rtl="0">
              <a:spcBef>
                <a:spcPts val="600"/>
              </a:spcBef>
              <a:spcAft>
                <a:spcPts val="0"/>
              </a:spcAft>
              <a:buClr>
                <a:srgbClr val="012E6D"/>
              </a:buClr>
              <a:buFont typeface="Wingdings" panose="05000000000000000000" pitchFamily="2" charset="2"/>
              <a:buChar char="§"/>
            </a:pPr>
            <a:r>
              <a:rPr lang="en-US" sz="1100" dirty="0">
                <a:solidFill>
                  <a:schemeClr val="tx1"/>
                </a:solidFill>
                <a:latin typeface="Gill Sans MT" panose="020B0502020104020203" pitchFamily="34" charset="0"/>
                <a:ea typeface="Gill Sans"/>
                <a:cs typeface="Gill Sans"/>
                <a:sym typeface="Gill Sans"/>
              </a:rPr>
              <a:t>RFA for Tourism for relief grants</a:t>
            </a:r>
          </a:p>
          <a:p>
            <a:pPr marR="0" lvl="0" algn="l" rtl="0">
              <a:spcBef>
                <a:spcPts val="600"/>
              </a:spcBef>
              <a:spcAft>
                <a:spcPts val="0"/>
              </a:spcAft>
            </a:pPr>
            <a:r>
              <a:rPr lang="en-US" sz="1100" dirty="0">
                <a:solidFill>
                  <a:schemeClr val="tx1"/>
                </a:solidFill>
                <a:latin typeface="Gill Sans MT" panose="020B0502020104020203" pitchFamily="34" charset="0"/>
                <a:ea typeface="Gill Sans"/>
                <a:cs typeface="Gill Sans"/>
                <a:sym typeface="Gill Sans"/>
              </a:rPr>
              <a:t> </a:t>
            </a:r>
          </a:p>
          <a:p>
            <a:pPr marR="0" lvl="0" algn="l" rtl="0">
              <a:spcBef>
                <a:spcPts val="600"/>
              </a:spcBef>
              <a:spcAft>
                <a:spcPts val="0"/>
              </a:spcAft>
            </a:pPr>
            <a:r>
              <a:rPr lang="en-US" sz="1100" dirty="0">
                <a:solidFill>
                  <a:schemeClr val="tx1"/>
                </a:solidFill>
                <a:latin typeface="Gill Sans MT" panose="020B0502020104020203" pitchFamily="34" charset="0"/>
                <a:ea typeface="Gill Sans"/>
                <a:cs typeface="Gill Sans"/>
                <a:sym typeface="Gill Sans"/>
              </a:rPr>
              <a:t>PSD successfully designed </a:t>
            </a:r>
            <a:r>
              <a:rPr lang="en-US" sz="1100" b="1" dirty="0">
                <a:solidFill>
                  <a:srgbClr val="012E6D"/>
                </a:solidFill>
                <a:latin typeface="Gill Sans MT" panose="020B0502020104020203" pitchFamily="34" charset="0"/>
                <a:ea typeface="Gill Sans"/>
                <a:cs typeface="Gill Sans"/>
                <a:sym typeface="Gill Sans"/>
              </a:rPr>
              <a:t>52 Covid-19 grants,</a:t>
            </a:r>
            <a:r>
              <a:rPr lang="en-US" sz="1100" b="1" dirty="0">
                <a:solidFill>
                  <a:schemeClr val="tx1"/>
                </a:solidFill>
                <a:latin typeface="Gill Sans MT" panose="020B0502020104020203" pitchFamily="34" charset="0"/>
                <a:ea typeface="Gill Sans"/>
                <a:cs typeface="Gill Sans"/>
                <a:sym typeface="Gill Sans"/>
              </a:rPr>
              <a:t> </a:t>
            </a:r>
            <a:r>
              <a:rPr lang="en-US" sz="1100" dirty="0">
                <a:solidFill>
                  <a:schemeClr val="tx1"/>
                </a:solidFill>
                <a:latin typeface="Gill Sans MT" panose="020B0502020104020203" pitchFamily="34" charset="0"/>
                <a:ea typeface="Gill Sans"/>
                <a:cs typeface="Gill Sans"/>
                <a:sym typeface="Gill Sans"/>
              </a:rPr>
              <a:t>valued at </a:t>
            </a:r>
            <a:r>
              <a:rPr lang="en-US" sz="1100" b="1" dirty="0">
                <a:solidFill>
                  <a:srgbClr val="012E6D"/>
                </a:solidFill>
                <a:latin typeface="Gill Sans MT" panose="020B0502020104020203" pitchFamily="34" charset="0"/>
                <a:ea typeface="Gill Sans"/>
                <a:cs typeface="Gill Sans"/>
                <a:sym typeface="Gill Sans"/>
              </a:rPr>
              <a:t>USD1,670,999</a:t>
            </a:r>
            <a:r>
              <a:rPr lang="en-US" sz="1100" dirty="0">
                <a:solidFill>
                  <a:srgbClr val="012E6D"/>
                </a:solidFill>
                <a:latin typeface="Gill Sans MT" panose="020B0502020104020203" pitchFamily="34" charset="0"/>
                <a:ea typeface="Gill Sans"/>
                <a:cs typeface="Gill Sans"/>
                <a:sym typeface="Gill Sans"/>
              </a:rPr>
              <a:t> </a:t>
            </a:r>
            <a:r>
              <a:rPr lang="en-US" sz="1100" dirty="0">
                <a:solidFill>
                  <a:schemeClr val="tx1"/>
                </a:solidFill>
                <a:latin typeface="Gill Sans MT" panose="020B0502020104020203" pitchFamily="34" charset="0"/>
                <a:ea typeface="Gill Sans"/>
                <a:cs typeface="Gill Sans"/>
                <a:sym typeface="Gill Sans"/>
              </a:rPr>
              <a:t>as of March 31, 2022.</a:t>
            </a:r>
            <a:endParaRPr lang="en-US" sz="1100" dirty="0">
              <a:solidFill>
                <a:schemeClr val="tx1"/>
              </a:solidFill>
              <a:latin typeface="Gill Sans MT" panose="020B0502020104020203" pitchFamily="34" charset="0"/>
            </a:endParaRPr>
          </a:p>
          <a:p>
            <a:pPr marL="171450" marR="0" lvl="0" indent="-95250" algn="l" rtl="0">
              <a:spcBef>
                <a:spcPts val="600"/>
              </a:spcBef>
              <a:spcAft>
                <a:spcPts val="0"/>
              </a:spcAft>
              <a:buClr>
                <a:schemeClr val="dk1"/>
              </a:buClr>
              <a:buSzPts val="1200"/>
              <a:buFont typeface="Arial"/>
              <a:buNone/>
            </a:pPr>
            <a:endParaRPr lang="en-US" sz="1200" dirty="0">
              <a:solidFill>
                <a:schemeClr val="tx1"/>
              </a:solidFill>
              <a:latin typeface="Gill Sans"/>
              <a:ea typeface="Gill Sans"/>
              <a:cs typeface="Gill Sans"/>
              <a:sym typeface="Gill Sans"/>
            </a:endParaRPr>
          </a:p>
          <a:p>
            <a:pPr marL="0" marR="0" lvl="0" indent="0" algn="l" rtl="0">
              <a:spcBef>
                <a:spcPts val="600"/>
              </a:spcBef>
              <a:spcAft>
                <a:spcPts val="0"/>
              </a:spcAft>
              <a:buNone/>
            </a:pPr>
            <a:endParaRPr lang="en-US" sz="1200" dirty="0">
              <a:solidFill>
                <a:schemeClr val="tx1"/>
              </a:solidFill>
              <a:latin typeface="Gill Sans"/>
              <a:ea typeface="Gill Sans"/>
              <a:cs typeface="Gill Sans"/>
              <a:sym typeface="Gill Sans"/>
            </a:endParaRPr>
          </a:p>
        </p:txBody>
      </p:sp>
      <p:pic>
        <p:nvPicPr>
          <p:cNvPr id="3" name="Picture 2">
            <a:extLst>
              <a:ext uri="{FF2B5EF4-FFF2-40B4-BE49-F238E27FC236}">
                <a16:creationId xmlns:a16="http://schemas.microsoft.com/office/drawing/2014/main" id="{F640CE92-BA68-487F-AA37-26A12626FEC7}"/>
              </a:ext>
            </a:extLst>
          </p:cNvPr>
          <p:cNvPicPr>
            <a:picLocks noChangeAspect="1"/>
          </p:cNvPicPr>
          <p:nvPr/>
        </p:nvPicPr>
        <p:blipFill rotWithShape="1">
          <a:blip r:embed="rId3"/>
          <a:srcRect l="24993" t="18239" r="25810" b="23845"/>
          <a:stretch/>
        </p:blipFill>
        <p:spPr>
          <a:xfrm>
            <a:off x="4572000" y="1416795"/>
            <a:ext cx="4393821" cy="2909672"/>
          </a:xfrm>
          <a:prstGeom prst="rect">
            <a:avLst/>
          </a:prstGeom>
          <a:ln>
            <a:noFill/>
          </a:ln>
        </p:spPr>
      </p:pic>
      <p:sp>
        <p:nvSpPr>
          <p:cNvPr id="7" name="Google Shape;990;p3">
            <a:extLst>
              <a:ext uri="{FF2B5EF4-FFF2-40B4-BE49-F238E27FC236}">
                <a16:creationId xmlns:a16="http://schemas.microsoft.com/office/drawing/2014/main" id="{5F923308-356F-46D3-824E-98AEABE2EBFF}"/>
              </a:ext>
            </a:extLst>
          </p:cNvPr>
          <p:cNvSpPr txBox="1"/>
          <p:nvPr/>
        </p:nvSpPr>
        <p:spPr>
          <a:xfrm>
            <a:off x="7695837" y="4341803"/>
            <a:ext cx="1269984" cy="21540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1" u="none" strike="noStrike" cap="none" dirty="0">
                <a:solidFill>
                  <a:schemeClr val="tx1"/>
                </a:solidFill>
                <a:latin typeface="Gill Sans MT" panose="020B0502020104020203" pitchFamily="34" charset="0"/>
                <a:ea typeface="Gill Sans"/>
                <a:cs typeface="Gill Sans"/>
                <a:sym typeface="Gill Sans"/>
              </a:rPr>
              <a:t>PHOTO:  </a:t>
            </a:r>
            <a:r>
              <a:rPr lang="en-US" sz="800" b="0" i="1" u="none" strike="noStrike" cap="none" dirty="0" err="1">
                <a:solidFill>
                  <a:schemeClr val="tx1"/>
                </a:solidFill>
                <a:latin typeface="Gill Sans MT" panose="020B0502020104020203" pitchFamily="34" charset="0"/>
                <a:ea typeface="Gill Sans"/>
                <a:cs typeface="Gill Sans"/>
                <a:sym typeface="Gill Sans"/>
              </a:rPr>
              <a:t>Ishani</a:t>
            </a:r>
            <a:r>
              <a:rPr lang="en-US" sz="800" b="0" i="1" u="none" strike="noStrike" cap="none" dirty="0">
                <a:solidFill>
                  <a:schemeClr val="tx1"/>
                </a:solidFill>
                <a:latin typeface="Gill Sans MT" panose="020B0502020104020203" pitchFamily="34" charset="0"/>
                <a:ea typeface="Gill Sans"/>
                <a:cs typeface="Gill Sans"/>
                <a:sym typeface="Gill Sans"/>
              </a:rPr>
              <a:t> </a:t>
            </a:r>
            <a:r>
              <a:rPr lang="en-US" sz="800" b="0" i="1" u="none" strike="noStrike" cap="none" dirty="0" err="1">
                <a:solidFill>
                  <a:schemeClr val="tx1"/>
                </a:solidFill>
                <a:latin typeface="Gill Sans MT" panose="020B0502020104020203" pitchFamily="34" charset="0"/>
                <a:ea typeface="Gill Sans"/>
                <a:cs typeface="Gill Sans"/>
                <a:sym typeface="Gill Sans"/>
              </a:rPr>
              <a:t>Jayamaha</a:t>
            </a:r>
            <a:endParaRPr sz="800" dirty="0">
              <a:solidFill>
                <a:schemeClr val="tx1"/>
              </a:solidFill>
              <a:latin typeface="Gill Sans MT" panose="020B0502020104020203" pitchFamily="34" charset="0"/>
            </a:endParaRPr>
          </a:p>
        </p:txBody>
      </p:sp>
      <p:sp>
        <p:nvSpPr>
          <p:cNvPr id="10" name="Google Shape;1541;p49">
            <a:extLst>
              <a:ext uri="{FF2B5EF4-FFF2-40B4-BE49-F238E27FC236}">
                <a16:creationId xmlns:a16="http://schemas.microsoft.com/office/drawing/2014/main" id="{3BB62A0E-6472-8C94-BF9A-78F7DA81243C}"/>
              </a:ext>
            </a:extLst>
          </p:cNvPr>
          <p:cNvSpPr txBox="1"/>
          <p:nvPr/>
        </p:nvSpPr>
        <p:spPr>
          <a:xfrm>
            <a:off x="1047675" y="327389"/>
            <a:ext cx="4179302" cy="695671"/>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en-US" sz="1800" b="1" dirty="0">
                <a:solidFill>
                  <a:schemeClr val="dk2"/>
                </a:solidFill>
                <a:latin typeface="Gill Sans MT" panose="020B0502020104020203" pitchFamily="34" charset="0"/>
                <a:ea typeface="Gill Sans"/>
                <a:cs typeface="Gill Sans"/>
                <a:sym typeface="Gill Sans"/>
              </a:rPr>
              <a:t>PRIVATE SECTOR DEVELOPMENT</a:t>
            </a:r>
            <a:endParaRPr lang="en-US" sz="1800" dirty="0">
              <a:latin typeface="Gill Sans MT" panose="020B0502020104020203" pitchFamily="34" charset="0"/>
            </a:endParaRPr>
          </a:p>
          <a:p>
            <a:pPr lvl="0"/>
            <a:r>
              <a:rPr lang="en-US" sz="1800" dirty="0">
                <a:solidFill>
                  <a:schemeClr val="bg2"/>
                </a:solidFill>
                <a:latin typeface="Gill Sans MT" panose="020B0502020104020203" pitchFamily="34" charset="0"/>
                <a:ea typeface="Gill Sans"/>
                <a:cs typeface="Gill Sans"/>
                <a:sym typeface="Gill Sans"/>
              </a:rPr>
              <a:t>Quarterly Updates </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8"/>
                  </a:ext>
                </a:extLst>
              </a:rPr>
              <a:t>(Y</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9"/>
                  </a:ext>
                </a:extLst>
              </a:rPr>
              <a:t>3 Q2</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0"/>
                  </a:ext>
                </a:extLst>
              </a:rPr>
              <a:t>)</a:t>
            </a:r>
            <a:endParaRPr lang="en-US" sz="1800" dirty="0">
              <a:latin typeface="Gill Sans MT" panose="020B0502020104020203" pitchFamily="34" charset="0"/>
            </a:endParaRPr>
          </a:p>
        </p:txBody>
      </p:sp>
      <p:pic>
        <p:nvPicPr>
          <p:cNvPr id="11" name="Google Shape;1543;p49">
            <a:extLst>
              <a:ext uri="{FF2B5EF4-FFF2-40B4-BE49-F238E27FC236}">
                <a16:creationId xmlns:a16="http://schemas.microsoft.com/office/drawing/2014/main" id="{2278D903-D660-003E-0342-1E03599D4E65}"/>
              </a:ext>
            </a:extLst>
          </p:cNvPr>
          <p:cNvPicPr preferRelativeResize="0"/>
          <p:nvPr/>
        </p:nvPicPr>
        <p:blipFill rotWithShape="1">
          <a:blip r:embed="rId4">
            <a:alphaModFix/>
          </a:blip>
          <a:srcRect/>
          <a:stretch/>
        </p:blipFill>
        <p:spPr>
          <a:xfrm>
            <a:off x="370831" y="347937"/>
            <a:ext cx="626696" cy="601099"/>
          </a:xfrm>
          <a:prstGeom prst="rect">
            <a:avLst/>
          </a:prstGeom>
          <a:noFill/>
          <a:ln>
            <a:noFill/>
          </a:ln>
        </p:spPr>
      </p:pic>
    </p:spTree>
    <p:extLst>
      <p:ext uri="{BB962C8B-B14F-4D97-AF65-F5344CB8AC3E}">
        <p14:creationId xmlns:p14="http://schemas.microsoft.com/office/powerpoint/2010/main" val="3064636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graphicFrame>
        <p:nvGraphicFramePr>
          <p:cNvPr id="5" name="Google Shape;1319;p32">
            <a:extLst>
              <a:ext uri="{FF2B5EF4-FFF2-40B4-BE49-F238E27FC236}">
                <a16:creationId xmlns:a16="http://schemas.microsoft.com/office/drawing/2014/main" id="{9F3E95FA-D546-3149-8889-DD39ED992A0A}"/>
              </a:ext>
            </a:extLst>
          </p:cNvPr>
          <p:cNvGraphicFramePr/>
          <p:nvPr>
            <p:extLst>
              <p:ext uri="{D42A27DB-BD31-4B8C-83A1-F6EECF244321}">
                <p14:modId xmlns:p14="http://schemas.microsoft.com/office/powerpoint/2010/main" val="32431640"/>
              </p:ext>
            </p:extLst>
          </p:nvPr>
        </p:nvGraphicFramePr>
        <p:xfrm>
          <a:off x="460283" y="1550429"/>
          <a:ext cx="8239550" cy="2900564"/>
        </p:xfrm>
        <a:graphic>
          <a:graphicData uri="http://schemas.openxmlformats.org/drawingml/2006/table">
            <a:tbl>
              <a:tblPr>
                <a:noFill/>
                <a:tableStyleId>{07E30F47-44BC-43C3-93B2-0ECAA61C66DA}</a:tableStyleId>
              </a:tblPr>
              <a:tblGrid>
                <a:gridCol w="5104176">
                  <a:extLst>
                    <a:ext uri="{9D8B030D-6E8A-4147-A177-3AD203B41FA5}">
                      <a16:colId xmlns:a16="http://schemas.microsoft.com/office/drawing/2014/main" val="20000"/>
                    </a:ext>
                  </a:extLst>
                </a:gridCol>
                <a:gridCol w="3135374">
                  <a:extLst>
                    <a:ext uri="{9D8B030D-6E8A-4147-A177-3AD203B41FA5}">
                      <a16:colId xmlns:a16="http://schemas.microsoft.com/office/drawing/2014/main" val="20001"/>
                    </a:ext>
                  </a:extLst>
                </a:gridCol>
              </a:tblGrid>
              <a:tr h="295275">
                <a:tc>
                  <a:txBody>
                    <a:bodyPr/>
                    <a:lstStyle/>
                    <a:p>
                      <a:pPr marL="0" lvl="0" indent="0" algn="l" rtl="0">
                        <a:lnSpc>
                          <a:spcPct val="100000"/>
                        </a:lnSpc>
                        <a:spcBef>
                          <a:spcPts val="0"/>
                        </a:spcBef>
                        <a:spcAft>
                          <a:spcPts val="0"/>
                        </a:spcAft>
                        <a:buNone/>
                      </a:pPr>
                      <a:r>
                        <a:rPr lang="en-US" sz="1400" b="1">
                          <a:solidFill>
                            <a:srgbClr val="002F6C"/>
                          </a:solidFill>
                          <a:latin typeface="Gill Sans MT" panose="020B0502020104020203" pitchFamily="34" charset="0"/>
                          <a:ea typeface="Gill Sans"/>
                          <a:cs typeface="Gill Sans"/>
                          <a:sym typeface="Gill Sans"/>
                        </a:rPr>
                        <a:t>Implementation Challenges</a:t>
                      </a:r>
                      <a:endParaRPr sz="1400" b="1">
                        <a:solidFill>
                          <a:srgbClr val="002F6C"/>
                        </a:solidFill>
                        <a:latin typeface="Gill Sans MT" panose="020B0502020104020203" pitchFamily="34" charset="0"/>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US" sz="1400" b="1">
                          <a:solidFill>
                            <a:srgbClr val="002F6C"/>
                          </a:solidFill>
                          <a:latin typeface="Gill Sans MT" panose="020B0502020104020203" pitchFamily="34" charset="0"/>
                          <a:ea typeface="Gill Sans"/>
                          <a:cs typeface="Gill Sans"/>
                          <a:sym typeface="Gill Sans"/>
                        </a:rPr>
                        <a:t>Solutions</a:t>
                      </a:r>
                      <a:endParaRPr sz="1400" b="1">
                        <a:solidFill>
                          <a:srgbClr val="002F6C"/>
                        </a:solidFill>
                        <a:latin typeface="Gill Sans MT" panose="020B0502020104020203" pitchFamily="34" charset="0"/>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65504">
                <a:tc>
                  <a:txBody>
                    <a:bodyPr/>
                    <a:lstStyle/>
                    <a:p>
                      <a:pPr marL="0" marR="0" lvl="0" indent="0" algn="l" rtl="0">
                        <a:lnSpc>
                          <a:spcPct val="110000"/>
                        </a:lnSpc>
                        <a:spcBef>
                          <a:spcPts val="0"/>
                        </a:spcBef>
                        <a:spcAft>
                          <a:spcPts val="0"/>
                        </a:spcAft>
                        <a:buNone/>
                      </a:pPr>
                      <a:r>
                        <a:rPr lang="en-US" sz="1100" b="1" i="0" u="none" strike="noStrike" cap="none">
                          <a:solidFill>
                            <a:srgbClr val="000000"/>
                          </a:solidFill>
                          <a:latin typeface="Gill Sans MT" panose="020B0502020104020203" pitchFamily="34" charset="0"/>
                          <a:ea typeface="Arial"/>
                          <a:cs typeface="Arial"/>
                          <a:sym typeface="Arial"/>
                        </a:rPr>
                        <a:t>Economic crisis: </a:t>
                      </a:r>
                      <a:r>
                        <a:rPr lang="en-US" sz="1100" b="0" i="0" u="none" strike="noStrike" cap="none">
                          <a:solidFill>
                            <a:srgbClr val="000000"/>
                          </a:solidFill>
                          <a:latin typeface="Gill Sans MT" panose="020B0502020104020203" pitchFamily="34" charset="0"/>
                          <a:ea typeface="Arial"/>
                          <a:cs typeface="Arial"/>
                          <a:sym typeface="Arial"/>
                        </a:rPr>
                        <a:t>Sri Lanka’s currency (LKR) is rapidly depreciating against the USD (by almost 50% in this quarter and continues to slide). This will affect scale of lending and investment from financial institutions and value of results achieved targets in USD (increase in sales and capital mobilized). </a:t>
                      </a:r>
                      <a:endParaRPr sz="1100" b="0" i="0" u="none" strike="noStrike" cap="none">
                        <a:solidFill>
                          <a:srgbClr val="000000"/>
                        </a:solidFill>
                        <a:latin typeface="Gill Sans MT" panose="020B0502020104020203" pitchFamily="34" charset="0"/>
                        <a:ea typeface="Arial"/>
                        <a:cs typeface="Arial"/>
                        <a:sym typeface="Arial"/>
                      </a:endParaRPr>
                    </a:p>
                  </a:txBody>
                  <a:tcPr>
                    <a:lnL w="12700" cmpd="sng">
                      <a:noFill/>
                      <a:prstDash val="soli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tc>
                  <a:txBody>
                    <a:bodyPr/>
                    <a:lstStyle/>
                    <a:p>
                      <a:pPr marL="0" marR="0" lvl="0" indent="0" algn="l" rtl="0">
                        <a:lnSpc>
                          <a:spcPct val="110000"/>
                        </a:lnSpc>
                        <a:spcBef>
                          <a:spcPts val="0"/>
                        </a:spcBef>
                        <a:spcAft>
                          <a:spcPts val="0"/>
                        </a:spcAft>
                        <a:buNone/>
                      </a:pPr>
                      <a:r>
                        <a:rPr lang="en-US" sz="1100" b="0">
                          <a:solidFill>
                            <a:srgbClr val="000000"/>
                          </a:solidFill>
                          <a:latin typeface="Gill Sans MT" panose="020B0502020104020203" pitchFamily="34" charset="0"/>
                          <a:ea typeface="Gill Sans"/>
                          <a:cs typeface="Gill Sans"/>
                          <a:sym typeface="Gill Sans"/>
                        </a:rPr>
                        <a:t>PSD will link key payments to USD, adjust the number of stakeholders, grantees, and milestones, and report on progress made in both LKR &amp; USD.                                                                            </a:t>
                      </a:r>
                      <a:endParaRPr sz="1100" b="0">
                        <a:latin typeface="Gill Sans MT" panose="020B0502020104020203" pitchFamily="34" charset="0"/>
                        <a:ea typeface="Arial"/>
                        <a:cs typeface="Arial"/>
                        <a:sym typeface="Arial"/>
                      </a:endParaRPr>
                    </a:p>
                  </a:txBody>
                  <a:tcPr>
                    <a:lnL w="19050" cap="flat" cmpd="sng" algn="ctr">
                      <a:solidFill>
                        <a:schemeClr val="bg2"/>
                      </a:solidFill>
                      <a:prstDash val="solid"/>
                      <a:round/>
                      <a:headEnd type="none" w="med" len="med"/>
                      <a:tailEnd type="none" w="med" len="med"/>
                    </a:lnL>
                    <a:lnR w="12700" cmpd="sng">
                      <a:noFill/>
                      <a:prstDash val="soli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284348">
                <a:tc>
                  <a:txBody>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lang="en-GB" sz="1100" b="1" i="0" u="none" strike="noStrike" cap="none">
                          <a:solidFill>
                            <a:srgbClr val="000000"/>
                          </a:solidFill>
                          <a:latin typeface="Gill Sans MT" panose="020B0502020104020203" pitchFamily="34" charset="0"/>
                          <a:cs typeface="Arial"/>
                          <a:sym typeface="Arial"/>
                        </a:rPr>
                        <a:t>Small grants management: </a:t>
                      </a:r>
                      <a:r>
                        <a:rPr lang="en-GB" sz="1100" b="0" i="0" u="none" strike="noStrike" cap="none">
                          <a:solidFill>
                            <a:srgbClr val="000000"/>
                          </a:solidFill>
                          <a:latin typeface="Gill Sans MT" panose="020B0502020104020203" pitchFamily="34" charset="0"/>
                          <a:cs typeface="Arial"/>
                          <a:sym typeface="Arial"/>
                        </a:rPr>
                        <a:t>PSD received and processed an overwhelming number of applications - more than 740  – to select 52 small Covid-19 Relief grants facility.</a:t>
                      </a:r>
                    </a:p>
                  </a:txBody>
                  <a:tcPr>
                    <a:lnL w="12700" cmpd="sng">
                      <a:noFill/>
                      <a:prstDash val="solid"/>
                    </a:lnL>
                    <a:lnR w="19050" cap="flat" cmpd="sng" algn="ctr">
                      <a:solidFill>
                        <a:schemeClr val="bg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6C6463"/>
                        </a:buClr>
                        <a:buSzPts val="2400"/>
                        <a:buFont typeface="Gill Sans"/>
                        <a:buNone/>
                        <a:tabLst/>
                        <a:defRPr/>
                      </a:pPr>
                      <a:r>
                        <a:rPr lang="en-GB" sz="1100" dirty="0">
                          <a:latin typeface="Gill Sans MT" panose="020B0502020104020203" pitchFamily="34" charset="0"/>
                        </a:rPr>
                        <a:t>PSD’s more recent procurements included a more targeted approach while encouraging competition among applicants/offerors.</a:t>
                      </a:r>
                    </a:p>
                  </a:txBody>
                  <a:tcPr>
                    <a:lnL w="19050" cap="flat" cmpd="sng" algn="ctr">
                      <a:solidFill>
                        <a:schemeClr val="bg2"/>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984932"/>
                  </a:ext>
                </a:extLst>
              </a:tr>
              <a:tr h="447261">
                <a:tc>
                  <a:txBody>
                    <a:bodyPr/>
                    <a:lstStyle/>
                    <a:p>
                      <a:pPr marL="0" marR="0" lvl="0" indent="0" algn="l" rtl="0">
                        <a:lnSpc>
                          <a:spcPct val="110000"/>
                        </a:lnSpc>
                        <a:spcBef>
                          <a:spcPts val="0"/>
                        </a:spcBef>
                        <a:spcAft>
                          <a:spcPts val="0"/>
                        </a:spcAft>
                        <a:buClr>
                          <a:srgbClr val="000000"/>
                        </a:buClr>
                        <a:buFont typeface="Arial"/>
                        <a:buNone/>
                      </a:pPr>
                      <a:r>
                        <a:rPr lang="en-US" sz="1100" b="1" i="0" u="none" strike="noStrike" cap="none">
                          <a:solidFill>
                            <a:srgbClr val="000000"/>
                          </a:solidFill>
                          <a:effectLst/>
                          <a:latin typeface="Gill Sans MT" panose="020B0502020104020203" pitchFamily="34" charset="0"/>
                          <a:ea typeface="Arial"/>
                          <a:cs typeface="Arial"/>
                          <a:sym typeface="Arial"/>
                        </a:rPr>
                        <a:t>Lower lending to key sectors: </a:t>
                      </a:r>
                      <a:r>
                        <a:rPr lang="en-US" sz="1100" b="0" i="0" u="none" strike="noStrike" cap="none">
                          <a:solidFill>
                            <a:srgbClr val="000000"/>
                          </a:solidFill>
                          <a:effectLst/>
                          <a:latin typeface="Gill Sans MT" panose="020B0502020104020203" pitchFamily="34" charset="0"/>
                          <a:ea typeface="Arial"/>
                          <a:cs typeface="Arial"/>
                          <a:sym typeface="Arial"/>
                        </a:rPr>
                        <a:t>FIs have limited understanding of how MSMEs operate in PSD’s target sectors (tourism, ICT, and commercial care) and low capacity to accurately assess their credit worthiness.</a:t>
                      </a:r>
                      <a:endParaRPr sz="1100" b="0" i="0" u="none" strike="noStrike" cap="none">
                        <a:solidFill>
                          <a:srgbClr val="000000"/>
                        </a:solidFill>
                        <a:latin typeface="Gill Sans MT" panose="020B0502020104020203" pitchFamily="34" charset="0"/>
                        <a:cs typeface="Arial"/>
                        <a:sym typeface="Arial"/>
                      </a:endParaRPr>
                    </a:p>
                  </a:txBody>
                  <a:tcPr>
                    <a:lnL w="12700" cmpd="sng">
                      <a:noFill/>
                      <a:prstDash val="solid"/>
                    </a:lnL>
                    <a:lnR w="19050" cap="flat" cmpd="sng" algn="ctr">
                      <a:solidFill>
                        <a:schemeClr val="bg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lnSpc>
                          <a:spcPct val="110000"/>
                        </a:lnSpc>
                        <a:spcBef>
                          <a:spcPts val="0"/>
                        </a:spcBef>
                        <a:spcAft>
                          <a:spcPts val="0"/>
                        </a:spcAft>
                        <a:buNone/>
                      </a:pPr>
                      <a:r>
                        <a:rPr lang="en-US" sz="1100" b="0" i="0" u="none" strike="noStrike" cap="none" dirty="0">
                          <a:solidFill>
                            <a:srgbClr val="000000"/>
                          </a:solidFill>
                          <a:effectLst/>
                          <a:latin typeface="Gill Sans MT" panose="020B0502020104020203" pitchFamily="34" charset="0"/>
                          <a:ea typeface="Arial"/>
                          <a:cs typeface="Arial"/>
                          <a:sym typeface="Arial"/>
                        </a:rPr>
                        <a:t>PSD will increase FIs’ sectoral knowledge and create/improve current scoring systems for selected institutions. PSD is also facilitating a pipeline of bankable SMEs (e.g., grantees, referrals, other USAID programs) to accelerate lending to underserved sectors</a:t>
                      </a:r>
                      <a:r>
                        <a:rPr lang="en-US" sz="1100" dirty="0">
                          <a:solidFill>
                            <a:srgbClr val="000000"/>
                          </a:solidFill>
                          <a:latin typeface="Gill Sans MT" panose="020B0502020104020203" pitchFamily="34" charset="0"/>
                          <a:ea typeface="Gill Sans"/>
                          <a:cs typeface="Gill Sans"/>
                          <a:sym typeface="Gill Sans"/>
                        </a:rPr>
                        <a:t>.</a:t>
                      </a:r>
                      <a:endParaRPr sz="1100" dirty="0">
                        <a:latin typeface="Gill Sans MT" panose="020B0502020104020203" pitchFamily="34" charset="0"/>
                      </a:endParaRPr>
                    </a:p>
                  </a:txBody>
                  <a:tcPr>
                    <a:lnL w="19050" cap="flat" cmpd="sng" algn="ctr">
                      <a:solidFill>
                        <a:schemeClr val="bg2"/>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6" name="Google Shape;1541;p49">
            <a:extLst>
              <a:ext uri="{FF2B5EF4-FFF2-40B4-BE49-F238E27FC236}">
                <a16:creationId xmlns:a16="http://schemas.microsoft.com/office/drawing/2014/main" id="{1C19C278-45F3-B3C8-E329-77DCD1F1A4F5}"/>
              </a:ext>
            </a:extLst>
          </p:cNvPr>
          <p:cNvSpPr txBox="1"/>
          <p:nvPr/>
        </p:nvSpPr>
        <p:spPr>
          <a:xfrm>
            <a:off x="1047675" y="327389"/>
            <a:ext cx="4179302" cy="695671"/>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en-US" sz="1800" b="1" dirty="0">
                <a:solidFill>
                  <a:schemeClr val="dk2"/>
                </a:solidFill>
                <a:latin typeface="Gill Sans MT" panose="020B0502020104020203" pitchFamily="34" charset="0"/>
                <a:ea typeface="Gill Sans"/>
                <a:cs typeface="Gill Sans"/>
                <a:sym typeface="Gill Sans"/>
              </a:rPr>
              <a:t>PRIVATE SECTOR DEVELOPMENT</a:t>
            </a:r>
            <a:endParaRPr lang="en-US" sz="1800" dirty="0">
              <a:latin typeface="Gill Sans MT" panose="020B0502020104020203" pitchFamily="34" charset="0"/>
            </a:endParaRPr>
          </a:p>
          <a:p>
            <a:pPr lvl="0"/>
            <a:r>
              <a:rPr lang="en-US" sz="1800" dirty="0">
                <a:solidFill>
                  <a:schemeClr val="bg2"/>
                </a:solidFill>
                <a:latin typeface="Gill Sans MT" panose="020B0502020104020203" pitchFamily="34" charset="0"/>
                <a:ea typeface="Gill Sans"/>
                <a:cs typeface="Gill Sans"/>
                <a:sym typeface="Gill Sans"/>
              </a:rPr>
              <a:t>Quarterly Updates </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8"/>
                  </a:ext>
                </a:extLst>
              </a:rPr>
              <a:t>(Y</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9"/>
                  </a:ext>
                </a:extLst>
              </a:rPr>
              <a:t>3 Q2</a:t>
            </a:r>
            <a:r>
              <a:rPr lang="en-US" sz="1800" dirty="0">
                <a:solidFill>
                  <a:schemeClr val="accent3"/>
                </a:solidFill>
                <a:latin typeface="Gill Sans MT" panose="020B0502020104020203" pitchFamily="34" charset="0"/>
                <a:ea typeface="Gill Sans"/>
                <a:cs typeface="Gill Sans"/>
                <a:sym typeface="Gill Sans"/>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0"/>
                  </a:ext>
                </a:extLst>
              </a:rPr>
              <a:t>)</a:t>
            </a:r>
            <a:endParaRPr lang="en-US" sz="1800" dirty="0">
              <a:latin typeface="Gill Sans MT" panose="020B0502020104020203" pitchFamily="34" charset="0"/>
            </a:endParaRPr>
          </a:p>
        </p:txBody>
      </p:sp>
      <p:pic>
        <p:nvPicPr>
          <p:cNvPr id="7" name="Google Shape;1543;p49">
            <a:extLst>
              <a:ext uri="{FF2B5EF4-FFF2-40B4-BE49-F238E27FC236}">
                <a16:creationId xmlns:a16="http://schemas.microsoft.com/office/drawing/2014/main" id="{C29A5DC6-A085-C566-A544-AF842B2EE8C7}"/>
              </a:ext>
            </a:extLst>
          </p:cNvPr>
          <p:cNvPicPr preferRelativeResize="0"/>
          <p:nvPr/>
        </p:nvPicPr>
        <p:blipFill rotWithShape="1">
          <a:blip r:embed="rId3">
            <a:alphaModFix/>
          </a:blip>
          <a:srcRect/>
          <a:stretch/>
        </p:blipFill>
        <p:spPr>
          <a:xfrm>
            <a:off x="370831" y="347937"/>
            <a:ext cx="626696" cy="6010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50"/>
          <p:cNvSpPr txBox="1"/>
          <p:nvPr/>
        </p:nvSpPr>
        <p:spPr>
          <a:xfrm>
            <a:off x="3143558" y="1283910"/>
            <a:ext cx="4039097" cy="3385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200" b="1" i="0" u="none" strike="noStrike" kern="0" cap="none" spc="0" normalizeH="0" baseline="0" noProof="0" dirty="0">
                <a:ln>
                  <a:noFill/>
                </a:ln>
                <a:solidFill>
                  <a:schemeClr val="tx2"/>
                </a:solidFill>
                <a:effectLst/>
                <a:uLnTx/>
                <a:uFillTx/>
                <a:latin typeface="Gill Sans MT" panose="020B0502020104020203" pitchFamily="34" charset="0"/>
                <a:ea typeface="Gill Sans"/>
                <a:cs typeface="Gill Sans"/>
                <a:sym typeface="Gill Sans"/>
              </a:rPr>
              <a:t>Objectives</a:t>
            </a:r>
            <a:endParaRPr kumimoji="0" sz="1200" b="1" i="0" u="none" strike="noStrike" kern="0" cap="none" spc="0" normalizeH="0" baseline="0" noProof="0" dirty="0">
              <a:ln>
                <a:noFill/>
              </a:ln>
              <a:solidFill>
                <a:schemeClr val="tx2"/>
              </a:solidFill>
              <a:effectLst/>
              <a:uLnTx/>
              <a:uFillTx/>
              <a:latin typeface="Gill Sans MT" panose="020B0502020104020203" pitchFamily="34" charset="0"/>
              <a:ea typeface="Gill Sans"/>
              <a:cs typeface="Gill Sans"/>
              <a:sym typeface="Gill Sans"/>
            </a:endParaRPr>
          </a:p>
          <a:p>
            <a:pPr marL="171450" marR="0" lvl="0" indent="-171450" algn="l" defTabSz="914400" rtl="0" eaLnBrk="1" fontAlgn="auto" latinLnBrk="0" hangingPunct="1">
              <a:lnSpc>
                <a:spcPct val="100000"/>
              </a:lnSpc>
              <a:spcBef>
                <a:spcPts val="0"/>
              </a:spcBef>
              <a:spcAft>
                <a:spcPts val="900"/>
              </a:spcAft>
              <a:buClr>
                <a:srgbClr val="012E6D"/>
              </a:buClr>
              <a:buSzPct val="110000"/>
              <a:buFont typeface="Wingdings" panose="05000000000000000000" pitchFamily="2" charset="2"/>
              <a:buChar char="§"/>
              <a:tabLst/>
              <a:defRPr/>
            </a:pPr>
            <a:r>
              <a:rPr kumimoji="0" lang="en-US" sz="11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Expand access to finance for enterprises and producers in targeted sectors and groups</a:t>
            </a:r>
            <a:r>
              <a:rPr kumimoji="0" lang="en-US" sz="11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 - F4R’s targeted groups are agriculture value chain actors and youth entrepreneurs. Agriculture value chain actors refer to farmers and other primary producers, such as input providers, processors, etc. In line with USAID’s RISE II intervention, F4R focuses on three value chains: cowpea, small ruminants, and poultry. </a:t>
            </a:r>
            <a:endParaRPr kumimoji="0" sz="11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a:p>
            <a:pPr marL="171450" marR="0" lvl="0" indent="-171450" algn="l" defTabSz="914400" rtl="0" eaLnBrk="1" fontAlgn="auto" latinLnBrk="0" hangingPunct="1">
              <a:lnSpc>
                <a:spcPct val="100000"/>
              </a:lnSpc>
              <a:spcBef>
                <a:spcPts val="0"/>
              </a:spcBef>
              <a:spcAft>
                <a:spcPts val="900"/>
              </a:spcAft>
              <a:buClr>
                <a:srgbClr val="012E6D"/>
              </a:buClr>
              <a:buSzPct val="110000"/>
              <a:buFont typeface="Wingdings" panose="05000000000000000000" pitchFamily="2" charset="2"/>
              <a:buChar char="§"/>
              <a:tabLst/>
              <a:defRPr/>
            </a:pPr>
            <a:r>
              <a:rPr kumimoji="0" lang="en-US" sz="11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Develop a network and build the capacity of local finance facilitators (</a:t>
            </a:r>
            <a:r>
              <a:rPr kumimoji="0" lang="en-US" sz="11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FFs). This refers to individuals or firms who work with stakeholders in target sectors and who help facilitate securing of financing from financial institutions. FFs do not have any financial stake in the enterprise or the investment. </a:t>
            </a:r>
            <a:endParaRPr kumimoji="0" sz="11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a:p>
            <a:pPr marL="171450" marR="0" lvl="0" indent="-171450" algn="l" defTabSz="914400" rtl="0" eaLnBrk="1" fontAlgn="auto" latinLnBrk="0" hangingPunct="1">
              <a:lnSpc>
                <a:spcPct val="100000"/>
              </a:lnSpc>
              <a:spcBef>
                <a:spcPts val="0"/>
              </a:spcBef>
              <a:spcAft>
                <a:spcPts val="900"/>
              </a:spcAft>
              <a:buClr>
                <a:srgbClr val="012E6D"/>
              </a:buClr>
              <a:buSzPct val="110000"/>
              <a:buFont typeface="Wingdings" panose="05000000000000000000" pitchFamily="2" charset="2"/>
              <a:buChar char="§"/>
              <a:tabLst/>
              <a:defRPr/>
            </a:pPr>
            <a:r>
              <a:rPr kumimoji="0" lang="en-US" sz="1100" b="1"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Provide financial institutions (FIs) incentives and market linkages to increase access to finance.</a:t>
            </a:r>
            <a:r>
              <a:rPr kumimoji="0" lang="en-US" sz="11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 Low planning and coordination capacity in Burkina Faso and Niger hinder the efficacy of expanding access to finance, largely due to limited financial, logistical, and human resources. </a:t>
            </a:r>
            <a:endParaRPr kumimoji="0" sz="11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endParaRPr>
          </a:p>
        </p:txBody>
      </p:sp>
      <p:sp>
        <p:nvSpPr>
          <p:cNvPr id="1550" name="Google Shape;1550;p50"/>
          <p:cNvSpPr txBox="1"/>
          <p:nvPr/>
        </p:nvSpPr>
        <p:spPr>
          <a:xfrm>
            <a:off x="857408" y="1362624"/>
            <a:ext cx="2132995" cy="3649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Projected LOP budget of </a:t>
            </a:r>
            <a:r>
              <a:rPr kumimoji="0" lang="en-US" sz="1200" b="1"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USD10.7 M</a:t>
            </a: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 of which</a:t>
            </a:r>
            <a:r>
              <a:rPr kumimoji="0" lang="en-US" sz="1200" b="1"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USD6 M </a:t>
            </a: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are obligated</a:t>
            </a:r>
            <a:r>
              <a:rPr kumimoji="0" lang="en-US" sz="1200" b="1"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 </a:t>
            </a:r>
            <a:endParaRPr kumimoji="0" sz="1200" b="0" i="0" u="none" strike="noStrike" kern="0" cap="none" spc="0" normalizeH="0" baseline="0" noProof="0" dirty="0">
              <a:ln>
                <a:noFill/>
              </a:ln>
              <a:solidFill>
                <a:srgbClr val="012E6D"/>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Capital mobilization target of up to</a:t>
            </a:r>
            <a:r>
              <a:rPr kumimoji="0" lang="en-US" sz="1200" b="1"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 USD34 M</a:t>
            </a:r>
            <a:endParaRPr kumimoji="0" sz="1200" b="0" i="0" u="none" strike="noStrike" kern="0" cap="none" spc="0" normalizeH="0" baseline="0" noProof="0" dirty="0">
              <a:ln>
                <a:noFill/>
              </a:ln>
              <a:solidFill>
                <a:srgbClr val="012E6D"/>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Aug 2020 – Sep 2024</a:t>
            </a:r>
            <a:endParaRPr kumimoji="0" sz="1200" b="0" i="0" u="none" strike="noStrike" kern="0" cap="none" spc="0" normalizeH="0" baseline="0" noProof="0" dirty="0">
              <a:ln>
                <a:noFill/>
              </a:ln>
              <a:solidFill>
                <a:srgbClr val="012E6D"/>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Bef>
                <a:spcPts val="190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Burkina Faso and Niger</a:t>
            </a:r>
            <a:endParaRPr kumimoji="0" sz="1200" b="0" i="0" u="none" strike="noStrike" kern="0" cap="none" spc="0" normalizeH="0" baseline="0" noProof="0" dirty="0">
              <a:ln>
                <a:noFill/>
              </a:ln>
              <a:solidFill>
                <a:srgbClr val="012E6D"/>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Bef>
                <a:spcPts val="1900"/>
              </a:spcBef>
              <a:spcAft>
                <a:spcPts val="0"/>
              </a:spcAft>
              <a:buClr>
                <a:srgbClr val="000000"/>
              </a:buClr>
              <a:buSzTx/>
              <a:buFont typeface="Arial"/>
              <a:buNone/>
              <a:tabLst/>
              <a:defRPr/>
            </a:pPr>
            <a:r>
              <a:rPr kumimoji="0" lang="en-US" sz="1200" b="1"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Implementing partners: </a:t>
            </a: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ICDE (Burkina Faso) and SINERGI SA (Niger). </a:t>
            </a:r>
            <a:r>
              <a:rPr kumimoji="0" lang="en-US" sz="1200" b="1"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Collaborators: </a:t>
            </a: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Project Yalwa, Project </a:t>
            </a:r>
            <a:r>
              <a:rPr kumimoji="0" lang="en-US" sz="1200" b="0" i="1" u="none" strike="noStrike" kern="0" cap="none" spc="0" normalizeH="0" baseline="0" noProof="0" dirty="0" err="1">
                <a:ln>
                  <a:noFill/>
                </a:ln>
                <a:solidFill>
                  <a:srgbClr val="012E6D"/>
                </a:solidFill>
                <a:effectLst/>
                <a:uLnTx/>
                <a:uFillTx/>
                <a:latin typeface="Gill Sans MT" panose="020B0502020104020203" pitchFamily="34" charset="0"/>
                <a:ea typeface="Gill Sans"/>
                <a:cs typeface="Gill Sans"/>
                <a:sym typeface="Gill Sans"/>
              </a:rPr>
              <a:t>Yidgiri</a:t>
            </a:r>
            <a:r>
              <a:rPr kumimoji="0" lang="en-US" sz="1200" b="0" i="1"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rPr>
              <a:t>, Bridge Youth Connect, WATIH, DFC, USADF, Sahel Collaboration and Communication Activity </a:t>
            </a:r>
            <a:endParaRPr kumimoji="0" sz="1200" b="0" i="0" u="none" strike="noStrike" kern="0" cap="none" spc="0" normalizeH="0" baseline="0" noProof="0" dirty="0">
              <a:ln>
                <a:noFill/>
              </a:ln>
              <a:solidFill>
                <a:srgbClr val="012E6D"/>
              </a:solidFill>
              <a:effectLst/>
              <a:uLnTx/>
              <a:uFillTx/>
              <a:latin typeface="Gill Sans MT" panose="020B0502020104020203" pitchFamily="34" charset="0"/>
              <a:ea typeface="Gill Sans"/>
              <a:cs typeface="Gill Sans"/>
              <a:sym typeface="Gill Sans"/>
            </a:endParaRPr>
          </a:p>
        </p:txBody>
      </p:sp>
      <p:grpSp>
        <p:nvGrpSpPr>
          <p:cNvPr id="1551" name="Google Shape;1551;p50"/>
          <p:cNvGrpSpPr/>
          <p:nvPr/>
        </p:nvGrpSpPr>
        <p:grpSpPr>
          <a:xfrm>
            <a:off x="418593" y="2431735"/>
            <a:ext cx="385590" cy="385590"/>
            <a:chOff x="223285" y="3200073"/>
            <a:chExt cx="431550" cy="431550"/>
          </a:xfrm>
        </p:grpSpPr>
        <p:sp>
          <p:nvSpPr>
            <p:cNvPr id="1552" name="Google Shape;1552;p50"/>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pic>
          <p:nvPicPr>
            <p:cNvPr id="1553" name="Google Shape;1553;p50"/>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554" name="Google Shape;1554;p50"/>
          <p:cNvGrpSpPr/>
          <p:nvPr/>
        </p:nvGrpSpPr>
        <p:grpSpPr>
          <a:xfrm>
            <a:off x="422121" y="3415074"/>
            <a:ext cx="385590" cy="385590"/>
            <a:chOff x="223285" y="4356883"/>
            <a:chExt cx="431550" cy="431550"/>
          </a:xfrm>
        </p:grpSpPr>
        <p:sp>
          <p:nvSpPr>
            <p:cNvPr id="1555" name="Google Shape;1555;p50"/>
            <p:cNvSpPr/>
            <p:nvPr/>
          </p:nvSpPr>
          <p:spPr>
            <a:xfrm>
              <a:off x="223285" y="435688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pic>
          <p:nvPicPr>
            <p:cNvPr id="1556" name="Google Shape;1556;p50"/>
            <p:cNvPicPr preferRelativeResize="0"/>
            <p:nvPr/>
          </p:nvPicPr>
          <p:blipFill rotWithShape="1">
            <a:blip r:embed="rId4">
              <a:alphaModFix/>
            </a:blip>
            <a:srcRect/>
            <a:stretch/>
          </p:blipFill>
          <p:spPr>
            <a:xfrm>
              <a:off x="292294" y="4468610"/>
              <a:ext cx="293533" cy="227793"/>
            </a:xfrm>
            <a:prstGeom prst="rect">
              <a:avLst/>
            </a:prstGeom>
            <a:noFill/>
            <a:ln>
              <a:noFill/>
            </a:ln>
          </p:spPr>
        </p:pic>
      </p:grpSp>
      <p:grpSp>
        <p:nvGrpSpPr>
          <p:cNvPr id="1557" name="Google Shape;1557;p50"/>
          <p:cNvGrpSpPr/>
          <p:nvPr/>
        </p:nvGrpSpPr>
        <p:grpSpPr>
          <a:xfrm>
            <a:off x="407475" y="1407307"/>
            <a:ext cx="385583" cy="385583"/>
            <a:chOff x="223285" y="2622616"/>
            <a:chExt cx="431550" cy="431550"/>
          </a:xfrm>
        </p:grpSpPr>
        <p:sp>
          <p:nvSpPr>
            <p:cNvPr id="1558" name="Google Shape;1558;p50"/>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pic>
          <p:nvPicPr>
            <p:cNvPr id="1559" name="Google Shape;1559;p50"/>
            <p:cNvPicPr preferRelativeResize="0"/>
            <p:nvPr/>
          </p:nvPicPr>
          <p:blipFill rotWithShape="1">
            <a:blip r:embed="rId5">
              <a:alphaModFix/>
            </a:blip>
            <a:srcRect/>
            <a:stretch/>
          </p:blipFill>
          <p:spPr>
            <a:xfrm>
              <a:off x="355184" y="2677230"/>
              <a:ext cx="164922" cy="308174"/>
            </a:xfrm>
            <a:prstGeom prst="rect">
              <a:avLst/>
            </a:prstGeom>
            <a:noFill/>
            <a:ln>
              <a:noFill/>
            </a:ln>
          </p:spPr>
        </p:pic>
      </p:grpSp>
      <p:grpSp>
        <p:nvGrpSpPr>
          <p:cNvPr id="1560" name="Google Shape;1560;p50"/>
          <p:cNvGrpSpPr/>
          <p:nvPr/>
        </p:nvGrpSpPr>
        <p:grpSpPr>
          <a:xfrm>
            <a:off x="422121" y="2884362"/>
            <a:ext cx="385590" cy="385590"/>
            <a:chOff x="223285" y="3780400"/>
            <a:chExt cx="431550" cy="431550"/>
          </a:xfrm>
        </p:grpSpPr>
        <p:sp>
          <p:nvSpPr>
            <p:cNvPr id="1561" name="Google Shape;1561;p50"/>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Gill Sans"/>
                <a:ea typeface="Gill Sans"/>
                <a:cs typeface="Gill Sans"/>
                <a:sym typeface="Gill Sans"/>
              </a:endParaRPr>
            </a:p>
          </p:txBody>
        </p:sp>
        <p:pic>
          <p:nvPicPr>
            <p:cNvPr id="1562" name="Google Shape;1562;p50"/>
            <p:cNvPicPr preferRelativeResize="0"/>
            <p:nvPr/>
          </p:nvPicPr>
          <p:blipFill rotWithShape="1">
            <a:blip r:embed="rId6">
              <a:alphaModFix/>
            </a:blip>
            <a:srcRect/>
            <a:stretch/>
          </p:blipFill>
          <p:spPr>
            <a:xfrm>
              <a:off x="341258" y="3848824"/>
              <a:ext cx="191084" cy="287748"/>
            </a:xfrm>
            <a:prstGeom prst="rect">
              <a:avLst/>
            </a:prstGeom>
            <a:noFill/>
            <a:ln>
              <a:noFill/>
            </a:ln>
          </p:spPr>
        </p:pic>
      </p:grpSp>
      <p:sp>
        <p:nvSpPr>
          <p:cNvPr id="20" name="Google Shape;1642;p57">
            <a:extLst>
              <a:ext uri="{FF2B5EF4-FFF2-40B4-BE49-F238E27FC236}">
                <a16:creationId xmlns:a16="http://schemas.microsoft.com/office/drawing/2014/main" id="{32DF7168-3A2F-734D-9A08-1859AB91C193}"/>
              </a:ext>
            </a:extLst>
          </p:cNvPr>
          <p:cNvSpPr txBox="1"/>
          <p:nvPr/>
        </p:nvSpPr>
        <p:spPr>
          <a:xfrm>
            <a:off x="1058240" y="289691"/>
            <a:ext cx="7315702" cy="84046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F6C"/>
                </a:solidFill>
                <a:effectLst/>
                <a:uLnTx/>
                <a:uFillTx/>
                <a:latin typeface="Gill Sans MT" panose="020B0502020104020203" pitchFamily="34" charset="0"/>
                <a:ea typeface="Gill Sans"/>
                <a:cs typeface="Gill Sans"/>
                <a:sym typeface="Gill Sans"/>
              </a:rPr>
              <a:t>FINANCE FOR RESILIENCE (F4R) - SAHEL</a:t>
            </a:r>
            <a:endParaRPr kumimoji="0" lang="en-US" sz="1800" b="1" i="0" u="none" strike="noStrike" kern="0" cap="none" spc="0" normalizeH="0" baseline="0" noProof="0" dirty="0">
              <a:ln>
                <a:noFill/>
              </a:ln>
              <a:solidFill>
                <a:srgbClr val="002F6C"/>
              </a:solidFill>
              <a:effectLst/>
              <a:highlight>
                <a:srgbClr val="00FF00"/>
              </a:highlight>
              <a:uLnTx/>
              <a:uFillTx/>
              <a:latin typeface="Gill Sans MT" panose="020B0502020104020203" pitchFamily="34" charset="0"/>
              <a:sym typeface="Arial"/>
            </a:endParaRPr>
          </a:p>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Activity summary: Increase financing to support capital investment in the agricultural sector and in youth-led enterprises</a:t>
            </a:r>
            <a:endParaRPr kumimoji="0" lang="en-US" sz="1600" b="0" i="0" u="none" strike="noStrike" kern="0" cap="none" spc="0" normalizeH="0" baseline="0" noProof="0" dirty="0">
              <a:ln>
                <a:noFill/>
              </a:ln>
              <a:solidFill>
                <a:schemeClr val="bg2"/>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2" name="Picture 21" descr="Icon&#10;&#10;Description automatically generated">
            <a:extLst>
              <a:ext uri="{FF2B5EF4-FFF2-40B4-BE49-F238E27FC236}">
                <a16:creationId xmlns:a16="http://schemas.microsoft.com/office/drawing/2014/main" id="{2D966922-F97C-57C9-B11B-380249CDE6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1894" y="350901"/>
            <a:ext cx="686374" cy="686370"/>
          </a:xfrm>
          <a:prstGeom prst="rect">
            <a:avLst/>
          </a:prstGeom>
        </p:spPr>
      </p:pic>
      <p:cxnSp>
        <p:nvCxnSpPr>
          <p:cNvPr id="23" name="Google Shape;1661;p58">
            <a:extLst>
              <a:ext uri="{FF2B5EF4-FFF2-40B4-BE49-F238E27FC236}">
                <a16:creationId xmlns:a16="http://schemas.microsoft.com/office/drawing/2014/main" id="{345A9CFD-BE4D-4F88-832D-57FED5CD6C74}"/>
              </a:ext>
            </a:extLst>
          </p:cNvPr>
          <p:cNvCxnSpPr>
            <a:cxnSpLocks/>
          </p:cNvCxnSpPr>
          <p:nvPr/>
        </p:nvCxnSpPr>
        <p:spPr>
          <a:xfrm>
            <a:off x="3018093" y="1362624"/>
            <a:ext cx="0" cy="3286538"/>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6" name="Picture 5" descr="Diagram, schematic&#10;&#10;Description automatically generated">
            <a:extLst>
              <a:ext uri="{FF2B5EF4-FFF2-40B4-BE49-F238E27FC236}">
                <a16:creationId xmlns:a16="http://schemas.microsoft.com/office/drawing/2014/main" id="{7252B2DB-1A5C-CA6B-A067-4A43E28EEDDD}"/>
              </a:ext>
            </a:extLst>
          </p:cNvPr>
          <p:cNvPicPr>
            <a:picLocks noChangeAspect="1"/>
          </p:cNvPicPr>
          <p:nvPr/>
        </p:nvPicPr>
        <p:blipFill rotWithShape="1">
          <a:blip r:embed="rId8"/>
          <a:srcRect l="6235" t="4139" r="8247" b="2830"/>
          <a:stretch/>
        </p:blipFill>
        <p:spPr>
          <a:xfrm>
            <a:off x="7164609" y="1037271"/>
            <a:ext cx="1771096" cy="389752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6" name="Picture 5" descr="A person holding a chicken&#10;&#10;Description automatically generated with medium confidence">
            <a:extLst>
              <a:ext uri="{FF2B5EF4-FFF2-40B4-BE49-F238E27FC236}">
                <a16:creationId xmlns:a16="http://schemas.microsoft.com/office/drawing/2014/main" id="{F8E99768-40DF-8F69-0ABD-D8103FF54E41}"/>
              </a:ext>
            </a:extLst>
          </p:cNvPr>
          <p:cNvPicPr>
            <a:picLocks noChangeAspect="1"/>
          </p:cNvPicPr>
          <p:nvPr/>
        </p:nvPicPr>
        <p:blipFill rotWithShape="1">
          <a:blip r:embed="rId3">
            <a:duotone>
              <a:schemeClr val="accent1">
                <a:shade val="45000"/>
                <a:satMod val="135000"/>
              </a:schemeClr>
              <a:prstClr val="white"/>
            </a:duotone>
          </a:blip>
          <a:srcRect l="20271" r="37730"/>
          <a:stretch/>
        </p:blipFill>
        <p:spPr>
          <a:xfrm>
            <a:off x="5917914" y="162374"/>
            <a:ext cx="3061698" cy="4860027"/>
          </a:xfrm>
          <a:prstGeom prst="rect">
            <a:avLst/>
          </a:prstGeom>
        </p:spPr>
      </p:pic>
      <p:sp>
        <p:nvSpPr>
          <p:cNvPr id="1571" name="Google Shape;1571;p51"/>
          <p:cNvSpPr txBox="1"/>
          <p:nvPr/>
        </p:nvSpPr>
        <p:spPr>
          <a:xfrm>
            <a:off x="158093" y="1095151"/>
            <a:ext cx="5533789" cy="317940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chemeClr val="tx2"/>
                </a:solidFill>
                <a:effectLst/>
                <a:uLnTx/>
                <a:uFillTx/>
                <a:latin typeface="Gill Sans MT"/>
                <a:ea typeface="Gill Sans"/>
                <a:cs typeface="Gill Sans"/>
                <a:sym typeface="Gill Sans"/>
              </a:rPr>
              <a:t>Expand access to finance for enterprises and producers</a:t>
            </a:r>
            <a:endParaRPr kumimoji="0" lang="en-US" sz="1200" b="0" i="0" u="none" strike="noStrike" kern="0" cap="none" spc="0" normalizeH="0" baseline="0" noProof="0" dirty="0">
              <a:ln>
                <a:noFill/>
              </a:ln>
              <a:solidFill>
                <a:schemeClr val="tx2"/>
              </a:solidFill>
              <a:effectLst/>
              <a:uLnTx/>
              <a:uFillTx/>
              <a:latin typeface="Gill Sans MT"/>
              <a:ea typeface="Gill Sans"/>
              <a:cs typeface="Gill Sans"/>
              <a:sym typeface="Gill Sans"/>
            </a:endParaRPr>
          </a:p>
          <a:p>
            <a:pPr marL="171450" marR="0" lvl="0" indent="-171450" algn="l" defTabSz="914400" rtl="0" eaLnBrk="1" fontAlgn="auto" latinLnBrk="0" hangingPunct="1">
              <a:lnSpc>
                <a:spcPct val="100000"/>
              </a:lnSpc>
              <a:spcBef>
                <a:spcPts val="600"/>
              </a:spcBef>
              <a:spcAft>
                <a:spcPts val="0"/>
              </a:spcAft>
              <a:buClr>
                <a:schemeClr val="bg2"/>
              </a:buClr>
              <a:buSzPct val="100000"/>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Gill Sans MT"/>
                <a:ea typeface="Gill Sans"/>
                <a:sym typeface="Arial"/>
              </a:rPr>
              <a:t>In Burkina Faso, F4R and its partners have mobilized USD1,875,034 for the benefit of 110 enterprises. This is 51% of the Y2 performance target. </a:t>
            </a:r>
            <a:endParaRPr lang="en-US" sz="1100" b="0" i="0" u="none" strike="noStrike" kern="0" cap="none" spc="0" normalizeH="0" baseline="0" noProof="0" dirty="0">
              <a:ln>
                <a:noFill/>
              </a:ln>
              <a:solidFill>
                <a:srgbClr val="000000"/>
              </a:solidFill>
              <a:effectLst/>
              <a:uLnTx/>
              <a:uFillTx/>
              <a:latin typeface="Gill Sans MT"/>
              <a:ea typeface="Gill Sans"/>
            </a:endParaRPr>
          </a:p>
          <a:p>
            <a:pPr marL="171450" marR="0" lvl="0" indent="-171450" algn="l" defTabSz="914400" rtl="0" eaLnBrk="1" fontAlgn="auto" latinLnBrk="0" hangingPunct="1">
              <a:lnSpc>
                <a:spcPct val="100000"/>
              </a:lnSpc>
              <a:spcBef>
                <a:spcPts val="600"/>
              </a:spcBef>
              <a:spcAft>
                <a:spcPts val="0"/>
              </a:spcAft>
              <a:buClr>
                <a:schemeClr val="bg2"/>
              </a:buClr>
              <a:buSzPct val="100000"/>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Gill Sans MT"/>
                <a:ea typeface="Gill Sans"/>
                <a:cs typeface="Gill Sans"/>
                <a:sym typeface="Gill Sans"/>
              </a:rPr>
              <a:t>As of March 30, total eligible pipeline of financing deals in Burkina Faso is USD5,269,145 and USD5,063,725 in Niger. </a:t>
            </a:r>
            <a:endParaRPr kumimoji="0" lang="en-US" sz="1100" b="0" i="0" u="none" strike="noStrike" kern="0" cap="none" spc="0" normalizeH="0" baseline="0" noProof="0" dirty="0">
              <a:ln>
                <a:noFill/>
              </a:ln>
              <a:solidFill>
                <a:srgbClr val="000000"/>
              </a:solidFill>
              <a:effectLst/>
              <a:highlight>
                <a:srgbClr val="FFFF00"/>
              </a:highlight>
              <a:uLnTx/>
              <a:uFillTx/>
              <a:latin typeface="Gill Sans MT"/>
              <a:ea typeface="Gill Sans"/>
              <a:cs typeface="Gill Sans"/>
              <a:sym typeface="Arial"/>
            </a:endParaRPr>
          </a:p>
          <a:p>
            <a:pPr marL="0" marR="0" lvl="0" indent="0" algn="l" defTabSz="914400" rtl="0" eaLnBrk="1" fontAlgn="auto" latinLnBrk="0" hangingPunct="1">
              <a:lnSpc>
                <a:spcPct val="100000"/>
              </a:lnSpc>
              <a:spcBef>
                <a:spcPts val="600"/>
              </a:spcBef>
              <a:spcAft>
                <a:spcPts val="0"/>
              </a:spcAft>
              <a:buClr>
                <a:srgbClr val="BA0C2F"/>
              </a:buClr>
              <a:buSzPct val="110000"/>
              <a:buFont typeface="Arial"/>
              <a:buNone/>
              <a:tabLst/>
              <a:defRPr/>
            </a:pPr>
            <a:r>
              <a:rPr kumimoji="0" lang="en-US" sz="1200" b="1" i="0" u="none" strike="noStrike" kern="0" cap="none" spc="0" normalizeH="0" baseline="0" noProof="0" dirty="0">
                <a:ln>
                  <a:noFill/>
                </a:ln>
                <a:solidFill>
                  <a:schemeClr val="tx2"/>
                </a:solidFill>
                <a:effectLst/>
                <a:uLnTx/>
                <a:uFillTx/>
                <a:latin typeface="Gill Sans MT"/>
                <a:ea typeface="Gill Sans"/>
                <a:cs typeface="Gill Sans"/>
                <a:sym typeface="Gill Sans"/>
              </a:rPr>
              <a:t>Develop network and build the capacity of local financial facilitators</a:t>
            </a:r>
            <a:endParaRPr kumimoji="0" lang="en-US" sz="1200" b="0" i="0" u="none" strike="noStrike" kern="0" cap="none" spc="0" normalizeH="0" baseline="0" noProof="0" dirty="0">
              <a:ln>
                <a:noFill/>
              </a:ln>
              <a:solidFill>
                <a:schemeClr val="tx2"/>
              </a:solidFill>
              <a:effectLst/>
              <a:highlight>
                <a:srgbClr val="FFFF00"/>
              </a:highlight>
              <a:uLnTx/>
              <a:uFillTx/>
              <a:latin typeface="Gill Sans MT"/>
              <a:ea typeface="Gill Sans"/>
              <a:cs typeface="Gill Sans"/>
              <a:sym typeface="Arial"/>
            </a:endParaRPr>
          </a:p>
          <a:p>
            <a:pPr marL="171450" indent="-171450">
              <a:spcBef>
                <a:spcPts val="600"/>
              </a:spcBef>
              <a:buClr>
                <a:schemeClr val="bg2"/>
              </a:buClr>
              <a:buSzPct val="100000"/>
              <a:buFont typeface="Wingdings" pitchFamily="2" charset="2"/>
              <a:buChar char="§"/>
              <a:defRPr/>
            </a:pPr>
            <a:r>
              <a:rPr lang="en-US" sz="1100" dirty="0">
                <a:latin typeface="Gill Sans MT"/>
              </a:rPr>
              <a:t>F4R continued to provide technical assistance and monitoring of the performance of the pipeline for FFs under contract. Assistance was provided through workshops, meetings, advisory support in client outreach, and relationship management with FIs. </a:t>
            </a:r>
          </a:p>
          <a:p>
            <a:pPr marL="171450" indent="-171450">
              <a:spcBef>
                <a:spcPts val="600"/>
              </a:spcBef>
              <a:buClr>
                <a:schemeClr val="bg2"/>
              </a:buClr>
              <a:buSzPct val="100000"/>
              <a:buFont typeface="Wingdings" pitchFamily="2" charset="2"/>
              <a:buChar char="§"/>
              <a:defRPr/>
            </a:pPr>
            <a:r>
              <a:rPr lang="en-US" sz="1100" dirty="0">
                <a:latin typeface="Gill Sans MT"/>
              </a:rPr>
              <a:t>Currently developing training program for emerging FFs with tools for supporting clients in our target value chains.</a:t>
            </a:r>
          </a:p>
          <a:p>
            <a:pPr marL="171450" indent="-171450">
              <a:spcBef>
                <a:spcPts val="600"/>
              </a:spcBef>
              <a:buClr>
                <a:schemeClr val="bg2"/>
              </a:buClr>
              <a:buSzPct val="100000"/>
              <a:buFont typeface="Wingdings" pitchFamily="2" charset="2"/>
              <a:buChar char="§"/>
              <a:defRPr/>
            </a:pPr>
            <a:r>
              <a:rPr lang="en-US" sz="1100" dirty="0">
                <a:latin typeface="Gill Sans MT"/>
              </a:rPr>
              <a:t>Continuously seeking synergies with USAID's other RISE II partners. The team collaborated with </a:t>
            </a:r>
            <a:r>
              <a:rPr lang="en-US" sz="1100" dirty="0" err="1">
                <a:latin typeface="Gill Sans MT"/>
              </a:rPr>
              <a:t>Yidgiri</a:t>
            </a:r>
            <a:r>
              <a:rPr lang="en-US" sz="1100" dirty="0">
                <a:latin typeface="Gill Sans MT"/>
              </a:rPr>
              <a:t>, Yalwa, Youth Connect, TEV, and SCC to reach target groups for capital mobilization. </a:t>
            </a:r>
          </a:p>
          <a:p>
            <a:pPr marL="171450" indent="-171450">
              <a:spcBef>
                <a:spcPts val="600"/>
              </a:spcBef>
              <a:buClr>
                <a:schemeClr val="bg2"/>
              </a:buClr>
              <a:buSzPct val="100000"/>
              <a:buFont typeface="Wingdings" pitchFamily="2" charset="2"/>
              <a:buChar char="§"/>
              <a:defRPr/>
            </a:pPr>
            <a:r>
              <a:rPr lang="en-US" sz="1100" dirty="0">
                <a:latin typeface="Gill Sans MT"/>
              </a:rPr>
              <a:t>F4R continues searching for additional collaboration with non-RISE II Partners to optimize the activity’s capital mobilization’s targets and investment. In Niger, </a:t>
            </a:r>
            <a:r>
              <a:rPr lang="en-US" sz="1100" dirty="0" err="1">
                <a:latin typeface="Gill Sans MT"/>
              </a:rPr>
              <a:t>Orabank</a:t>
            </a:r>
            <a:r>
              <a:rPr lang="en-US" sz="1100" dirty="0">
                <a:latin typeface="Gill Sans MT"/>
              </a:rPr>
              <a:t> has a credit guarantee with DFC, which aligns with our target groups. We are working to link our FFs with </a:t>
            </a:r>
            <a:r>
              <a:rPr lang="en-US" sz="1100" dirty="0" err="1">
                <a:latin typeface="Gill Sans MT"/>
              </a:rPr>
              <a:t>Orabank</a:t>
            </a:r>
            <a:r>
              <a:rPr lang="en-US" sz="1100" dirty="0">
                <a:latin typeface="Gill Sans MT"/>
              </a:rPr>
              <a:t>. In both Burkina Faso and Niger, we partner with banks currently outside our FI network but interested in working with our partner FFs. </a:t>
            </a:r>
          </a:p>
        </p:txBody>
      </p:sp>
      <p:sp>
        <p:nvSpPr>
          <p:cNvPr id="1574" name="Google Shape;1574;p51"/>
          <p:cNvSpPr txBox="1"/>
          <p:nvPr/>
        </p:nvSpPr>
        <p:spPr>
          <a:xfrm>
            <a:off x="5917914" y="4765639"/>
            <a:ext cx="3155429" cy="20005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FFFFFF"/>
                </a:solidFill>
                <a:effectLst/>
                <a:uLnTx/>
                <a:uFillTx/>
                <a:latin typeface="Gill Sans"/>
                <a:ea typeface="Gill Sans"/>
                <a:cs typeface="Gill Sans"/>
                <a:sym typeface="Gill Sans"/>
              </a:rPr>
              <a:t>CREDIT: </a:t>
            </a:r>
            <a:r>
              <a:rPr lang="en-US" sz="700" i="1" cap="all" dirty="0">
                <a:solidFill>
                  <a:srgbClr val="FFFFFF"/>
                </a:solidFill>
                <a:latin typeface="Gill Sans"/>
                <a:ea typeface="Gill Sans"/>
                <a:cs typeface="Gill Sans"/>
                <a:sym typeface="Gill Sans"/>
              </a:rPr>
              <a:t>ILRI/Apollo </a:t>
            </a:r>
            <a:r>
              <a:rPr lang="en-US" sz="700" i="1" cap="all" dirty="0" err="1">
                <a:solidFill>
                  <a:srgbClr val="FFFFFF"/>
                </a:solidFill>
                <a:latin typeface="Gill Sans"/>
                <a:ea typeface="Gill Sans"/>
                <a:cs typeface="Gill Sans"/>
                <a:sym typeface="Gill Sans"/>
              </a:rPr>
              <a:t>Habtamuj</a:t>
            </a:r>
            <a:r>
              <a:rPr kumimoji="0" lang="en-US" sz="700" b="0" i="1" u="none" strike="noStrike" kern="0" cap="all" spc="0" normalizeH="0" baseline="0" noProof="0" dirty="0">
                <a:ln>
                  <a:noFill/>
                </a:ln>
                <a:solidFill>
                  <a:srgbClr val="FFFFFF"/>
                </a:solidFill>
                <a:effectLst/>
                <a:uLnTx/>
                <a:uFillTx/>
                <a:latin typeface="Gill Sans"/>
                <a:ea typeface="Gill Sans"/>
                <a:cs typeface="Gill Sans"/>
                <a:sym typeface="Gill Sans"/>
              </a:rPr>
              <a:t>, </a:t>
            </a:r>
            <a:r>
              <a:rPr kumimoji="0" lang="en-US" sz="700" b="0" i="1" u="none" strike="noStrike" kern="0" cap="none" spc="0" normalizeH="0" baseline="0" noProof="0" dirty="0">
                <a:ln>
                  <a:noFill/>
                </a:ln>
                <a:solidFill>
                  <a:srgbClr val="FFFFFF"/>
                </a:solidFill>
                <a:effectLst/>
                <a:uLnTx/>
                <a:uFillTx/>
                <a:latin typeface="Gill Sans"/>
                <a:ea typeface="Gill Sans"/>
                <a:cs typeface="Gill Sans"/>
                <a:sym typeface="Gill Sans"/>
              </a:rPr>
              <a:t>COURTESY OF FLICKR CREATIVE COMMONS</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7" name="Google Shape;1606;p54">
            <a:extLst>
              <a:ext uri="{FF2B5EF4-FFF2-40B4-BE49-F238E27FC236}">
                <a16:creationId xmlns:a16="http://schemas.microsoft.com/office/drawing/2014/main" id="{C6A2164B-DD55-2146-84B7-3F354C285EFF}"/>
              </a:ext>
            </a:extLst>
          </p:cNvPr>
          <p:cNvSpPr txBox="1"/>
          <p:nvPr/>
        </p:nvSpPr>
        <p:spPr>
          <a:xfrm>
            <a:off x="982171" y="273913"/>
            <a:ext cx="4237101" cy="67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F6C"/>
                </a:solidFill>
                <a:effectLst/>
                <a:uLnTx/>
                <a:uFillTx/>
                <a:latin typeface="Gill Sans MT" panose="020B0502020104020203" pitchFamily="34" charset="0"/>
                <a:ea typeface="Gill Sans"/>
                <a:cs typeface="Gill Sans"/>
                <a:sym typeface="Gill Sans"/>
              </a:rPr>
              <a:t>FINANCE FOR RESILIENCE</a:t>
            </a: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Quarterly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3"/>
                  </a:ext>
                </a:extLst>
              </a:rPr>
              <a:t>)</a:t>
            </a:r>
            <a:endParaRPr kumimoji="0" lang="en-US" sz="18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p:txBody>
      </p:sp>
      <p:pic>
        <p:nvPicPr>
          <p:cNvPr id="8" name="Picture 7" descr="Icon&#10;&#10;Description automatically generated">
            <a:extLst>
              <a:ext uri="{FF2B5EF4-FFF2-40B4-BE49-F238E27FC236}">
                <a16:creationId xmlns:a16="http://schemas.microsoft.com/office/drawing/2014/main" id="{1CB885CC-286F-5CB9-C415-134AB59731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68" y="320079"/>
            <a:ext cx="613389" cy="61338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pic>
        <p:nvPicPr>
          <p:cNvPr id="11" name="Picture 10" descr="A person with a group of dogs&#10;&#10;Description automatically generated with low confidence">
            <a:extLst>
              <a:ext uri="{FF2B5EF4-FFF2-40B4-BE49-F238E27FC236}">
                <a16:creationId xmlns:a16="http://schemas.microsoft.com/office/drawing/2014/main" id="{6CB48379-D9DB-80B7-3638-4319CB483B07}"/>
              </a:ext>
            </a:extLst>
          </p:cNvPr>
          <p:cNvPicPr>
            <a:picLocks noChangeAspect="1"/>
          </p:cNvPicPr>
          <p:nvPr/>
        </p:nvPicPr>
        <p:blipFill rotWithShape="1">
          <a:blip r:embed="rId3">
            <a:duotone>
              <a:schemeClr val="accent1">
                <a:shade val="45000"/>
                <a:satMod val="135000"/>
              </a:schemeClr>
              <a:prstClr val="white"/>
            </a:duotone>
          </a:blip>
          <a:srcRect l="10790" r="38622"/>
          <a:stretch/>
        </p:blipFill>
        <p:spPr>
          <a:xfrm>
            <a:off x="5273492" y="162374"/>
            <a:ext cx="3708971" cy="4865258"/>
          </a:xfrm>
          <a:prstGeom prst="rect">
            <a:avLst/>
          </a:prstGeom>
        </p:spPr>
      </p:pic>
      <p:sp>
        <p:nvSpPr>
          <p:cNvPr id="1581" name="Google Shape;1581;p52"/>
          <p:cNvSpPr txBox="1"/>
          <p:nvPr/>
        </p:nvSpPr>
        <p:spPr>
          <a:xfrm>
            <a:off x="317715" y="1188613"/>
            <a:ext cx="4635285" cy="342960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BA0C2F"/>
              </a:buClr>
              <a:buSzPct val="110000"/>
              <a:buFont typeface="Arial"/>
              <a:buNone/>
              <a:tabLst/>
              <a:defRPr/>
            </a:pPr>
            <a:r>
              <a:rPr kumimoji="0" lang="en-US" sz="1000" b="0" i="0" u="none" strike="noStrike" kern="0" cap="none" spc="0" normalizeH="0" baseline="0" noProof="0" dirty="0">
                <a:ln>
                  <a:noFill/>
                </a:ln>
                <a:solidFill>
                  <a:srgbClr val="000000"/>
                </a:solidFill>
                <a:effectLst/>
                <a:uLnTx/>
                <a:uFillTx/>
                <a:latin typeface="Gill Sans"/>
                <a:ea typeface="Gill Sans"/>
                <a:cs typeface="Gill Sans"/>
                <a:sym typeface="Arial"/>
              </a:rPr>
              <a:t> </a:t>
            </a:r>
            <a:br>
              <a:rPr kumimoji="0" lang="en-US" sz="1000" b="0" i="0" u="none" strike="noStrike" kern="0" cap="none" spc="0" normalizeH="0" baseline="0" noProof="0" dirty="0">
                <a:ln>
                  <a:noFill/>
                </a:ln>
                <a:solidFill>
                  <a:srgbClr val="000000"/>
                </a:solidFill>
                <a:effectLst/>
                <a:uLnTx/>
                <a:uFillTx/>
                <a:latin typeface="Gill Sans"/>
                <a:ea typeface="Gill Sans"/>
                <a:cs typeface="Gill Sans"/>
                <a:sym typeface="Arial"/>
              </a:rPr>
            </a:br>
            <a:endParaRPr kumimoji="0" lang="en-US" sz="1000" b="1" i="1" u="none" strike="noStrike" kern="0" cap="none" spc="0" normalizeH="0" baseline="0" noProof="0" dirty="0">
              <a:ln>
                <a:noFill/>
              </a:ln>
              <a:solidFill>
                <a:srgbClr val="004D8A"/>
              </a:solidFill>
              <a:effectLst/>
              <a:uLnTx/>
              <a:uFillTx/>
              <a:latin typeface="Gill Sans"/>
              <a:ea typeface="Gill Sans"/>
              <a:cs typeface="Gill San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chemeClr val="tx2"/>
                </a:solidFill>
                <a:effectLst/>
                <a:uLnTx/>
                <a:uFillTx/>
                <a:latin typeface="Gill Sans MT" panose="020B0502020104020203" pitchFamily="34" charset="0"/>
                <a:ea typeface="Gill Sans"/>
                <a:cs typeface="Gill Sans"/>
                <a:sym typeface="Gill Sans"/>
              </a:rPr>
              <a:t>Provide FIs with incentives and market linkages to increase access to finance</a:t>
            </a:r>
            <a:endParaRPr kumimoji="0" lang="en-US" sz="1200" b="1" i="1" u="none" strike="noStrike" kern="0" cap="none" spc="0" normalizeH="0" baseline="0" noProof="0" dirty="0">
              <a:ln>
                <a:noFill/>
              </a:ln>
              <a:solidFill>
                <a:schemeClr val="tx2"/>
              </a:solidFill>
              <a:effectLst/>
              <a:uLnTx/>
              <a:uFillTx/>
              <a:latin typeface="Gill Sans MT" panose="020B0502020104020203" pitchFamily="34" charset="0"/>
              <a:ea typeface="Gill Sans"/>
              <a:cs typeface="Gill Sans"/>
              <a:sym typeface="Gill Sans"/>
            </a:endParaRPr>
          </a:p>
          <a:p>
            <a:pPr marL="171450" marR="0" lvl="0" indent="-171450" algn="l" defTabSz="914400" rtl="0" eaLnBrk="1" fontAlgn="auto" latinLnBrk="0" hangingPunct="1">
              <a:lnSpc>
                <a:spcPct val="100000"/>
              </a:lnSpc>
              <a:spcBef>
                <a:spcPts val="600"/>
              </a:spcBef>
              <a:spcAft>
                <a:spcPts val="0"/>
              </a:spcAft>
              <a:buClr>
                <a:schemeClr val="accent1"/>
              </a:buClr>
              <a:buSzPct val="110000"/>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Gill Sans MT" panose="020B0502020104020203" pitchFamily="34" charset="0"/>
                <a:ea typeface="Arial" panose="020B0604020202020204" pitchFamily="34" charset="0"/>
                <a:cs typeface="Times New Roman" panose="02020603050405020304" pitchFamily="18" charset="0"/>
                <a:sym typeface="Arial"/>
              </a:rPr>
              <a:t>Reinforced technical assistance and monitoring of the performance of FIs under contract with CATALYZE. Meetings were held with four FIs in Burkina Faso to appropriate the CATALYZE implementation scheme, improve collaboration with FFs, and provide advisory support in identifying and accompanying eligible clients to be financed under CATALYZE</a:t>
            </a:r>
            <a:r>
              <a:rPr kumimoji="0" lang="fr-FR" sz="1100" b="0" i="0" u="none" strike="noStrike" kern="0" cap="none" spc="0" normalizeH="0" baseline="0" noProof="0" dirty="0">
                <a:ln>
                  <a:noFill/>
                </a:ln>
                <a:solidFill>
                  <a:srgbClr val="000000"/>
                </a:solidFill>
                <a:effectLst/>
                <a:uLnTx/>
                <a:uFillTx/>
                <a:latin typeface="Gill Sans MT" panose="020B0502020104020203" pitchFamily="34" charset="0"/>
                <a:ea typeface="Arial" panose="020B0604020202020204" pitchFamily="34" charset="0"/>
                <a:cs typeface="Times New Roman" panose="02020603050405020304" pitchFamily="18" charset="0"/>
                <a:sym typeface="Arial"/>
              </a:rPr>
              <a:t>. </a:t>
            </a:r>
            <a:endParaRPr kumimoji="0" lang="en-US" sz="1100" b="0" i="0" u="none" strike="noStrike" kern="0" cap="none" spc="0" normalizeH="0" baseline="0" noProof="0" dirty="0">
              <a:ln>
                <a:noFill/>
              </a:ln>
              <a:solidFill>
                <a:srgbClr val="000000"/>
              </a:solidFill>
              <a:effectLst/>
              <a:uLnTx/>
              <a:uFillTx/>
              <a:latin typeface="Gill Sans MT" panose="020B0502020104020203" pitchFamily="34" charset="0"/>
              <a:ea typeface="Arial" panose="020B0604020202020204" pitchFamily="34" charset="0"/>
              <a:cs typeface="Times New Roman" panose="02020603050405020304" pitchFamily="18" charset="0"/>
              <a:sym typeface="Arial"/>
            </a:endParaRPr>
          </a:p>
          <a:p>
            <a:pPr marL="171450" marR="0" lvl="0" indent="-171450" algn="l" defTabSz="914400" rtl="0" eaLnBrk="1" fontAlgn="auto" latinLnBrk="0" hangingPunct="1">
              <a:lnSpc>
                <a:spcPct val="100000"/>
              </a:lnSpc>
              <a:spcBef>
                <a:spcPts val="600"/>
              </a:spcBef>
              <a:spcAft>
                <a:spcPts val="0"/>
              </a:spcAft>
              <a:buClr>
                <a:schemeClr val="accent1"/>
              </a:buClr>
              <a:buSzPct val="110000"/>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Gill Sans MT" panose="020B0502020104020203" pitchFamily="34" charset="0"/>
                <a:ea typeface="Arial" panose="020B0604020202020204" pitchFamily="34" charset="0"/>
                <a:cs typeface="Times New Roman"/>
                <a:sym typeface="Arial"/>
              </a:rPr>
              <a:t>In Niger, the recruitment of partner FIs was finalized. An orientation session was conducted, and first pipeline reports were submitted in March. Additionally, the activity received a new offeror for the extension of the FI network from ACEP and UMC, which are currently under evaluation. Finally, the activity met with ORABANK regarding the guarantee and initiated exchanges on the possibility of the banks’ enrollment in the partner FI network. </a:t>
            </a:r>
            <a:endParaRPr kumimoji="0" lang="en-US" sz="1100" b="0" i="0" u="none" strike="noStrike" kern="0" cap="none" spc="0" normalizeH="0" baseline="0" noProof="0" dirty="0">
              <a:ln>
                <a:noFill/>
              </a:ln>
              <a:solidFill>
                <a:srgbClr val="000000"/>
              </a:solidFill>
              <a:effectLst/>
              <a:uLnTx/>
              <a:uFillTx/>
              <a:latin typeface="Gill Sans MT" panose="020B0502020104020203" pitchFamily="34" charset="0"/>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1000" b="1" i="1" u="none" strike="noStrike" kern="0" cap="none" spc="0" normalizeH="0" baseline="0" noProof="0" dirty="0">
              <a:ln>
                <a:noFill/>
              </a:ln>
              <a:solidFill>
                <a:srgbClr val="004D8A"/>
              </a:solidFill>
              <a:effectLst/>
              <a:uLnTx/>
              <a:uFillTx/>
              <a:latin typeface="Gill Sans"/>
              <a:ea typeface="Gill Sans"/>
              <a:cs typeface="Gill Sans"/>
              <a:sym typeface="Gill Sans"/>
            </a:endParaRPr>
          </a:p>
        </p:txBody>
      </p:sp>
      <p:sp>
        <p:nvSpPr>
          <p:cNvPr id="1584" name="Google Shape;1584;p52"/>
          <p:cNvSpPr txBox="1"/>
          <p:nvPr/>
        </p:nvSpPr>
        <p:spPr>
          <a:xfrm>
            <a:off x="5273492" y="4823230"/>
            <a:ext cx="3708971" cy="19917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chemeClr val="bg1"/>
                </a:solidFill>
                <a:effectLst/>
                <a:uLnTx/>
                <a:uFillTx/>
                <a:latin typeface="Gill Sans"/>
                <a:ea typeface="Gill Sans"/>
                <a:cs typeface="Gill Sans"/>
                <a:sym typeface="Gill Sans"/>
              </a:rPr>
              <a:t>CREDIT: TREEAID, COURTESY OF FLICKR CREATIVE COMMONS</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12" name="Google Shape;1606;p54">
            <a:extLst>
              <a:ext uri="{FF2B5EF4-FFF2-40B4-BE49-F238E27FC236}">
                <a16:creationId xmlns:a16="http://schemas.microsoft.com/office/drawing/2014/main" id="{DB984CE8-1DC7-CA85-6AA9-E00FF075EB3E}"/>
              </a:ext>
            </a:extLst>
          </p:cNvPr>
          <p:cNvSpPr txBox="1"/>
          <p:nvPr/>
        </p:nvSpPr>
        <p:spPr>
          <a:xfrm>
            <a:off x="982171" y="273913"/>
            <a:ext cx="4237101" cy="67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F6C"/>
                </a:solidFill>
                <a:effectLst/>
                <a:uLnTx/>
                <a:uFillTx/>
                <a:latin typeface="Gill Sans MT" panose="020B0502020104020203" pitchFamily="34" charset="0"/>
                <a:ea typeface="Gill Sans"/>
                <a:cs typeface="Gill Sans"/>
                <a:sym typeface="Gill Sans"/>
              </a:rPr>
              <a:t>FINANCE FOR RESILIENCE</a:t>
            </a: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Quarterly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3"/>
                  </a:ext>
                </a:extLst>
              </a:rPr>
              <a:t>)</a:t>
            </a:r>
            <a:endParaRPr kumimoji="0" lang="en-US" sz="18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p:txBody>
      </p:sp>
      <p:pic>
        <p:nvPicPr>
          <p:cNvPr id="13" name="Picture 12" descr="Icon&#10;&#10;Description automatically generated">
            <a:extLst>
              <a:ext uri="{FF2B5EF4-FFF2-40B4-BE49-F238E27FC236}">
                <a16:creationId xmlns:a16="http://schemas.microsoft.com/office/drawing/2014/main" id="{B3B04508-0BB3-49EB-4C56-A5429A4AFD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68" y="320079"/>
            <a:ext cx="613389" cy="61338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4" name="Google Shape;1594;p53"/>
          <p:cNvSpPr txBox="1"/>
          <p:nvPr/>
        </p:nvSpPr>
        <p:spPr>
          <a:xfrm>
            <a:off x="4026383" y="2903529"/>
            <a:ext cx="1430205" cy="8142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Members of the Wend </a:t>
            </a:r>
            <a:r>
              <a:rPr kumimoji="0" lang="en-US" sz="800" b="0" i="0" u="none" strike="noStrike" kern="0" cap="none" spc="0" normalizeH="0" baseline="0" noProof="0" err="1">
                <a:ln>
                  <a:noFill/>
                </a:ln>
                <a:solidFill>
                  <a:srgbClr val="000000"/>
                </a:solidFill>
                <a:effectLst/>
                <a:uLnTx/>
                <a:uFillTx/>
                <a:latin typeface="Gill Sans MT" panose="020B0502020104020203" pitchFamily="34" charset="0"/>
                <a:ea typeface="Gill Sans"/>
                <a:cs typeface="Gill Sans"/>
                <a:sym typeface="Gill Sans"/>
              </a:rPr>
              <a:t>Konta’s</a:t>
            </a: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 women association with representatives of </a:t>
            </a:r>
            <a:r>
              <a:rPr kumimoji="0" lang="en-US" sz="800" b="0" i="0" u="none" strike="noStrike" kern="0" cap="none" spc="0" normalizeH="0" baseline="0" noProof="0" err="1">
                <a:ln>
                  <a:noFill/>
                </a:ln>
                <a:solidFill>
                  <a:srgbClr val="000000"/>
                </a:solidFill>
                <a:effectLst/>
                <a:uLnTx/>
                <a:uFillTx/>
                <a:latin typeface="Gill Sans MT" panose="020B0502020104020203" pitchFamily="34" charset="0"/>
                <a:ea typeface="Gill Sans"/>
                <a:cs typeface="Gill Sans"/>
                <a:sym typeface="Gill Sans"/>
              </a:rPr>
              <a:t>Caisse</a:t>
            </a: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 </a:t>
            </a:r>
            <a:r>
              <a:rPr kumimoji="0" lang="en-US" sz="800" b="0" i="0" u="none" strike="noStrike" kern="0" cap="none" spc="0" normalizeH="0" baseline="0" noProof="0" err="1">
                <a:ln>
                  <a:noFill/>
                </a:ln>
                <a:solidFill>
                  <a:srgbClr val="000000"/>
                </a:solidFill>
                <a:effectLst/>
                <a:uLnTx/>
                <a:uFillTx/>
                <a:latin typeface="Gill Sans MT" panose="020B0502020104020203" pitchFamily="34" charset="0"/>
                <a:ea typeface="Gill Sans"/>
                <a:cs typeface="Gill Sans"/>
                <a:sym typeface="Gill Sans"/>
              </a:rPr>
              <a:t>Baitoul</a:t>
            </a: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 Maal, a Financial Institution, during a site visit in Kaya, </a:t>
            </a:r>
            <a:r>
              <a:rPr kumimoji="0" lang="en-US" sz="800" b="1" i="1"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Burkina Faso</a:t>
            </a: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 (From left to right: Mamadou </a:t>
            </a:r>
            <a:r>
              <a:rPr kumimoji="0" lang="en-US" sz="800" b="0" i="0" u="none" strike="noStrike" kern="0" cap="none" spc="0" normalizeH="0" baseline="0" noProof="0" err="1">
                <a:ln>
                  <a:noFill/>
                </a:ln>
                <a:solidFill>
                  <a:srgbClr val="000000"/>
                </a:solidFill>
                <a:effectLst/>
                <a:uLnTx/>
                <a:uFillTx/>
                <a:latin typeface="Gill Sans MT" panose="020B0502020104020203" pitchFamily="34" charset="0"/>
                <a:ea typeface="Gill Sans"/>
                <a:cs typeface="Gill Sans"/>
                <a:sym typeface="Gill Sans"/>
              </a:rPr>
              <a:t>Boulo</a:t>
            </a: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 a representative from </a:t>
            </a:r>
            <a:r>
              <a:rPr kumimoji="0" lang="en-US" sz="800" b="0" i="0" u="none" strike="noStrike" kern="0" cap="none" spc="0" normalizeH="0" baseline="0" noProof="0" err="1">
                <a:ln>
                  <a:noFill/>
                </a:ln>
                <a:solidFill>
                  <a:srgbClr val="000000"/>
                </a:solidFill>
                <a:effectLst/>
                <a:uLnTx/>
                <a:uFillTx/>
                <a:latin typeface="Gill Sans MT" panose="020B0502020104020203" pitchFamily="34" charset="0"/>
                <a:ea typeface="Gill Sans"/>
                <a:cs typeface="Gill Sans"/>
                <a:sym typeface="Gill Sans"/>
              </a:rPr>
              <a:t>Caisse</a:t>
            </a: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 </a:t>
            </a:r>
            <a:r>
              <a:rPr kumimoji="0" lang="en-US" sz="800" b="0" i="0" u="none" strike="noStrike" kern="0" cap="none" spc="0" normalizeH="0" baseline="0" noProof="0" err="1">
                <a:ln>
                  <a:noFill/>
                </a:ln>
                <a:solidFill>
                  <a:srgbClr val="000000"/>
                </a:solidFill>
                <a:effectLst/>
                <a:uLnTx/>
                <a:uFillTx/>
                <a:latin typeface="Gill Sans MT" panose="020B0502020104020203" pitchFamily="34" charset="0"/>
                <a:ea typeface="Gill Sans"/>
                <a:cs typeface="Gill Sans"/>
                <a:sym typeface="Gill Sans"/>
              </a:rPr>
              <a:t>Baitoul</a:t>
            </a:r>
            <a:r>
              <a:rPr kumimoji="0" lang="en-US" sz="800" b="0" i="0" u="none" strike="noStrike" kern="0" cap="none" spc="0" normalizeH="0" baseline="0" noProof="0">
                <a:ln>
                  <a:noFill/>
                </a:ln>
                <a:solidFill>
                  <a:srgbClr val="000000"/>
                </a:solidFill>
                <a:effectLst/>
                <a:uLnTx/>
                <a:uFillTx/>
                <a:latin typeface="Gill Sans MT" panose="020B0502020104020203" pitchFamily="34" charset="0"/>
                <a:ea typeface="Gill Sans"/>
                <a:cs typeface="Gill Sans"/>
                <a:sym typeface="Gill Sans"/>
              </a:rPr>
              <a:t> Maal and the female members of the association) </a:t>
            </a:r>
            <a:r>
              <a:rPr kumimoji="0" lang="en-US" sz="800" b="0" i="1" u="none" strike="noStrike" kern="0" cap="none" spc="0" normalizeH="0" baseline="0" noProof="0">
                <a:ln>
                  <a:noFill/>
                </a:ln>
                <a:solidFill>
                  <a:srgbClr val="6C6463"/>
                </a:solidFill>
                <a:effectLst/>
                <a:uLnTx/>
                <a:uFillTx/>
                <a:latin typeface="Gill Sans MT" panose="020B0502020104020203" pitchFamily="34" charset="0"/>
                <a:ea typeface="Gill Sans"/>
                <a:cs typeface="Gill Sans"/>
                <a:sym typeface="Gill Sans"/>
              </a:rPr>
              <a:t>Photo credit: CATALYZE F4R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1" i="1" u="none" strike="noStrike" kern="0" cap="none" spc="0" normalizeH="0" baseline="0" noProof="0">
              <a:ln>
                <a:noFill/>
              </a:ln>
              <a:solidFill>
                <a:srgbClr val="6C6463"/>
              </a:solidFill>
              <a:effectLst/>
              <a:uLnTx/>
              <a:uFillTx/>
              <a:latin typeface="Arial"/>
              <a:cs typeface="Arial"/>
              <a:sym typeface="Arial"/>
            </a:endParaRPr>
          </a:p>
        </p:txBody>
      </p:sp>
      <p:pic>
        <p:nvPicPr>
          <p:cNvPr id="15" name="Image 14">
            <a:extLst>
              <a:ext uri="{FF2B5EF4-FFF2-40B4-BE49-F238E27FC236}">
                <a16:creationId xmlns:a16="http://schemas.microsoft.com/office/drawing/2014/main" id="{7B271CDF-8D52-4176-846F-92D185141B16}"/>
              </a:ext>
            </a:extLst>
          </p:cNvPr>
          <p:cNvPicPr>
            <a:picLocks noChangeAspect="1"/>
          </p:cNvPicPr>
          <p:nvPr/>
        </p:nvPicPr>
        <p:blipFill>
          <a:blip r:embed="rId4"/>
          <a:stretch>
            <a:fillRect/>
          </a:stretch>
        </p:blipFill>
        <p:spPr>
          <a:xfrm>
            <a:off x="279215" y="2942945"/>
            <a:ext cx="3730747" cy="1946662"/>
          </a:xfrm>
          <a:prstGeom prst="rect">
            <a:avLst/>
          </a:prstGeom>
        </p:spPr>
      </p:pic>
      <p:pic>
        <p:nvPicPr>
          <p:cNvPr id="18" name="Image 14">
            <a:extLst>
              <a:ext uri="{FF2B5EF4-FFF2-40B4-BE49-F238E27FC236}">
                <a16:creationId xmlns:a16="http://schemas.microsoft.com/office/drawing/2014/main" id="{6D84A5D3-FF13-4C51-9B1B-669252F51F11}"/>
              </a:ext>
            </a:extLst>
          </p:cNvPr>
          <p:cNvPicPr>
            <a:picLocks noChangeAspect="1"/>
          </p:cNvPicPr>
          <p:nvPr/>
        </p:nvPicPr>
        <p:blipFill rotWithShape="1">
          <a:blip r:embed="rId5">
            <a:extLst>
              <a:ext uri="{28A0092B-C50C-407E-A947-70E740481C1C}">
                <a14:useLocalDpi xmlns:a14="http://schemas.microsoft.com/office/drawing/2010/main" val="0"/>
              </a:ext>
            </a:extLst>
          </a:blip>
          <a:srcRect t="6405"/>
          <a:stretch/>
        </p:blipFill>
        <p:spPr>
          <a:xfrm>
            <a:off x="2806465" y="1126482"/>
            <a:ext cx="2407004" cy="1501888"/>
          </a:xfrm>
          <a:prstGeom prst="rect">
            <a:avLst/>
          </a:prstGeom>
        </p:spPr>
      </p:pic>
      <p:pic>
        <p:nvPicPr>
          <p:cNvPr id="19" name="Image 4">
            <a:extLst>
              <a:ext uri="{FF2B5EF4-FFF2-40B4-BE49-F238E27FC236}">
                <a16:creationId xmlns:a16="http://schemas.microsoft.com/office/drawing/2014/main" id="{2656C59F-AD74-4A99-B5D6-1867074F0714}"/>
              </a:ext>
            </a:extLst>
          </p:cNvPr>
          <p:cNvPicPr>
            <a:picLocks noChangeAspect="1"/>
          </p:cNvPicPr>
          <p:nvPr/>
        </p:nvPicPr>
        <p:blipFill rotWithShape="1">
          <a:blip r:embed="rId6">
            <a:extLst>
              <a:ext uri="{28A0092B-C50C-407E-A947-70E740481C1C}">
                <a14:useLocalDpi xmlns:a14="http://schemas.microsoft.com/office/drawing/2010/main" val="0"/>
              </a:ext>
            </a:extLst>
          </a:blip>
          <a:srcRect t="6405"/>
          <a:stretch/>
        </p:blipFill>
        <p:spPr>
          <a:xfrm>
            <a:off x="312770" y="1132114"/>
            <a:ext cx="2407003" cy="1501888"/>
          </a:xfrm>
          <a:prstGeom prst="rect">
            <a:avLst/>
          </a:prstGeom>
        </p:spPr>
      </p:pic>
      <p:sp>
        <p:nvSpPr>
          <p:cNvPr id="20" name="Google Shape;1599;p53">
            <a:extLst>
              <a:ext uri="{FF2B5EF4-FFF2-40B4-BE49-F238E27FC236}">
                <a16:creationId xmlns:a16="http://schemas.microsoft.com/office/drawing/2014/main" id="{D743B91A-9062-4FDE-8E3E-1995FF4CB1D0}"/>
              </a:ext>
            </a:extLst>
          </p:cNvPr>
          <p:cNvSpPr txBox="1"/>
          <p:nvPr/>
        </p:nvSpPr>
        <p:spPr>
          <a:xfrm>
            <a:off x="163386" y="2661156"/>
            <a:ext cx="5272046" cy="368298"/>
          </a:xfrm>
          <a:prstGeom prst="rect">
            <a:avLst/>
          </a:prstGeom>
          <a:noFill/>
          <a:ln>
            <a:noFill/>
          </a:ln>
        </p:spPr>
        <p:txBody>
          <a:bodyPr spcFirstLastPara="1" wrap="square" lIns="120930" tIns="60448" rIns="120930" bIns="60448" anchor="t" anchorCtr="0">
            <a:spAutoFit/>
          </a:bodyPr>
          <a:lstStyle/>
          <a:p>
            <a:pPr lvl="0" defTabSz="1209477">
              <a:defRPr/>
            </a:pPr>
            <a:r>
              <a:rPr lang="en-US" sz="800">
                <a:latin typeface="Gill Sans MT" panose="020B0502020104020203" pitchFamily="34" charset="0"/>
                <a:ea typeface="Gill Sans"/>
                <a:cs typeface="Gill Sans"/>
                <a:sym typeface="Gill Sans"/>
              </a:rPr>
              <a:t>Feb 7, 2022 – Niger: networking between FFs, FIs, and RISE II Partners. </a:t>
            </a:r>
            <a:r>
              <a:rPr lang="en-US" sz="800" i="1">
                <a:latin typeface="Gill Sans MT" panose="020B0502020104020203" pitchFamily="34" charset="0"/>
                <a:ea typeface="Gill Sans"/>
                <a:cs typeface="Gill Sans"/>
                <a:sym typeface="Gill Sans"/>
              </a:rPr>
              <a:t>Photo credit: CATALYZE F4R</a:t>
            </a:r>
            <a:r>
              <a:rPr lang="en-US" sz="800" i="1">
                <a:latin typeface="Gill Sans"/>
                <a:ea typeface="Gill Sans"/>
                <a:cs typeface="Gill Sans"/>
                <a:sym typeface="Gill Sans"/>
              </a:rPr>
              <a:t>.</a:t>
            </a:r>
            <a:r>
              <a:rPr lang="en-US" sz="800">
                <a:latin typeface="Gill Sans"/>
                <a:ea typeface="Gill Sans"/>
                <a:cs typeface="Gill Sans"/>
                <a:sym typeface="Gill Sans"/>
              </a:rPr>
              <a:t>
</a:t>
            </a:r>
            <a:endParaRPr kumimoji="0" sz="800" b="0" i="1" u="none" strike="noStrike" kern="0" cap="none" spc="0" normalizeH="0" baseline="0" noProof="0">
              <a:ln>
                <a:noFill/>
              </a:ln>
              <a:solidFill>
                <a:srgbClr val="6C6463"/>
              </a:solidFill>
              <a:effectLst/>
              <a:uLnTx/>
              <a:uFillTx/>
              <a:latin typeface="Gill Sans"/>
              <a:ea typeface="Gill Sans"/>
              <a:cs typeface="Gill Sans"/>
              <a:sym typeface="Gill Sans"/>
            </a:endParaRPr>
          </a:p>
        </p:txBody>
      </p:sp>
      <p:graphicFrame>
        <p:nvGraphicFramePr>
          <p:cNvPr id="21" name="Objet 5">
            <a:extLst>
              <a:ext uri="{FF2B5EF4-FFF2-40B4-BE49-F238E27FC236}">
                <a16:creationId xmlns:a16="http://schemas.microsoft.com/office/drawing/2014/main" id="{127D8255-B333-48D4-98F5-DD49A69CD8A9}"/>
              </a:ext>
            </a:extLst>
          </p:cNvPr>
          <p:cNvGraphicFramePr>
            <a:graphicFrameLocks noChangeAspect="1"/>
          </p:cNvGraphicFramePr>
          <p:nvPr>
            <p:extLst>
              <p:ext uri="{D42A27DB-BD31-4B8C-83A1-F6EECF244321}">
                <p14:modId xmlns:p14="http://schemas.microsoft.com/office/powerpoint/2010/main" val="2488481073"/>
              </p:ext>
            </p:extLst>
          </p:nvPr>
        </p:nvGraphicFramePr>
        <p:xfrm>
          <a:off x="5791731" y="355432"/>
          <a:ext cx="2832179" cy="4071706"/>
        </p:xfrm>
        <a:graphic>
          <a:graphicData uri="http://schemas.openxmlformats.org/presentationml/2006/ole">
            <mc:AlternateContent xmlns:mc="http://schemas.openxmlformats.org/markup-compatibility/2006">
              <mc:Choice xmlns:v="urn:schemas-microsoft-com:vml" Requires="v">
                <p:oleObj spid="_x0000_s1033" name="Acrobat Document" r:id="rId7" imgW="6309360" imgH="9075159" progId="Acrobat.Document.DC">
                  <p:embed/>
                </p:oleObj>
              </mc:Choice>
              <mc:Fallback>
                <p:oleObj name="Acrobat Document" r:id="rId7" imgW="6309360" imgH="9075159" progId="Acrobat.Document.DC">
                  <p:embed/>
                  <p:pic>
                    <p:nvPicPr>
                      <p:cNvPr id="21" name="Objet 5">
                        <a:extLst>
                          <a:ext uri="{FF2B5EF4-FFF2-40B4-BE49-F238E27FC236}">
                            <a16:creationId xmlns:a16="http://schemas.microsoft.com/office/drawing/2014/main" id="{127D8255-B333-48D4-98F5-DD49A69CD8A9}"/>
                          </a:ext>
                        </a:extLst>
                      </p:cNvPr>
                      <p:cNvPicPr/>
                      <p:nvPr/>
                    </p:nvPicPr>
                    <p:blipFill>
                      <a:blip r:embed="rId8"/>
                      <a:stretch>
                        <a:fillRect/>
                      </a:stretch>
                    </p:blipFill>
                    <p:spPr>
                      <a:xfrm>
                        <a:off x="5791731" y="355432"/>
                        <a:ext cx="2832179" cy="4071706"/>
                      </a:xfrm>
                      <a:prstGeom prst="rect">
                        <a:avLst/>
                      </a:prstGeom>
                    </p:spPr>
                  </p:pic>
                </p:oleObj>
              </mc:Fallback>
            </mc:AlternateContent>
          </a:graphicData>
        </a:graphic>
      </p:graphicFrame>
      <p:sp>
        <p:nvSpPr>
          <p:cNvPr id="22" name="Google Shape;1599;p53">
            <a:extLst>
              <a:ext uri="{FF2B5EF4-FFF2-40B4-BE49-F238E27FC236}">
                <a16:creationId xmlns:a16="http://schemas.microsoft.com/office/drawing/2014/main" id="{78A9573F-317E-42C1-AFA0-797156ECCADA}"/>
              </a:ext>
            </a:extLst>
          </p:cNvPr>
          <p:cNvSpPr txBox="1"/>
          <p:nvPr/>
        </p:nvSpPr>
        <p:spPr>
          <a:xfrm>
            <a:off x="5653863" y="4506469"/>
            <a:ext cx="2487827" cy="399076"/>
          </a:xfrm>
          <a:prstGeom prst="rect">
            <a:avLst/>
          </a:prstGeom>
          <a:noFill/>
          <a:ln>
            <a:noFill/>
          </a:ln>
        </p:spPr>
        <p:txBody>
          <a:bodyPr spcFirstLastPara="1" wrap="square" lIns="120930" tIns="60448" rIns="120930" bIns="60448" anchor="t" anchorCtr="0">
            <a:spAutoFit/>
          </a:bodyPr>
          <a:lstStyle/>
          <a:p>
            <a:pPr marL="0" marR="0" lvl="0" indent="0" algn="l" defTabSz="1209477"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Feb 11, 2022 – </a:t>
            </a:r>
            <a:r>
              <a:rPr kumimoji="0" lang="fr-FR" sz="9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Niger : Journal article « Cahier de </a:t>
            </a:r>
            <a:r>
              <a:rPr kumimoji="0" lang="fr-FR" sz="900" b="0" i="0" u="none" strike="noStrike" kern="0" cap="none" spc="0" normalizeH="0" baseline="0" noProof="0" dirty="0" err="1">
                <a:ln>
                  <a:noFill/>
                </a:ln>
                <a:solidFill>
                  <a:srgbClr val="000000"/>
                </a:solidFill>
                <a:effectLst/>
                <a:uLnTx/>
                <a:uFillTx/>
                <a:latin typeface="Gill Sans MT" panose="020B0502020104020203" pitchFamily="34" charset="0"/>
                <a:ea typeface="Gill Sans"/>
                <a:cs typeface="Gill Sans"/>
                <a:sym typeface="Gill Sans"/>
              </a:rPr>
              <a:t>resilience</a:t>
            </a:r>
            <a:r>
              <a:rPr kumimoji="0" lang="fr-FR" sz="9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 »</a:t>
            </a:r>
            <a:r>
              <a:rPr kumimoji="0" lang="en-US" sz="900" b="0" i="0" u="none" strike="noStrike" kern="0" cap="none" spc="0" normalizeH="0" baseline="0" noProof="0" dirty="0">
                <a:ln>
                  <a:noFill/>
                </a:ln>
                <a:solidFill>
                  <a:srgbClr val="000000"/>
                </a:solidFill>
                <a:effectLst/>
                <a:uLnTx/>
                <a:uFillTx/>
                <a:latin typeface="Gill Sans MT" panose="020B0502020104020203" pitchFamily="34" charset="0"/>
                <a:ea typeface="Gill Sans"/>
                <a:cs typeface="Gill Sans"/>
                <a:sym typeface="Gill Sans"/>
              </a:rPr>
              <a:t>, </a:t>
            </a:r>
            <a:r>
              <a:rPr kumimoji="0" lang="en-US" sz="900" b="0" i="1"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rPr>
              <a:t>Photo credit: CATALYZE  F4R</a:t>
            </a:r>
            <a:endParaRPr kumimoji="0" sz="900" b="0" i="1"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ndParaRPr>
          </a:p>
        </p:txBody>
      </p:sp>
      <p:sp>
        <p:nvSpPr>
          <p:cNvPr id="23" name="Google Shape;1606;p54">
            <a:extLst>
              <a:ext uri="{FF2B5EF4-FFF2-40B4-BE49-F238E27FC236}">
                <a16:creationId xmlns:a16="http://schemas.microsoft.com/office/drawing/2014/main" id="{83C29DAE-DAD2-D970-2DD8-32DE9AACBC8C}"/>
              </a:ext>
            </a:extLst>
          </p:cNvPr>
          <p:cNvSpPr txBox="1"/>
          <p:nvPr/>
        </p:nvSpPr>
        <p:spPr>
          <a:xfrm>
            <a:off x="982171" y="273913"/>
            <a:ext cx="4237101" cy="67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F6C"/>
                </a:solidFill>
                <a:effectLst/>
                <a:uLnTx/>
                <a:uFillTx/>
                <a:latin typeface="Gill Sans MT" panose="020B0502020104020203" pitchFamily="34" charset="0"/>
                <a:ea typeface="Gill Sans"/>
                <a:cs typeface="Gill Sans"/>
                <a:sym typeface="Gill Sans"/>
              </a:rPr>
              <a:t>FINANCE FOR RESILIENCE</a:t>
            </a: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Quarterly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3"/>
                  </a:ext>
                </a:extLst>
              </a:rPr>
              <a:t>)</a:t>
            </a:r>
            <a:endParaRPr kumimoji="0" lang="en-US" sz="18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p:txBody>
      </p:sp>
      <p:pic>
        <p:nvPicPr>
          <p:cNvPr id="24" name="Picture 23" descr="Icon&#10;&#10;Description automatically generated">
            <a:extLst>
              <a:ext uri="{FF2B5EF4-FFF2-40B4-BE49-F238E27FC236}">
                <a16:creationId xmlns:a16="http://schemas.microsoft.com/office/drawing/2014/main" id="{DF8170B9-E9FA-B076-5B2F-67BC33DCDA5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2168" y="320079"/>
            <a:ext cx="613389" cy="613385"/>
          </a:xfrm>
          <a:prstGeom prst="rect">
            <a:avLst/>
          </a:prstGeom>
        </p:spPr>
      </p:pic>
      <p:cxnSp>
        <p:nvCxnSpPr>
          <p:cNvPr id="25" name="Google Shape;1661;p58">
            <a:extLst>
              <a:ext uri="{FF2B5EF4-FFF2-40B4-BE49-F238E27FC236}">
                <a16:creationId xmlns:a16="http://schemas.microsoft.com/office/drawing/2014/main" id="{D0EA6B93-02A0-C7B6-F2BC-BF4ED027C8F9}"/>
              </a:ext>
            </a:extLst>
          </p:cNvPr>
          <p:cNvCxnSpPr>
            <a:cxnSpLocks/>
          </p:cNvCxnSpPr>
          <p:nvPr/>
        </p:nvCxnSpPr>
        <p:spPr>
          <a:xfrm>
            <a:off x="5608891" y="320079"/>
            <a:ext cx="0" cy="4491407"/>
          </a:xfrm>
          <a:prstGeom prst="straightConnector1">
            <a:avLst/>
          </a:prstGeom>
          <a:noFill/>
          <a:ln w="19050" cap="flat" cmpd="sng">
            <a:solidFill>
              <a:schemeClr val="bg1">
                <a:lumMod val="75000"/>
              </a:schemeClr>
            </a:solidFill>
            <a:prstDash val="solid"/>
            <a:round/>
            <a:headEnd type="none" w="sm" len="sm"/>
            <a:tailEnd type="none" w="sm" len="sm"/>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graphicFrame>
        <p:nvGraphicFramePr>
          <p:cNvPr id="6" name="Google Shape;1319;p32">
            <a:extLst>
              <a:ext uri="{FF2B5EF4-FFF2-40B4-BE49-F238E27FC236}">
                <a16:creationId xmlns:a16="http://schemas.microsoft.com/office/drawing/2014/main" id="{28B99610-8071-E447-BDC6-1AEDDD652AE2}"/>
              </a:ext>
            </a:extLst>
          </p:cNvPr>
          <p:cNvGraphicFramePr/>
          <p:nvPr>
            <p:extLst>
              <p:ext uri="{D42A27DB-BD31-4B8C-83A1-F6EECF244321}">
                <p14:modId xmlns:p14="http://schemas.microsoft.com/office/powerpoint/2010/main" val="1503269473"/>
              </p:ext>
            </p:extLst>
          </p:nvPr>
        </p:nvGraphicFramePr>
        <p:xfrm>
          <a:off x="312168" y="1123128"/>
          <a:ext cx="8482511" cy="3755210"/>
        </p:xfrm>
        <a:graphic>
          <a:graphicData uri="http://schemas.openxmlformats.org/drawingml/2006/table">
            <a:tbl>
              <a:tblPr>
                <a:noFill/>
                <a:tableStyleId>{07E30F47-44BC-43C3-93B2-0ECAA61C66DA}</a:tableStyleId>
              </a:tblPr>
              <a:tblGrid>
                <a:gridCol w="5122861">
                  <a:extLst>
                    <a:ext uri="{9D8B030D-6E8A-4147-A177-3AD203B41FA5}">
                      <a16:colId xmlns:a16="http://schemas.microsoft.com/office/drawing/2014/main" val="20000"/>
                    </a:ext>
                  </a:extLst>
                </a:gridCol>
                <a:gridCol w="3359650">
                  <a:extLst>
                    <a:ext uri="{9D8B030D-6E8A-4147-A177-3AD203B41FA5}">
                      <a16:colId xmlns:a16="http://schemas.microsoft.com/office/drawing/2014/main" val="20001"/>
                    </a:ext>
                  </a:extLst>
                </a:gridCol>
              </a:tblGrid>
              <a:tr h="222882">
                <a:tc>
                  <a:txBody>
                    <a:bodyPr/>
                    <a:lstStyle/>
                    <a:p>
                      <a:pPr marL="0" lvl="0" indent="0" algn="l" rtl="0">
                        <a:lnSpc>
                          <a:spcPct val="100000"/>
                        </a:lnSpc>
                        <a:spcBef>
                          <a:spcPts val="0"/>
                        </a:spcBef>
                        <a:spcAft>
                          <a:spcPts val="0"/>
                        </a:spcAft>
                        <a:buNone/>
                      </a:pPr>
                      <a:r>
                        <a:rPr lang="en-US" sz="1200" b="1" dirty="0">
                          <a:solidFill>
                            <a:srgbClr val="002F6C"/>
                          </a:solidFill>
                          <a:latin typeface="Gill Sans MT"/>
                          <a:ea typeface="Gill Sans"/>
                          <a:cs typeface="Gill Sans"/>
                          <a:sym typeface="Gill Sans"/>
                        </a:rPr>
                        <a:t>Challenges</a:t>
                      </a:r>
                      <a:endParaRPr sz="1200" b="1" dirty="0">
                        <a:solidFill>
                          <a:srgbClr val="002F6C"/>
                        </a:solidFill>
                        <a:latin typeface="Gill Sans MT"/>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US" sz="1200" b="1" dirty="0">
                          <a:solidFill>
                            <a:srgbClr val="002F6C"/>
                          </a:solidFill>
                          <a:latin typeface="Gill Sans MT"/>
                          <a:ea typeface="Gill Sans"/>
                          <a:cs typeface="Gill Sans"/>
                          <a:sym typeface="Gill Sans"/>
                        </a:rPr>
                        <a:t>Solutions</a:t>
                      </a:r>
                      <a:endParaRPr sz="1200" b="1" dirty="0">
                        <a:solidFill>
                          <a:srgbClr val="002F6C"/>
                        </a:solidFill>
                        <a:latin typeface="Gill Sans MT"/>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19487">
                <a:tc>
                  <a:txBody>
                    <a:bodyPr/>
                    <a:lstStyle/>
                    <a:p>
                      <a:pPr marL="0" marR="0" lvl="0" indent="0" algn="l" rtl="0">
                        <a:lnSpc>
                          <a:spcPct val="100000"/>
                        </a:lnSpc>
                        <a:spcBef>
                          <a:spcPts val="0"/>
                        </a:spcBef>
                        <a:spcAft>
                          <a:spcPts val="600"/>
                        </a:spcAft>
                        <a:buNone/>
                      </a:pPr>
                      <a:r>
                        <a:rPr lang="en-US" sz="950" b="1" i="0" noProof="0" dirty="0">
                          <a:solidFill>
                            <a:schemeClr val="tx1"/>
                          </a:solidFill>
                          <a:latin typeface="Gill Sans MT"/>
                          <a:ea typeface="Gill Sans"/>
                          <a:cs typeface="Gill Sans"/>
                        </a:rPr>
                        <a:t>Complexity of documentation and verification requirements</a:t>
                      </a:r>
                      <a:r>
                        <a:rPr lang="en-US" sz="950" b="1" i="0" noProof="0" dirty="0">
                          <a:solidFill>
                            <a:schemeClr val="tx1"/>
                          </a:solidFill>
                          <a:latin typeface="Gill Sans MT"/>
                        </a:rPr>
                        <a:t>. </a:t>
                      </a:r>
                      <a:r>
                        <a:rPr lang="en-US" sz="950" b="0" i="0" noProof="0" dirty="0">
                          <a:solidFill>
                            <a:schemeClr val="tx1"/>
                          </a:solidFill>
                          <a:latin typeface="Gill Sans MT"/>
                        </a:rPr>
                        <a:t>Targeting incentives so specifically, while also leaving some latitude for flexibility, creates significant reporting and documentation requirements for our partners. The emerging FFs and smaller FIs are not accustomed to such reporting and do not have systems in place to facilitate it. It also makes the tendering process quite complicated for the kinds of entities most likely to reach our target groups.</a:t>
                      </a:r>
                      <a:endParaRPr lang="en-US" sz="950" noProof="0" dirty="0">
                        <a:solidFill>
                          <a:schemeClr val="tx1"/>
                        </a:solidFill>
                        <a:latin typeface="Gill Sans MT"/>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600"/>
                        </a:spcAft>
                        <a:buClr>
                          <a:srgbClr val="004D8B"/>
                        </a:buClr>
                        <a:buSzPts val="900"/>
                        <a:buFont typeface="Gill Sans"/>
                        <a:buNone/>
                      </a:pPr>
                      <a:r>
                        <a:rPr lang="en-US" sz="950" noProof="0">
                          <a:solidFill>
                            <a:schemeClr val="tx1"/>
                          </a:solidFill>
                          <a:latin typeface="Gill Sans MT"/>
                          <a:ea typeface="Gill Sans"/>
                          <a:cs typeface="Gill Sans"/>
                        </a:rPr>
                        <a:t>F4R teams are providing </a:t>
                      </a:r>
                      <a:r>
                        <a:rPr lang="en-US" sz="950" noProof="0">
                          <a:solidFill>
                            <a:schemeClr val="tx1"/>
                          </a:solidFill>
                          <a:latin typeface="Gill Sans MT"/>
                          <a:ea typeface="Gill Sans"/>
                          <a:cs typeface="Gill Sans"/>
                          <a:sym typeface="Gill Sans"/>
                        </a:rPr>
                        <a:t>individual follow-ups </a:t>
                      </a:r>
                      <a:r>
                        <a:rPr lang="en-US" sz="950" noProof="0">
                          <a:solidFill>
                            <a:schemeClr val="tx1"/>
                          </a:solidFill>
                          <a:latin typeface="Gill Sans MT"/>
                          <a:ea typeface="Gill Sans"/>
                          <a:cs typeface="Gill Sans"/>
                        </a:rPr>
                        <a:t>to help applicants mitigate challenges in applying and managing pay-for-results programming</a:t>
                      </a:r>
                      <a:r>
                        <a:rPr lang="en-US" sz="950" noProof="0">
                          <a:solidFill>
                            <a:schemeClr val="tx1"/>
                          </a:solidFill>
                          <a:latin typeface="Gill Sans MT"/>
                          <a:ea typeface="Gill Sans"/>
                          <a:cs typeface="Gill Sans"/>
                          <a:sym typeface="Gill Sans"/>
                        </a:rPr>
                        <a:t>. 
F4R is creating </a:t>
                      </a:r>
                      <a:r>
                        <a:rPr lang="en-US" sz="950" noProof="0">
                          <a:solidFill>
                            <a:schemeClr val="tx1"/>
                          </a:solidFill>
                          <a:latin typeface="Gill Sans MT"/>
                          <a:ea typeface="Gill Sans"/>
                          <a:cs typeface="Gill Sans"/>
                        </a:rPr>
                        <a:t>video</a:t>
                      </a:r>
                      <a:r>
                        <a:rPr lang="en-US" sz="950" noProof="0">
                          <a:solidFill>
                            <a:schemeClr val="tx1"/>
                          </a:solidFill>
                          <a:latin typeface="Gill Sans MT"/>
                          <a:ea typeface="Gill Sans"/>
                          <a:cs typeface="Gill Sans"/>
                          <a:sym typeface="Gill Sans"/>
                        </a:rPr>
                        <a:t> tutorials and sharing these with project partners to explain the key steps of the different procedures.</a:t>
                      </a:r>
                      <a:endParaRPr lang="en-US" sz="950" noProof="0">
                        <a:solidFill>
                          <a:schemeClr val="tx1"/>
                        </a:solidFill>
                        <a:latin typeface="Gill Sans M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7"/>
                          </a:ext>
                        </a:extLst>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49446">
                <a:tc>
                  <a:txBody>
                    <a:bodyPr/>
                    <a:lstStyle/>
                    <a:p>
                      <a:pPr marL="0" marR="0" lvl="0" indent="0" algn="l" rtl="0">
                        <a:lnSpc>
                          <a:spcPct val="100000"/>
                        </a:lnSpc>
                        <a:spcBef>
                          <a:spcPts val="0"/>
                        </a:spcBef>
                        <a:spcAft>
                          <a:spcPts val="600"/>
                        </a:spcAft>
                        <a:buClr>
                          <a:srgbClr val="004D8B"/>
                        </a:buClr>
                        <a:buSzPts val="900"/>
                        <a:buFont typeface="Gill Sans"/>
                        <a:buNone/>
                      </a:pPr>
                      <a:r>
                        <a:rPr lang="en-US" sz="950" b="1" i="0" noProof="0">
                          <a:solidFill>
                            <a:schemeClr val="tx1"/>
                          </a:solidFill>
                          <a:latin typeface="Gill Sans MT"/>
                          <a:ea typeface="Gill Sans"/>
                          <a:cs typeface="Gill Sans"/>
                          <a:sym typeface="Gill Sans"/>
                        </a:rPr>
                        <a:t>The outbreak of avian flu in December 2021 drastically reduced financing of this value chain by financial institutions. </a:t>
                      </a:r>
                      <a:r>
                        <a:rPr lang="en-US" sz="950" b="0" i="0" noProof="0">
                          <a:solidFill>
                            <a:schemeClr val="tx1"/>
                          </a:solidFill>
                          <a:latin typeface="Gill Sans MT"/>
                          <a:ea typeface="Gill Sans"/>
                          <a:cs typeface="Gill Sans"/>
                          <a:sym typeface="Gill Sans"/>
                        </a:rPr>
                        <a:t>This is the third outbreak after previous outbreaks in 2006 and 2015. For the third time, the entire poultry value chain was negatively impacted by this disease.</a:t>
                      </a:r>
                      <a:r>
                        <a:rPr lang="en-US" sz="950" b="0" i="0" noProof="0">
                          <a:solidFill>
                            <a:schemeClr val="tx1"/>
                          </a:solidFill>
                          <a:latin typeface="Gill Sans MT"/>
                          <a:ea typeface="Gill Sans"/>
                          <a:cs typeface="Gill Sans"/>
                        </a:rPr>
                        <a:t> </a:t>
                      </a:r>
                      <a:endParaRPr lang="en-US" sz="950" b="0" i="0" noProof="0">
                        <a:solidFill>
                          <a:schemeClr val="tx1"/>
                        </a:solidFill>
                        <a:latin typeface="Gill Sans MT"/>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4D8B"/>
                        </a:buClr>
                        <a:buSzPts val="900"/>
                        <a:buFont typeface="Arial"/>
                        <a:buNone/>
                        <a:tabLst/>
                        <a:defRPr/>
                      </a:pPr>
                      <a:r>
                        <a:rPr lang="en-US" sz="950" b="0" i="0" noProof="0">
                          <a:solidFill>
                            <a:schemeClr val="tx1"/>
                          </a:solidFill>
                          <a:latin typeface="Gill Sans MT"/>
                          <a:ea typeface="Gill Sans"/>
                          <a:cs typeface="Gill Sans"/>
                          <a:sym typeface="Gill Sans"/>
                        </a:rPr>
                        <a:t>Continue collaborating with Yidgiri, which facilitates trainings on health measures to be adopted to face the disease. These trainings will contribute to the mastery of good practices and risk reduction to facilitate access to financing for credit applicants in this value chain.</a:t>
                      </a:r>
                      <a:endParaRPr lang="en-US" sz="950" b="1" i="0" noProof="0">
                        <a:solidFill>
                          <a:schemeClr val="tx1"/>
                        </a:solidFill>
                        <a:latin typeface="Gill Sans MT" panose="020B0502020104020203" pitchFamily="34" charset="0"/>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4984932"/>
                  </a:ext>
                </a:extLst>
              </a:tr>
              <a:tr h="881834">
                <a:tc>
                  <a:txBody>
                    <a:bodyPr/>
                    <a:lstStyle/>
                    <a:p>
                      <a:pPr lvl="0">
                        <a:lnSpc>
                          <a:spcPct val="100000"/>
                        </a:lnSpc>
                        <a:buNone/>
                      </a:pPr>
                      <a:r>
                        <a:rPr lang="en-US" sz="950" b="1" noProof="0">
                          <a:solidFill>
                            <a:schemeClr val="tx1"/>
                          </a:solidFill>
                          <a:latin typeface="Gill Sans MT"/>
                        </a:rPr>
                        <a:t>A difficult security environment</a:t>
                      </a:r>
                      <a:r>
                        <a:rPr lang="en-US" sz="950" noProof="0">
                          <a:solidFill>
                            <a:schemeClr val="tx1"/>
                          </a:solidFill>
                          <a:latin typeface="Gill Sans MT"/>
                        </a:rPr>
                        <a:t>. The deteriorating security situation in some parts of Burkina Faso has led to the displacement of more people, a further decline in economic activities, and the closure of branches of financial institutions in these regions. This situation increases challenges in loan monitoring and debt collection.</a:t>
                      </a:r>
                      <a:endParaRPr lang="en-US" sz="950" noProof="0">
                        <a:latin typeface="Gill Sans MT"/>
                      </a:endParaRPr>
                    </a:p>
                  </a:txBody>
                  <a:tcPr marL="90700" marR="90700" marT="45350" marB="45350">
                    <a:lnL w="12700" cmpd="sng">
                      <a:noFill/>
                      <a:prstDash val="solid"/>
                    </a:lnL>
                    <a:lnR w="19050" cap="flat" cmpd="sng" algn="ctr">
                      <a:solidFill>
                        <a:schemeClr val="bg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
                          <a:srgbClr val="004D8B"/>
                        </a:buClr>
                        <a:buSzPts val="900"/>
                        <a:buFont typeface="Arial"/>
                        <a:buNone/>
                        <a:tabLst/>
                        <a:defRPr/>
                      </a:pPr>
                      <a:r>
                        <a:rPr lang="en-US" sz="950" noProof="0">
                          <a:solidFill>
                            <a:schemeClr val="tx1"/>
                          </a:solidFill>
                          <a:latin typeface="Gill Sans MT"/>
                        </a:rPr>
                        <a:t>Technical assistance will be provided to Financial Facilitators to equip them with tools to support SMEs within the current context. Also, P4R will analyze the possibility of providing technical assistance to FIs in their digitization process to serve these areas. Collaboration with World Council of Credit Unions could be very helpful in this regard.</a:t>
                      </a:r>
                      <a:endParaRPr lang="en-US" sz="950" b="1" i="0" noProof="0">
                        <a:solidFill>
                          <a:schemeClr val="tx1"/>
                        </a:solidFill>
                        <a:latin typeface="Gill Sans MT" panose="020B0502020104020203" pitchFamily="34" charset="0"/>
                        <a:ea typeface="Gill Sans"/>
                        <a:cs typeface="Gill Sans"/>
                        <a:sym typeface="Gill Sans"/>
                      </a:endParaRPr>
                    </a:p>
                  </a:txBody>
                  <a:tcPr marL="90700" marR="90700" marT="45350" marB="45350">
                    <a:lnL w="19050" cap="flat" cmpd="sng" algn="ctr">
                      <a:solidFill>
                        <a:schemeClr val="bg2"/>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48756">
                <a:tc>
                  <a:txBody>
                    <a:bodyPr/>
                    <a:lstStyle/>
                    <a:p>
                      <a:pPr marL="0" marR="0" lvl="0" indent="0" algn="l" rtl="0" eaLnBrk="1" fontAlgn="auto" latinLnBrk="0" hangingPunct="1">
                        <a:lnSpc>
                          <a:spcPct val="100000"/>
                        </a:lnSpc>
                        <a:spcBef>
                          <a:spcPts val="0"/>
                        </a:spcBef>
                        <a:spcAft>
                          <a:spcPts val="600"/>
                        </a:spcAft>
                        <a:buClr>
                          <a:srgbClr val="004D8B"/>
                        </a:buClr>
                        <a:buSzPts val="900"/>
                        <a:buFont typeface="Gill Sans"/>
                        <a:buNone/>
                      </a:pPr>
                      <a:r>
                        <a:rPr lang="en-US" sz="950" b="1" i="0" noProof="0" dirty="0">
                          <a:solidFill>
                            <a:schemeClr val="tx1"/>
                          </a:solidFill>
                          <a:latin typeface="Gill Sans MT"/>
                          <a:ea typeface="Gill Sans"/>
                          <a:cs typeface="Gill Sans"/>
                          <a:sym typeface="Gill Sans"/>
                        </a:rPr>
                        <a:t>A delay in collaboration with the USAID Bridge Youth Connect (BYC) project. </a:t>
                      </a:r>
                      <a:r>
                        <a:rPr lang="en-US" sz="950" b="0" i="0" noProof="0" dirty="0">
                          <a:solidFill>
                            <a:schemeClr val="tx1"/>
                          </a:solidFill>
                          <a:latin typeface="Gill Sans MT"/>
                          <a:ea typeface="Gill Sans"/>
                          <a:cs typeface="Gill Sans"/>
                          <a:sym typeface="Gill Sans"/>
                        </a:rPr>
                        <a:t>The implementation of the BYC project in Burkina seems </a:t>
                      </a:r>
                      <a:r>
                        <a:rPr lang="en-US" sz="950" b="0" i="0" noProof="0" dirty="0">
                          <a:solidFill>
                            <a:schemeClr val="tx1"/>
                          </a:solidFill>
                          <a:latin typeface="Gill Sans MT"/>
                          <a:ea typeface="Gill Sans"/>
                          <a:cs typeface="Gill Sans"/>
                        </a:rPr>
                        <a:t>to have</a:t>
                      </a:r>
                      <a:r>
                        <a:rPr lang="en-US" sz="950" b="0" i="0" noProof="0" dirty="0">
                          <a:solidFill>
                            <a:schemeClr val="tx1"/>
                          </a:solidFill>
                          <a:latin typeface="Gill Sans MT"/>
                          <a:ea typeface="Gill Sans"/>
                          <a:cs typeface="Gill Sans"/>
                          <a:sym typeface="Gill Sans"/>
                        </a:rPr>
                        <a:t> been delayed. BYC's actions in identifying and training young people are essential prerequisites to allow financial institutions to grant them financing. As BYC is a very important partner for youth access to credit, this delay in the implementation of activities limits CATALYZE's actions in this area.</a:t>
                      </a:r>
                      <a:endParaRPr lang="en-US" sz="950" b="0" i="1" noProof="0" dirty="0">
                        <a:solidFill>
                          <a:schemeClr val="tx1"/>
                        </a:solidFill>
                        <a:latin typeface="Gill Sans MT"/>
                        <a:ea typeface="Gill Sans"/>
                        <a:cs typeface="Gill Sans"/>
                        <a:sym typeface="Gill Sans"/>
                      </a:endParaRPr>
                    </a:p>
                  </a:txBody>
                  <a:tcPr marL="90700" marR="90700" marT="45350" marB="45350">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
                          <a:srgbClr val="000000"/>
                        </a:buClr>
                        <a:buSzPts val="900"/>
                        <a:buFont typeface="Arial"/>
                        <a:buNone/>
                        <a:tabLst/>
                        <a:defRPr/>
                      </a:pPr>
                      <a:r>
                        <a:rPr lang="en-US" sz="950" b="0" i="0" noProof="0" dirty="0">
                          <a:solidFill>
                            <a:schemeClr val="tx1"/>
                          </a:solidFill>
                          <a:latin typeface="Gill Sans MT"/>
                          <a:ea typeface="Gill Sans"/>
                          <a:cs typeface="Gill Sans"/>
                          <a:sym typeface="Gill Sans"/>
                        </a:rPr>
                        <a:t>Continue to interact with the BYC team to further identify and implement joint activities in facilitating access to finance for youth.</a:t>
                      </a:r>
                    </a:p>
                    <a:p>
                      <a:pPr marL="0" marR="0" lvl="0" indent="0" algn="l" rtl="0">
                        <a:lnSpc>
                          <a:spcPct val="100000"/>
                        </a:lnSpc>
                        <a:spcBef>
                          <a:spcPts val="0"/>
                        </a:spcBef>
                        <a:spcAft>
                          <a:spcPts val="600"/>
                        </a:spcAft>
                        <a:buClr>
                          <a:srgbClr val="000000"/>
                        </a:buClr>
                        <a:buSzPts val="900"/>
                        <a:buFont typeface="Arial"/>
                        <a:buNone/>
                      </a:pPr>
                      <a:endParaRPr lang="en-US" sz="950" b="1" i="0" noProof="0" dirty="0">
                        <a:solidFill>
                          <a:schemeClr val="tx1"/>
                        </a:solidFill>
                        <a:latin typeface="Gill Sans MT" panose="020B0502020104020203" pitchFamily="34" charset="0"/>
                        <a:ea typeface="Gill Sans"/>
                        <a:cs typeface="Gill Sans"/>
                        <a:sym typeface="Gill Sans"/>
                      </a:endParaRPr>
                    </a:p>
                  </a:txBody>
                  <a:tcPr marL="90700" marR="90700" marT="45350" marB="45350">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8" name="Google Shape;1606;p54">
            <a:extLst>
              <a:ext uri="{FF2B5EF4-FFF2-40B4-BE49-F238E27FC236}">
                <a16:creationId xmlns:a16="http://schemas.microsoft.com/office/drawing/2014/main" id="{C1F24D7D-0A74-6567-A4B1-4EF88DBE95A9}"/>
              </a:ext>
            </a:extLst>
          </p:cNvPr>
          <p:cNvSpPr txBox="1"/>
          <p:nvPr/>
        </p:nvSpPr>
        <p:spPr>
          <a:xfrm>
            <a:off x="982171" y="273913"/>
            <a:ext cx="4237101" cy="67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F6C"/>
                </a:solidFill>
                <a:effectLst/>
                <a:uLnTx/>
                <a:uFillTx/>
                <a:latin typeface="Gill Sans MT" panose="020B0502020104020203" pitchFamily="34" charset="0"/>
                <a:ea typeface="Gill Sans"/>
                <a:cs typeface="Gill Sans"/>
                <a:sym typeface="Gill Sans"/>
              </a:rPr>
              <a:t>FINANCE FOR RESILIENCE</a:t>
            </a:r>
            <a:endParaRPr kumimoji="0" lang="en-US" sz="20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a:p>
            <a:pPr marL="0" marR="0" lvl="0" indent="0" algn="l" defTabSz="914400" rtl="0" eaLnBrk="1" fontAlgn="auto" latinLnBrk="0" hangingPunct="1">
              <a:lnSpc>
                <a:spcPct val="100000"/>
              </a:lnSpc>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Quarterly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193"/>
                  </a:ext>
                </a:extLst>
              </a:rPr>
              <a:t>)</a:t>
            </a:r>
            <a:endParaRPr kumimoji="0" lang="en-US" sz="1800" b="0" i="0" u="none" strike="noStrike" kern="0" cap="none" spc="0" normalizeH="0" baseline="0" noProof="0" dirty="0">
              <a:ln>
                <a:noFill/>
              </a:ln>
              <a:solidFill>
                <a:srgbClr val="000000"/>
              </a:solidFill>
              <a:effectLst/>
              <a:uLnTx/>
              <a:uFillTx/>
              <a:latin typeface="Gill Sans MT" panose="020B0502020104020203" pitchFamily="34" charset="0"/>
              <a:sym typeface="Arial"/>
            </a:endParaRPr>
          </a:p>
        </p:txBody>
      </p:sp>
      <p:pic>
        <p:nvPicPr>
          <p:cNvPr id="9" name="Picture 8" descr="Icon&#10;&#10;Description automatically generated">
            <a:extLst>
              <a:ext uri="{FF2B5EF4-FFF2-40B4-BE49-F238E27FC236}">
                <a16:creationId xmlns:a16="http://schemas.microsoft.com/office/drawing/2014/main" id="{13AC0468-62C2-8964-A68E-B578F43F1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68" y="320079"/>
            <a:ext cx="613389" cy="61338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55"/>
          <p:cNvSpPr txBox="1"/>
          <p:nvPr/>
        </p:nvSpPr>
        <p:spPr>
          <a:xfrm>
            <a:off x="2960885" y="1504408"/>
            <a:ext cx="5823275" cy="9179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tx2"/>
                </a:solidFill>
                <a:latin typeface="Gill Sans MT" panose="020B0502020104020203" pitchFamily="34" charset="0"/>
                <a:ea typeface="Gill Sans"/>
                <a:cs typeface="Gill Sans"/>
                <a:sym typeface="Gill Sans"/>
              </a:rPr>
              <a:t>Objectives</a:t>
            </a:r>
            <a:endParaRPr dirty="0">
              <a:solidFill>
                <a:schemeClr val="tx2"/>
              </a:solidFill>
              <a:latin typeface="Gill Sans MT" panose="020B0502020104020203" pitchFamily="34" charset="0"/>
            </a:endParaRPr>
          </a:p>
          <a:p>
            <a:pPr marL="0" marR="0" lvl="0" indent="0" algn="l" rtl="0">
              <a:spcBef>
                <a:spcPts val="800"/>
              </a:spcBef>
              <a:spcAft>
                <a:spcPts val="0"/>
              </a:spcAft>
              <a:buNone/>
            </a:pPr>
            <a:r>
              <a:rPr lang="en-US" sz="1100" dirty="0">
                <a:solidFill>
                  <a:schemeClr val="tx1"/>
                </a:solidFill>
                <a:latin typeface="Gill Sans MT" panose="020B0502020104020203" pitchFamily="34" charset="0"/>
                <a:ea typeface="Gill Sans"/>
                <a:cs typeface="Gill Sans"/>
                <a:sym typeface="Gill Sans"/>
              </a:rPr>
              <a:t>This activity will engage market actors and other stakeholders to identify key constraints and opportunities and develop one or more activities to minimize the access to finance constraint. </a:t>
            </a:r>
            <a:r>
              <a:rPr lang="en-US" sz="1100" dirty="0" err="1">
                <a:solidFill>
                  <a:schemeClr val="tx1"/>
                </a:solidFill>
                <a:latin typeface="Gill Sans MT" panose="020B0502020104020203" pitchFamily="34" charset="0"/>
                <a:ea typeface="Gill Sans"/>
                <a:cs typeface="Gill Sans"/>
                <a:sym typeface="Gill Sans"/>
              </a:rPr>
              <a:t>EoG</a:t>
            </a:r>
            <a:r>
              <a:rPr lang="en-US" sz="1100" dirty="0">
                <a:solidFill>
                  <a:schemeClr val="tx1"/>
                </a:solidFill>
                <a:latin typeface="Gill Sans MT" panose="020B0502020104020203" pitchFamily="34" charset="0"/>
                <a:ea typeface="Gill Sans"/>
                <a:cs typeface="Gill Sans"/>
                <a:sym typeface="Gill Sans"/>
              </a:rPr>
              <a:t> will focus on the following primary objectives: </a:t>
            </a:r>
            <a:endParaRPr sz="1100" dirty="0">
              <a:solidFill>
                <a:schemeClr val="tx1"/>
              </a:solidFill>
              <a:latin typeface="Gill Sans MT" panose="020B0502020104020203" pitchFamily="34" charset="0"/>
            </a:endParaRPr>
          </a:p>
        </p:txBody>
      </p:sp>
      <p:sp>
        <p:nvSpPr>
          <p:cNvPr id="1615" name="Google Shape;1615;p55"/>
          <p:cNvSpPr txBox="1"/>
          <p:nvPr/>
        </p:nvSpPr>
        <p:spPr>
          <a:xfrm>
            <a:off x="960200" y="1669059"/>
            <a:ext cx="1945324" cy="34349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400"/>
              </a:spcAft>
              <a:buNone/>
            </a:pPr>
            <a:r>
              <a:rPr lang="en-US" sz="1200" i="1" dirty="0">
                <a:solidFill>
                  <a:srgbClr val="012E6D"/>
                </a:solidFill>
                <a:latin typeface="Gill Sans MT" panose="020B0502020104020203" pitchFamily="34" charset="0"/>
                <a:ea typeface="Gill Sans"/>
                <a:cs typeface="Gill Sans"/>
                <a:sym typeface="Gill Sans"/>
              </a:rPr>
              <a:t>Projected LOP budget of </a:t>
            </a:r>
            <a:r>
              <a:rPr lang="en-US" sz="1200" b="1" i="1" dirty="0">
                <a:solidFill>
                  <a:srgbClr val="012E6D"/>
                </a:solidFill>
                <a:latin typeface="Gill Sans MT" panose="020B0502020104020203" pitchFamily="34" charset="0"/>
                <a:ea typeface="Gill Sans"/>
                <a:cs typeface="Gill Sans"/>
                <a:sym typeface="Gill Sans"/>
              </a:rPr>
              <a:t>USD8.8 M </a:t>
            </a:r>
            <a:r>
              <a:rPr lang="en-US" sz="1200" i="1" dirty="0">
                <a:solidFill>
                  <a:srgbClr val="012E6D"/>
                </a:solidFill>
                <a:latin typeface="Gill Sans MT" panose="020B0502020104020203" pitchFamily="34" charset="0"/>
                <a:ea typeface="Gill Sans"/>
                <a:cs typeface="Gill Sans"/>
                <a:sym typeface="Gill Sans"/>
              </a:rPr>
              <a:t>with potential for additional mission activities. Capital mobilization target of up to </a:t>
            </a:r>
            <a:r>
              <a:rPr lang="en-US" sz="1200" b="1" i="1" dirty="0">
                <a:solidFill>
                  <a:srgbClr val="012E6D"/>
                </a:solidFill>
                <a:latin typeface="Gill Sans MT" panose="020B0502020104020203" pitchFamily="34" charset="0"/>
                <a:ea typeface="Gill Sans"/>
                <a:cs typeface="Gill Sans"/>
                <a:sym typeface="Gill Sans"/>
              </a:rPr>
              <a:t>USD100 M</a:t>
            </a:r>
            <a:endParaRPr lang="en-US" dirty="0">
              <a:solidFill>
                <a:srgbClr val="012E6D"/>
              </a:solidFill>
              <a:latin typeface="Gill Sans MT" panose="020B0502020104020203" pitchFamily="34" charset="0"/>
            </a:endParaRPr>
          </a:p>
          <a:p>
            <a:pPr marL="0" marR="0" lvl="0" indent="0" algn="l" rtl="0">
              <a:spcBef>
                <a:spcPts val="1200"/>
              </a:spcBef>
              <a:spcAft>
                <a:spcPts val="0"/>
              </a:spcAft>
              <a:buNone/>
            </a:pPr>
            <a:r>
              <a:rPr lang="en-US" sz="1200" i="1" dirty="0">
                <a:solidFill>
                  <a:srgbClr val="012E6D"/>
                </a:solidFill>
                <a:latin typeface="Gill Sans MT" panose="020B0502020104020203" pitchFamily="34" charset="0"/>
                <a:ea typeface="Gill Sans"/>
                <a:cs typeface="Gill Sans"/>
                <a:sym typeface="Gill Sans"/>
              </a:rPr>
              <a:t>October 2020 – Sep 2024</a:t>
            </a:r>
            <a:endParaRPr dirty="0">
              <a:solidFill>
                <a:srgbClr val="012E6D"/>
              </a:solidFill>
              <a:latin typeface="Gill Sans MT" panose="020B0502020104020203" pitchFamily="34" charset="0"/>
            </a:endParaRPr>
          </a:p>
          <a:p>
            <a:pPr marL="0" marR="0" lvl="0" indent="0" algn="l" rtl="0">
              <a:spcBef>
                <a:spcPts val="1200"/>
              </a:spcBef>
              <a:spcAft>
                <a:spcPts val="0"/>
              </a:spcAft>
              <a:buNone/>
            </a:pPr>
            <a:r>
              <a:rPr lang="en-US" sz="1200" i="1" dirty="0">
                <a:solidFill>
                  <a:srgbClr val="012E6D"/>
                </a:solidFill>
                <a:latin typeface="Gill Sans MT" panose="020B0502020104020203" pitchFamily="34" charset="0"/>
                <a:ea typeface="Gill Sans"/>
                <a:cs typeface="Gill Sans"/>
                <a:sym typeface="Gill Sans"/>
              </a:rPr>
              <a:t>Albania, Bosnia and Herzegovina, Kosovo, Montenegro, North Macedonia, and Serbia</a:t>
            </a:r>
            <a:endParaRPr dirty="0">
              <a:solidFill>
                <a:srgbClr val="012E6D"/>
              </a:solidFill>
              <a:latin typeface="Gill Sans MT" panose="020B0502020104020203" pitchFamily="34" charset="0"/>
            </a:endParaRPr>
          </a:p>
        </p:txBody>
      </p:sp>
      <p:grpSp>
        <p:nvGrpSpPr>
          <p:cNvPr id="1616" name="Google Shape;1616;p55"/>
          <p:cNvGrpSpPr/>
          <p:nvPr/>
        </p:nvGrpSpPr>
        <p:grpSpPr>
          <a:xfrm>
            <a:off x="451841" y="2683549"/>
            <a:ext cx="385583" cy="385583"/>
            <a:chOff x="223285" y="3200073"/>
            <a:chExt cx="431550" cy="431550"/>
          </a:xfrm>
        </p:grpSpPr>
        <p:sp>
          <p:nvSpPr>
            <p:cNvPr id="1617" name="Google Shape;1617;p55"/>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618" name="Google Shape;1618;p55"/>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619" name="Google Shape;1619;p55"/>
          <p:cNvGrpSpPr/>
          <p:nvPr/>
        </p:nvGrpSpPr>
        <p:grpSpPr>
          <a:xfrm>
            <a:off x="484128" y="1686173"/>
            <a:ext cx="385583" cy="385583"/>
            <a:chOff x="223285" y="2622616"/>
            <a:chExt cx="431550" cy="431550"/>
          </a:xfrm>
        </p:grpSpPr>
        <p:sp>
          <p:nvSpPr>
            <p:cNvPr id="1620" name="Google Shape;1620;p55"/>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621" name="Google Shape;1621;p55"/>
            <p:cNvPicPr preferRelativeResize="0"/>
            <p:nvPr/>
          </p:nvPicPr>
          <p:blipFill rotWithShape="1">
            <a:blip r:embed="rId4">
              <a:alphaModFix/>
            </a:blip>
            <a:srcRect/>
            <a:stretch/>
          </p:blipFill>
          <p:spPr>
            <a:xfrm>
              <a:off x="355184" y="2677230"/>
              <a:ext cx="164922" cy="308174"/>
            </a:xfrm>
            <a:prstGeom prst="rect">
              <a:avLst/>
            </a:prstGeom>
            <a:noFill/>
            <a:ln>
              <a:noFill/>
            </a:ln>
          </p:spPr>
        </p:pic>
      </p:grpSp>
      <p:grpSp>
        <p:nvGrpSpPr>
          <p:cNvPr id="1622" name="Google Shape;1622;p55"/>
          <p:cNvGrpSpPr/>
          <p:nvPr/>
        </p:nvGrpSpPr>
        <p:grpSpPr>
          <a:xfrm>
            <a:off x="456767" y="3162514"/>
            <a:ext cx="385583" cy="385583"/>
            <a:chOff x="223285" y="3780400"/>
            <a:chExt cx="431550" cy="431550"/>
          </a:xfrm>
        </p:grpSpPr>
        <p:sp>
          <p:nvSpPr>
            <p:cNvPr id="1623" name="Google Shape;1623;p55"/>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624" name="Google Shape;1624;p55"/>
            <p:cNvPicPr preferRelativeResize="0"/>
            <p:nvPr/>
          </p:nvPicPr>
          <p:blipFill rotWithShape="1">
            <a:blip r:embed="rId5">
              <a:alphaModFix/>
            </a:blip>
            <a:srcRect/>
            <a:stretch/>
          </p:blipFill>
          <p:spPr>
            <a:xfrm>
              <a:off x="341258" y="3848824"/>
              <a:ext cx="191084" cy="287748"/>
            </a:xfrm>
            <a:prstGeom prst="rect">
              <a:avLst/>
            </a:prstGeom>
            <a:noFill/>
            <a:ln>
              <a:noFill/>
            </a:ln>
          </p:spPr>
        </p:pic>
      </p:grpSp>
      <p:sp>
        <p:nvSpPr>
          <p:cNvPr id="17" name="Google Shape;1642;p57">
            <a:extLst>
              <a:ext uri="{FF2B5EF4-FFF2-40B4-BE49-F238E27FC236}">
                <a16:creationId xmlns:a16="http://schemas.microsoft.com/office/drawing/2014/main" id="{0CBFE9F1-B2E8-3048-BAA4-37A40B6FE04E}"/>
              </a:ext>
            </a:extLst>
          </p:cNvPr>
          <p:cNvSpPr txBox="1"/>
          <p:nvPr/>
        </p:nvSpPr>
        <p:spPr>
          <a:xfrm>
            <a:off x="1121830" y="342886"/>
            <a:ext cx="7272659" cy="6444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dk2"/>
                </a:solidFill>
                <a:latin typeface="Gill Sans MT" panose="020B0502020104020203" pitchFamily="34" charset="0"/>
                <a:ea typeface="Gill Sans"/>
                <a:cs typeface="Gill Sans"/>
                <a:sym typeface="Gill Sans"/>
              </a:rPr>
              <a:t>Engines of Growth (</a:t>
            </a:r>
            <a:r>
              <a:rPr lang="en-US" sz="2000" b="1" cap="all" dirty="0" err="1">
                <a:solidFill>
                  <a:schemeClr val="dk2"/>
                </a:solidFill>
                <a:latin typeface="Gill Sans MT" panose="020B0502020104020203" pitchFamily="34" charset="0"/>
                <a:ea typeface="Gill Sans"/>
                <a:cs typeface="Gill Sans"/>
                <a:sym typeface="Gill Sans"/>
              </a:rPr>
              <a:t>EoG</a:t>
            </a:r>
            <a:r>
              <a:rPr lang="en-US" sz="2000" b="1" cap="all" dirty="0">
                <a:solidFill>
                  <a:schemeClr val="dk2"/>
                </a:solidFill>
                <a:latin typeface="Gill Sans MT" panose="020B0502020104020203" pitchFamily="34" charset="0"/>
                <a:ea typeface="Gill Sans"/>
                <a:cs typeface="Gill Sans"/>
                <a:sym typeface="Gill Sans"/>
              </a:rPr>
              <a:t>) - Western Balkans </a:t>
            </a:r>
          </a:p>
          <a:p>
            <a:pPr marL="0" marR="0" lvl="0" indent="0" algn="l" rtl="0">
              <a:spcBef>
                <a:spcPts val="0"/>
              </a:spcBef>
              <a:spcAft>
                <a:spcPts val="0"/>
              </a:spcAft>
              <a:buNone/>
            </a:pPr>
            <a:r>
              <a:rPr lang="en-US" sz="1600" dirty="0">
                <a:solidFill>
                  <a:schemeClr val="bg2"/>
                </a:solidFill>
                <a:latin typeface="Gill Sans MT" panose="020B0502020104020203" pitchFamily="34" charset="0"/>
                <a:ea typeface="Gill Sans"/>
                <a:cs typeface="Gill Sans"/>
                <a:sym typeface="Gill Sans"/>
              </a:rPr>
              <a:t>Activity summary – Increase small- and medium-sized enterprise (SME) access to and use of finance to drive enterprise growth</a:t>
            </a:r>
            <a:endParaRPr lang="en-US" sz="1600" dirty="0">
              <a:solidFill>
                <a:schemeClr val="bg2"/>
              </a:solidFill>
              <a:latin typeface="Gill Sans MT" panose="020B0502020104020203" pitchFamily="34" charset="0"/>
            </a:endParaRPr>
          </a:p>
          <a:p>
            <a:pPr marL="0" marR="0" lvl="0" indent="0" algn="l" rtl="0">
              <a:spcBef>
                <a:spcPts val="0"/>
              </a:spcBef>
              <a:spcAft>
                <a:spcPts val="0"/>
              </a:spcAft>
              <a:buNone/>
            </a:pPr>
            <a:endParaRPr dirty="0"/>
          </a:p>
        </p:txBody>
      </p:sp>
      <p:pic>
        <p:nvPicPr>
          <p:cNvPr id="18" name="Google Shape;1644;p57">
            <a:extLst>
              <a:ext uri="{FF2B5EF4-FFF2-40B4-BE49-F238E27FC236}">
                <a16:creationId xmlns:a16="http://schemas.microsoft.com/office/drawing/2014/main" id="{1161E199-BF5A-4B46-9C1C-3BDBE8EED3FE}"/>
              </a:ext>
            </a:extLst>
          </p:cNvPr>
          <p:cNvPicPr preferRelativeResize="0"/>
          <p:nvPr/>
        </p:nvPicPr>
        <p:blipFill rotWithShape="1">
          <a:blip r:embed="rId6">
            <a:alphaModFix/>
          </a:blip>
          <a:srcRect/>
          <a:stretch/>
        </p:blipFill>
        <p:spPr>
          <a:xfrm>
            <a:off x="342811" y="362764"/>
            <a:ext cx="700138" cy="700136"/>
          </a:xfrm>
          <a:prstGeom prst="rect">
            <a:avLst/>
          </a:prstGeom>
          <a:noFill/>
          <a:ln>
            <a:noFill/>
          </a:ln>
        </p:spPr>
      </p:pic>
      <p:cxnSp>
        <p:nvCxnSpPr>
          <p:cNvPr id="16" name="Google Shape;1661;p58">
            <a:extLst>
              <a:ext uri="{FF2B5EF4-FFF2-40B4-BE49-F238E27FC236}">
                <a16:creationId xmlns:a16="http://schemas.microsoft.com/office/drawing/2014/main" id="{E78983FB-51A1-B88E-761E-7C08BD817BD2}"/>
              </a:ext>
            </a:extLst>
          </p:cNvPr>
          <p:cNvCxnSpPr>
            <a:cxnSpLocks/>
          </p:cNvCxnSpPr>
          <p:nvPr/>
        </p:nvCxnSpPr>
        <p:spPr>
          <a:xfrm>
            <a:off x="2882394" y="1567543"/>
            <a:ext cx="0" cy="3301632"/>
          </a:xfrm>
          <a:prstGeom prst="straightConnector1">
            <a:avLst/>
          </a:prstGeom>
          <a:noFill/>
          <a:ln w="19050" cap="flat" cmpd="sng">
            <a:solidFill>
              <a:schemeClr val="bg1">
                <a:lumMod val="75000"/>
              </a:schemeClr>
            </a:solidFill>
            <a:prstDash val="solid"/>
            <a:round/>
            <a:headEnd type="none" w="sm" len="sm"/>
            <a:tailEnd type="none" w="sm" len="sm"/>
          </a:ln>
        </p:spPr>
      </p:cxnSp>
      <p:grpSp>
        <p:nvGrpSpPr>
          <p:cNvPr id="7" name="Group 6">
            <a:extLst>
              <a:ext uri="{FF2B5EF4-FFF2-40B4-BE49-F238E27FC236}">
                <a16:creationId xmlns:a16="http://schemas.microsoft.com/office/drawing/2014/main" id="{D127E215-3869-9718-98A6-FF09D9BB58F1}"/>
              </a:ext>
            </a:extLst>
          </p:cNvPr>
          <p:cNvGrpSpPr/>
          <p:nvPr/>
        </p:nvGrpSpPr>
        <p:grpSpPr>
          <a:xfrm>
            <a:off x="6745126" y="2463807"/>
            <a:ext cx="2209861" cy="2405368"/>
            <a:chOff x="6583577" y="2708635"/>
            <a:chExt cx="2209861" cy="2405368"/>
          </a:xfrm>
        </p:grpSpPr>
        <p:sp>
          <p:nvSpPr>
            <p:cNvPr id="20" name="TextBox 19">
              <a:extLst>
                <a:ext uri="{FF2B5EF4-FFF2-40B4-BE49-F238E27FC236}">
                  <a16:creationId xmlns:a16="http://schemas.microsoft.com/office/drawing/2014/main" id="{9D57B791-390B-C187-0C4D-99AF6F4CA43C}"/>
                </a:ext>
              </a:extLst>
            </p:cNvPr>
            <p:cNvSpPr txBox="1"/>
            <p:nvPr/>
          </p:nvSpPr>
          <p:spPr>
            <a:xfrm>
              <a:off x="6583577" y="2708635"/>
              <a:ext cx="2039038" cy="867930"/>
            </a:xfrm>
            <a:prstGeom prst="rect">
              <a:avLst/>
            </a:prstGeom>
            <a:solidFill>
              <a:schemeClr val="bg2"/>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US" sz="1200" dirty="0">
                  <a:solidFill>
                    <a:schemeClr val="bg1"/>
                  </a:solidFill>
                  <a:latin typeface="Gill Sans MT" panose="020B0502020104020203" pitchFamily="34" charset="0"/>
                  <a:ea typeface="Gill Sans"/>
                  <a:cs typeface="Gill Sans"/>
                  <a:sym typeface="Gill Sans"/>
                </a:rPr>
                <a:t>EOG mobilized </a:t>
              </a:r>
              <a:r>
                <a:rPr lang="en-US" sz="1600" b="1" dirty="0">
                  <a:solidFill>
                    <a:schemeClr val="accent6">
                      <a:lumMod val="20000"/>
                      <a:lumOff val="80000"/>
                    </a:schemeClr>
                  </a:solidFill>
                  <a:latin typeface="Gill Sans MT" panose="020B0502020104020203" pitchFamily="34" charset="0"/>
                  <a:cs typeface="Gill Sans"/>
                  <a:sym typeface="Gill Sans"/>
                </a:rPr>
                <a:t>$8,605,728 in Q2 </a:t>
              </a:r>
              <a:r>
                <a:rPr lang="en-US" sz="1200" dirty="0">
                  <a:solidFill>
                    <a:schemeClr val="bg1"/>
                  </a:solidFill>
                  <a:latin typeface="Gill Sans MT" panose="020B0502020104020203" pitchFamily="34" charset="0"/>
                  <a:ea typeface="Gill Sans"/>
                  <a:cs typeface="Gill Sans"/>
                  <a:sym typeface="Gill Sans"/>
                </a:rPr>
                <a:t>for a total of</a:t>
              </a:r>
              <a:r>
                <a:rPr lang="en-US" dirty="0">
                  <a:solidFill>
                    <a:schemeClr val="bg1"/>
                  </a:solidFill>
                  <a:latin typeface="Gill Sans MT" panose="020B0502020104020203" pitchFamily="34" charset="0"/>
                  <a:ea typeface="Gill Sans"/>
                  <a:cs typeface="Gill Sans"/>
                  <a:sym typeface="Gill Sans"/>
                </a:rPr>
                <a:t> </a:t>
              </a:r>
              <a:r>
                <a:rPr lang="en-US" sz="1600" b="1" dirty="0">
                  <a:solidFill>
                    <a:schemeClr val="accent6">
                      <a:lumMod val="20000"/>
                      <a:lumOff val="80000"/>
                    </a:schemeClr>
                  </a:solidFill>
                  <a:latin typeface="Gill Sans MT" panose="020B0502020104020203" pitchFamily="34" charset="0"/>
                  <a:cs typeface="Gill Sans"/>
                  <a:sym typeface="Gill Sans"/>
                </a:rPr>
                <a:t>$18,758,909 </a:t>
              </a:r>
              <a:r>
                <a:rPr lang="en-US" sz="1200" dirty="0">
                  <a:solidFill>
                    <a:schemeClr val="bg1"/>
                  </a:solidFill>
                  <a:latin typeface="Gill Sans MT" panose="020B0502020104020203" pitchFamily="34" charset="0"/>
                  <a:cs typeface="Gill Sans"/>
                  <a:sym typeface="Gill Sans"/>
                </a:rPr>
                <a:t>year to date</a:t>
              </a:r>
              <a:endParaRPr lang="en-US" dirty="0">
                <a:solidFill>
                  <a:schemeClr val="bg1"/>
                </a:solidFill>
                <a:latin typeface="Gill Sans MT" panose="020B0502020104020203" pitchFamily="34" charset="0"/>
                <a:cs typeface="Gill Sans"/>
              </a:endParaRPr>
            </a:p>
          </p:txBody>
        </p:sp>
        <p:sp>
          <p:nvSpPr>
            <p:cNvPr id="6" name="Rectangle 5">
              <a:extLst>
                <a:ext uri="{FF2B5EF4-FFF2-40B4-BE49-F238E27FC236}">
                  <a16:creationId xmlns:a16="http://schemas.microsoft.com/office/drawing/2014/main" id="{AEDB9C96-732E-8E8B-369E-651069888BCD}"/>
                </a:ext>
              </a:extLst>
            </p:cNvPr>
            <p:cNvSpPr/>
            <p:nvPr/>
          </p:nvSpPr>
          <p:spPr>
            <a:xfrm>
              <a:off x="6583577" y="3576565"/>
              <a:ext cx="2039038" cy="127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hart 24">
              <a:extLst>
                <a:ext uri="{FF2B5EF4-FFF2-40B4-BE49-F238E27FC236}">
                  <a16:creationId xmlns:a16="http://schemas.microsoft.com/office/drawing/2014/main" id="{A9924F20-59FC-2451-3F31-91570730152A}"/>
                </a:ext>
              </a:extLst>
            </p:cNvPr>
            <p:cNvGraphicFramePr>
              <a:graphicFrameLocks/>
            </p:cNvGraphicFramePr>
            <p:nvPr>
              <p:extLst>
                <p:ext uri="{D42A27DB-BD31-4B8C-83A1-F6EECF244321}">
                  <p14:modId xmlns:p14="http://schemas.microsoft.com/office/powerpoint/2010/main" val="1736294086"/>
                </p:ext>
              </p:extLst>
            </p:nvPr>
          </p:nvGraphicFramePr>
          <p:xfrm>
            <a:off x="6674188" y="3402132"/>
            <a:ext cx="2119250" cy="1711871"/>
          </p:xfrm>
          <a:graphic>
            <a:graphicData uri="http://schemas.openxmlformats.org/drawingml/2006/chart">
              <c:chart xmlns:c="http://schemas.openxmlformats.org/drawingml/2006/chart" xmlns:r="http://schemas.openxmlformats.org/officeDocument/2006/relationships" r:id="rId7"/>
            </a:graphicData>
          </a:graphic>
        </p:graphicFrame>
      </p:grpSp>
      <p:sp>
        <p:nvSpPr>
          <p:cNvPr id="8" name="Rectangle 7">
            <a:extLst>
              <a:ext uri="{FF2B5EF4-FFF2-40B4-BE49-F238E27FC236}">
                <a16:creationId xmlns:a16="http://schemas.microsoft.com/office/drawing/2014/main" id="{240C061C-8C27-56BD-D5C3-59B31A333BB1}"/>
              </a:ext>
            </a:extLst>
          </p:cNvPr>
          <p:cNvSpPr/>
          <p:nvPr/>
        </p:nvSpPr>
        <p:spPr>
          <a:xfrm>
            <a:off x="2928479" y="2140655"/>
            <a:ext cx="3645824" cy="2769989"/>
          </a:xfrm>
          <a:prstGeom prst="rect">
            <a:avLst/>
          </a:prstGeom>
        </p:spPr>
        <p:txBody>
          <a:bodyPr wrap="square">
            <a:spAutoFit/>
          </a:bodyPr>
          <a:lstStyle/>
          <a:p>
            <a:pPr lvl="0">
              <a:spcBef>
                <a:spcPts val="800"/>
              </a:spcBef>
            </a:pPr>
            <a:endParaRPr lang="en-US" sz="1100" dirty="0">
              <a:solidFill>
                <a:schemeClr val="tx1"/>
              </a:solidFill>
              <a:latin typeface="Gill Sans MT" panose="020B0502020104020203" pitchFamily="34" charset="0"/>
            </a:endParaRPr>
          </a:p>
          <a:p>
            <a:pPr marL="171450" lvl="0" indent="-171450">
              <a:spcBef>
                <a:spcPts val="800"/>
              </a:spcBef>
              <a:buClr>
                <a:schemeClr val="accent1"/>
              </a:buClr>
              <a:buSzPct val="110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Mobilize capital and/or restructure debt to otherwise vulnerable SMEs </a:t>
            </a:r>
            <a:r>
              <a:rPr lang="en-US" sz="1100" dirty="0">
                <a:solidFill>
                  <a:schemeClr val="tx1"/>
                </a:solidFill>
                <a:latin typeface="Gill Sans MT" panose="020B0502020104020203" pitchFamily="34" charset="0"/>
                <a:ea typeface="Gill Sans"/>
                <a:cs typeface="Gill Sans"/>
                <a:sym typeface="Gill Sans"/>
              </a:rPr>
              <a:t>which have been adversely impacted by COVID-19 in order to sustain them, retain/rehire workers, and preserve capacity for future growth </a:t>
            </a:r>
            <a:endParaRPr lang="en-US" sz="1100" dirty="0">
              <a:solidFill>
                <a:schemeClr val="tx1"/>
              </a:solidFill>
              <a:latin typeface="Gill Sans MT" panose="020B0502020104020203" pitchFamily="34" charset="0"/>
            </a:endParaRPr>
          </a:p>
          <a:p>
            <a:pPr marL="171450" lvl="0" indent="-171450">
              <a:spcBef>
                <a:spcPts val="800"/>
              </a:spcBef>
              <a:buClr>
                <a:schemeClr val="accent1"/>
              </a:buClr>
              <a:buSzPct val="110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Facilitate additional alternative financing to high-potential SMEs </a:t>
            </a:r>
            <a:r>
              <a:rPr lang="en-US" sz="1100" dirty="0">
                <a:solidFill>
                  <a:schemeClr val="tx1"/>
                </a:solidFill>
                <a:latin typeface="Gill Sans MT" panose="020B0502020104020203" pitchFamily="34" charset="0"/>
                <a:ea typeface="Gill Sans"/>
                <a:cs typeface="Gill Sans"/>
                <a:sym typeface="Gill Sans"/>
              </a:rPr>
              <a:t>in the Western Balkans to enhance their growth, productivity, and job creation</a:t>
            </a:r>
            <a:endParaRPr lang="en-US" sz="1100" dirty="0">
              <a:solidFill>
                <a:schemeClr val="tx1"/>
              </a:solidFill>
              <a:latin typeface="Gill Sans MT" panose="020B0502020104020203" pitchFamily="34" charset="0"/>
            </a:endParaRPr>
          </a:p>
          <a:p>
            <a:pPr marL="171450" lvl="0" indent="-171450">
              <a:spcBef>
                <a:spcPts val="800"/>
              </a:spcBef>
              <a:buClr>
                <a:schemeClr val="accent1"/>
              </a:buClr>
              <a:buSzPct val="110000"/>
              <a:buFont typeface="Wingdings" pitchFamily="2" charset="2"/>
              <a:buChar char="§"/>
            </a:pPr>
            <a:r>
              <a:rPr lang="en-US" sz="1100" b="1" dirty="0">
                <a:solidFill>
                  <a:schemeClr val="tx1"/>
                </a:solidFill>
                <a:latin typeface="Gill Sans MT" panose="020B0502020104020203" pitchFamily="34" charset="0"/>
                <a:ea typeface="Gill Sans"/>
                <a:cs typeface="Gill Sans"/>
                <a:sym typeface="Gill Sans"/>
              </a:rPr>
              <a:t>Compile relevant available data on the transformative effects of the COVID-19 crisis </a:t>
            </a:r>
            <a:r>
              <a:rPr lang="en-US" sz="1100" dirty="0">
                <a:solidFill>
                  <a:schemeClr val="tx1"/>
                </a:solidFill>
                <a:latin typeface="Gill Sans MT" panose="020B0502020104020203" pitchFamily="34" charset="0"/>
                <a:ea typeface="Gill Sans"/>
                <a:cs typeface="Gill Sans"/>
                <a:sym typeface="Gill Sans"/>
              </a:rPr>
              <a:t>and its impact (and anticipated impact) on health, real economy (good and services), financial markets, and government policy in the Western Balkans.  </a:t>
            </a:r>
            <a:endParaRPr lang="en-US" sz="1100" dirty="0">
              <a:solidFill>
                <a:schemeClr val="tx1"/>
              </a:solidFill>
              <a:latin typeface="Gill Sans MT" panose="020B050202010402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046"/>
        <p:cNvGrpSpPr/>
        <p:nvPr/>
      </p:nvGrpSpPr>
      <p:grpSpPr>
        <a:xfrm>
          <a:off x="0" y="0"/>
          <a:ext cx="0" cy="0"/>
          <a:chOff x="0" y="0"/>
          <a:chExt cx="0" cy="0"/>
        </a:xfrm>
      </p:grpSpPr>
      <p:pic>
        <p:nvPicPr>
          <p:cNvPr id="7" name="Picture 6">
            <a:extLst>
              <a:ext uri="{FF2B5EF4-FFF2-40B4-BE49-F238E27FC236}">
                <a16:creationId xmlns:a16="http://schemas.microsoft.com/office/drawing/2014/main" id="{A04F5EB3-6E6A-996C-F892-CC18D13A6DDA}"/>
              </a:ext>
            </a:extLst>
          </p:cNvPr>
          <p:cNvPicPr>
            <a:picLocks noChangeAspect="1"/>
          </p:cNvPicPr>
          <p:nvPr/>
        </p:nvPicPr>
        <p:blipFill rotWithShape="1">
          <a:blip r:embed="rId3">
            <a:duotone>
              <a:schemeClr val="accent6">
                <a:shade val="45000"/>
                <a:satMod val="135000"/>
              </a:schemeClr>
              <a:prstClr val="white"/>
            </a:duotone>
          </a:blip>
          <a:srcRect t="16382" b="2614"/>
          <a:stretch/>
        </p:blipFill>
        <p:spPr>
          <a:xfrm flipH="1">
            <a:off x="169880" y="153374"/>
            <a:ext cx="8836176" cy="4831376"/>
          </a:xfrm>
          <a:prstGeom prst="rect">
            <a:avLst/>
          </a:prstGeom>
        </p:spPr>
      </p:pic>
      <p:sp>
        <p:nvSpPr>
          <p:cNvPr id="2" name="Rectangle 1">
            <a:extLst>
              <a:ext uri="{FF2B5EF4-FFF2-40B4-BE49-F238E27FC236}">
                <a16:creationId xmlns:a16="http://schemas.microsoft.com/office/drawing/2014/main" id="{482582EB-68CB-E1A6-2E18-8F0B7061610E}"/>
              </a:ext>
            </a:extLst>
          </p:cNvPr>
          <p:cNvSpPr/>
          <p:nvPr/>
        </p:nvSpPr>
        <p:spPr>
          <a:xfrm>
            <a:off x="169880" y="153374"/>
            <a:ext cx="8825966" cy="4831375"/>
          </a:xfrm>
          <a:prstGeom prst="rect">
            <a:avLst/>
          </a:prstGeom>
          <a:solidFill>
            <a:schemeClr val="bg2">
              <a:alpha val="45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Google Shape;1047;p7"/>
          <p:cNvSpPr/>
          <p:nvPr/>
        </p:nvSpPr>
        <p:spPr>
          <a:xfrm>
            <a:off x="159488" y="154956"/>
            <a:ext cx="8825024" cy="48870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049" name="Google Shape;1049;p7" descr="Logo, company name&#10;&#10;Description automatically generated"/>
          <p:cNvPicPr preferRelativeResize="0"/>
          <p:nvPr/>
        </p:nvPicPr>
        <p:blipFill rotWithShape="1">
          <a:blip r:embed="rId4">
            <a:alphaModFix/>
          </a:blip>
          <a:srcRect/>
          <a:stretch/>
        </p:blipFill>
        <p:spPr>
          <a:xfrm>
            <a:off x="149095" y="346580"/>
            <a:ext cx="2658069" cy="1016712"/>
          </a:xfrm>
          <a:prstGeom prst="rect">
            <a:avLst/>
          </a:prstGeom>
          <a:noFill/>
          <a:ln>
            <a:noFill/>
          </a:ln>
        </p:spPr>
      </p:pic>
      <p:sp>
        <p:nvSpPr>
          <p:cNvPr id="1050" name="Google Shape;1050;p7"/>
          <p:cNvSpPr txBox="1"/>
          <p:nvPr/>
        </p:nvSpPr>
        <p:spPr>
          <a:xfrm>
            <a:off x="594360" y="1978433"/>
            <a:ext cx="7955280" cy="12279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000"/>
              <a:buFont typeface="Gill Sans"/>
              <a:buNone/>
            </a:pPr>
            <a:r>
              <a:rPr lang="en-US" sz="4000" b="0" i="0" dirty="0">
                <a:solidFill>
                  <a:schemeClr val="lt1"/>
                </a:solidFill>
                <a:latin typeface="Gill Sans MT" panose="020B0502020104020203" pitchFamily="34" charset="77"/>
                <a:ea typeface="Gill Sans"/>
                <a:cs typeface="Gill Sans"/>
                <a:sym typeface="Gill Sans"/>
              </a:rPr>
              <a:t>USAID CATALYZE</a:t>
            </a:r>
            <a:endParaRPr dirty="0">
              <a:latin typeface="Gill Sans MT" panose="020B0502020104020203" pitchFamily="34" charset="77"/>
            </a:endParaRPr>
          </a:p>
          <a:p>
            <a:pPr marL="0" marR="0" lvl="0" indent="0" algn="l" rtl="0">
              <a:spcBef>
                <a:spcPts val="600"/>
              </a:spcBef>
              <a:spcAft>
                <a:spcPts val="0"/>
              </a:spcAft>
              <a:buClr>
                <a:schemeClr val="lt1"/>
              </a:buClr>
              <a:buSzPts val="2800"/>
              <a:buFont typeface="Gill Sans"/>
              <a:buNone/>
            </a:pPr>
            <a:r>
              <a:rPr lang="en-US" sz="2800" b="0" i="0" dirty="0">
                <a:solidFill>
                  <a:schemeClr val="lt1"/>
                </a:solidFill>
                <a:latin typeface="Gill Sans MT" panose="020B0502020104020203" pitchFamily="34" charset="77"/>
                <a:ea typeface="Gill Sans"/>
                <a:cs typeface="Gill Sans"/>
                <a:sym typeface="Gill Sans"/>
              </a:rPr>
              <a:t>CATALYZE Core Updates</a:t>
            </a:r>
            <a:endParaRPr sz="3600" b="0" i="0" dirty="0">
              <a:solidFill>
                <a:schemeClr val="lt1"/>
              </a:solidFill>
              <a:latin typeface="Gill Sans MT" panose="020B0502020104020203" pitchFamily="34" charset="77"/>
              <a:ea typeface="Gill Sans"/>
              <a:cs typeface="Gill Sans"/>
              <a:sym typeface="Gill Sans"/>
            </a:endParaRPr>
          </a:p>
        </p:txBody>
      </p:sp>
      <p:sp>
        <p:nvSpPr>
          <p:cNvPr id="1051" name="Google Shape;1051;p7"/>
          <p:cNvSpPr txBox="1"/>
          <p:nvPr/>
        </p:nvSpPr>
        <p:spPr>
          <a:xfrm>
            <a:off x="842608" y="4805920"/>
            <a:ext cx="8142270"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i="1" dirty="0">
                <a:solidFill>
                  <a:schemeClr val="bg1"/>
                </a:solidFill>
                <a:latin typeface="Gill Sans MT" panose="020B0502020104020203" pitchFamily="34" charset="77"/>
                <a:ea typeface="Gill Sans"/>
                <a:cs typeface="Gill Sans"/>
                <a:sym typeface="Gill Sans"/>
              </a:rPr>
              <a:t>CREDIT: VIANNEY CARRIERE</a:t>
            </a:r>
            <a:endParaRPr dirty="0">
              <a:solidFill>
                <a:schemeClr val="bg1"/>
              </a:solidFill>
              <a:latin typeface="Gill Sans MT" panose="020B0502020104020203" pitchFamily="34" charset="77"/>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pic>
        <p:nvPicPr>
          <p:cNvPr id="11" name="Picture Placeholder 9">
            <a:extLst>
              <a:ext uri="{FF2B5EF4-FFF2-40B4-BE49-F238E27FC236}">
                <a16:creationId xmlns:a16="http://schemas.microsoft.com/office/drawing/2014/main" id="{7F547642-8594-4D18-8AAB-B089AA6C9EF4}"/>
              </a:ext>
            </a:extLst>
          </p:cNvPr>
          <p:cNvPicPr>
            <a:picLocks noGrp="1" noChangeAspect="1"/>
          </p:cNvPicPr>
          <p:nvPr>
            <p:ph type="pic" idx="2"/>
          </p:nvPr>
        </p:nvPicPr>
        <p:blipFill rotWithShape="1">
          <a:blip r:embed="rId3"/>
          <a:srcRect l="16102" t="15348" r="17514"/>
          <a:stretch/>
        </p:blipFill>
        <p:spPr>
          <a:xfrm>
            <a:off x="6006069" y="153529"/>
            <a:ext cx="2984768" cy="3736956"/>
          </a:xfrm>
          <a:prstGeom prst="rect">
            <a:avLst/>
          </a:prstGeom>
        </p:spPr>
      </p:pic>
      <p:sp>
        <p:nvSpPr>
          <p:cNvPr id="1633" name="Google Shape;1633;p56"/>
          <p:cNvSpPr txBox="1"/>
          <p:nvPr/>
        </p:nvSpPr>
        <p:spPr>
          <a:xfrm>
            <a:off x="337607" y="1274888"/>
            <a:ext cx="5423167" cy="3635570"/>
          </a:xfrm>
          <a:prstGeom prst="rect">
            <a:avLst/>
          </a:prstGeom>
          <a:noFill/>
          <a:ln>
            <a:noFill/>
          </a:ln>
        </p:spPr>
        <p:txBody>
          <a:bodyPr spcFirstLastPara="1" wrap="square" lIns="91425" tIns="45700" rIns="91425" bIns="45700" anchor="t" anchorCtr="0">
            <a:noAutofit/>
          </a:bodyPr>
          <a:lstStyle/>
          <a:p>
            <a:pPr>
              <a:spcAft>
                <a:spcPts val="600"/>
              </a:spcAft>
            </a:pPr>
            <a:r>
              <a:rPr lang="en-US" sz="1200" b="1" dirty="0">
                <a:solidFill>
                  <a:schemeClr val="tx2"/>
                </a:solidFill>
                <a:latin typeface="Gill Sans MT"/>
                <a:ea typeface="Gill Sans"/>
                <a:cs typeface="Gill Sans"/>
                <a:sym typeface="Gill Sans"/>
              </a:rPr>
              <a:t>Mobilize capital and/or restructure debt to otherwise vulnerable SMEs </a:t>
            </a:r>
            <a:endParaRPr lang="en-US" sz="1100" dirty="0">
              <a:latin typeface="Gill Sans MT" panose="020B0502020104020203" pitchFamily="34" charset="0"/>
              <a:ea typeface="Gill Sans"/>
              <a:cs typeface="Gill Sans"/>
              <a:sym typeface="Gill Sans"/>
            </a:endParaRPr>
          </a:p>
          <a:p>
            <a:pPr>
              <a:spcAft>
                <a:spcPts val="600"/>
              </a:spcAft>
            </a:pPr>
            <a:r>
              <a:rPr lang="en-US" sz="1100" dirty="0" err="1">
                <a:latin typeface="Gill Sans MT"/>
                <a:ea typeface="Gill Sans"/>
                <a:cs typeface="Gill Sans"/>
                <a:sym typeface="Gill Sans"/>
              </a:rPr>
              <a:t>EoG</a:t>
            </a:r>
            <a:r>
              <a:rPr lang="en-US" sz="1100" dirty="0">
                <a:latin typeface="Gill Sans MT"/>
                <a:ea typeface="Gill Sans"/>
                <a:cs typeface="Gill Sans"/>
                <a:sym typeface="Gill Sans"/>
              </a:rPr>
              <a:t> subcontracted BASPs in Albania, Bosnia &amp; Herzegovina, Kosovo, North Macedonia, and Serbia using a P4R incentive structure to mobilize capital for SMEs that have been impacted by the COVID-19 economic downturn. To date, </a:t>
            </a:r>
            <a:r>
              <a:rPr lang="en-US" sz="1100" b="1" dirty="0">
                <a:latin typeface="Gill Sans MT"/>
                <a:ea typeface="Gill Sans"/>
                <a:cs typeface="Gill Sans"/>
                <a:sym typeface="Gill Sans"/>
              </a:rPr>
              <a:t>USD29.1 million in capital was deployed to 50 firms of which USD3.8 million went to W-SMEs.* </a:t>
            </a:r>
            <a:endParaRPr lang="en-US" sz="1100" b="1" dirty="0">
              <a:solidFill>
                <a:srgbClr val="012E6D"/>
              </a:solidFill>
              <a:latin typeface="Gill Sans MT"/>
              <a:ea typeface="Gill Sans"/>
              <a:cs typeface="Gill Sans"/>
            </a:endParaRPr>
          </a:p>
          <a:p>
            <a:pPr marL="171450" indent="-171450">
              <a:spcAft>
                <a:spcPts val="300"/>
              </a:spcAft>
              <a:buClr>
                <a:srgbClr val="012E6D"/>
              </a:buClr>
              <a:buFont typeface="Wingdings" pitchFamily="2" charset="2"/>
              <a:buChar char="§"/>
            </a:pPr>
            <a:r>
              <a:rPr lang="en-US" sz="1100" dirty="0">
                <a:latin typeface="Gill Sans MT"/>
                <a:sym typeface="Gill Sans"/>
              </a:rPr>
              <a:t>Forty-eight BASPs provide their services throughout the Western Balkan region, of which 15 are women BASPs.</a:t>
            </a:r>
            <a:endParaRPr lang="en-US" sz="1100" dirty="0">
              <a:latin typeface="Gill Sans MT"/>
            </a:endParaRPr>
          </a:p>
          <a:p>
            <a:pPr marL="171450" indent="-171450">
              <a:spcAft>
                <a:spcPts val="300"/>
              </a:spcAft>
              <a:buClr>
                <a:srgbClr val="012E6D"/>
              </a:buClr>
              <a:buFont typeface="Wingdings" pitchFamily="2" charset="2"/>
              <a:buChar char="§"/>
            </a:pPr>
            <a:r>
              <a:rPr lang="en-US" sz="1100" dirty="0">
                <a:latin typeface="Gill Sans MT"/>
                <a:sym typeface="Gill Sans"/>
              </a:rPr>
              <a:t>Four loans have been restructured as companies struggle to pay back original loans that were taken out pre-COVID. BASPs are reporting that financial hardships are expected to continue for Western Balkan SMEs due to supply chain disruptions, higher energy costs, and market and production disruptions caused by the war in Ukraine.</a:t>
            </a:r>
            <a:endParaRPr lang="en-US" sz="1100" b="1" dirty="0">
              <a:latin typeface="Gill Sans MT"/>
              <a:sym typeface="Gill Sans"/>
            </a:endParaRPr>
          </a:p>
          <a:p>
            <a:pPr marL="171450" indent="-171450">
              <a:spcAft>
                <a:spcPts val="300"/>
              </a:spcAft>
              <a:buClr>
                <a:srgbClr val="012E6D"/>
              </a:buClr>
              <a:buFont typeface="Wingdings" pitchFamily="2" charset="2"/>
              <a:buChar char="§"/>
            </a:pPr>
            <a:r>
              <a:rPr lang="en-US" sz="1100" dirty="0">
                <a:latin typeface="Gill Sans MT"/>
                <a:sym typeface="Gill Sans"/>
              </a:rPr>
              <a:t>The BASP program was expanded to include Bosnia &amp; Herzegovina during the quarter to develop a network of BASPs that will provide services to W-SMEs. Five BASPs are now operating in Bosnia &amp; Herzegovina.</a:t>
            </a:r>
            <a:endParaRPr lang="en-US" sz="1100" dirty="0">
              <a:latin typeface="Gill Sans MT"/>
            </a:endParaRPr>
          </a:p>
          <a:p>
            <a:pPr marL="171450" indent="-171450">
              <a:spcAft>
                <a:spcPts val="300"/>
              </a:spcAft>
              <a:buClr>
                <a:srgbClr val="012E6D"/>
              </a:buClr>
              <a:buFont typeface="Wingdings" pitchFamily="2" charset="2"/>
              <a:buChar char="§"/>
            </a:pPr>
            <a:r>
              <a:rPr lang="en-US" sz="1100" dirty="0">
                <a:latin typeface="Gill Sans MT"/>
                <a:sym typeface="Gill Sans"/>
              </a:rPr>
              <a:t>Workshops were organized in collaboration with regional chambers of commerce where more than 50 W-SMEs learned how they can more easily access capital with the support of BASPs. Similar events are planned in Tirana, Pristina, and Novi Sad in April 2022. </a:t>
            </a:r>
            <a:endParaRPr lang="en-US" sz="1100" dirty="0">
              <a:latin typeface="Gill Sans MT"/>
            </a:endParaRPr>
          </a:p>
          <a:p>
            <a:pPr marL="0" marR="0" lvl="0" indent="0" algn="l" rtl="0">
              <a:spcBef>
                <a:spcPts val="0"/>
              </a:spcBef>
              <a:spcAft>
                <a:spcPts val="0"/>
              </a:spcAft>
              <a:buNone/>
            </a:pPr>
            <a:endParaRPr lang="en-US" sz="1000" b="1" dirty="0">
              <a:solidFill>
                <a:srgbClr val="012E6D"/>
              </a:solidFill>
              <a:latin typeface="Gill Sans"/>
              <a:ea typeface="Gill Sans"/>
              <a:cs typeface="Gill Sans"/>
              <a:sym typeface="Gill Sans"/>
            </a:endParaRPr>
          </a:p>
        </p:txBody>
      </p:sp>
      <p:sp>
        <p:nvSpPr>
          <p:cNvPr id="9" name="Google Shape;1642;p57">
            <a:extLst>
              <a:ext uri="{FF2B5EF4-FFF2-40B4-BE49-F238E27FC236}">
                <a16:creationId xmlns:a16="http://schemas.microsoft.com/office/drawing/2014/main" id="{3837735E-3D71-434C-BCAA-EF2D294928CE}"/>
              </a:ext>
            </a:extLst>
          </p:cNvPr>
          <p:cNvSpPr txBox="1"/>
          <p:nvPr/>
        </p:nvSpPr>
        <p:spPr>
          <a:xfrm>
            <a:off x="1040296" y="274317"/>
            <a:ext cx="4219463" cy="644406"/>
          </a:xfrm>
          <a:prstGeom prst="rect">
            <a:avLst/>
          </a:prstGeom>
          <a:noFill/>
          <a:ln>
            <a:noFill/>
          </a:ln>
        </p:spPr>
        <p:txBody>
          <a:bodyPr spcFirstLastPara="1" wrap="square" lIns="91425" tIns="45700" rIns="91425" bIns="45700" anchor="t" anchorCtr="0">
            <a:noAutofit/>
          </a:bodyPr>
          <a:lstStyle/>
          <a:p>
            <a:r>
              <a:rPr lang="en-US" sz="2000" b="1" dirty="0">
                <a:solidFill>
                  <a:schemeClr val="dk2"/>
                </a:solidFill>
                <a:latin typeface="Gill Sans MT" panose="020B0502020104020203" pitchFamily="34" charset="0"/>
                <a:ea typeface="Gill Sans"/>
                <a:cs typeface="Gill Sans"/>
                <a:sym typeface="Gill Sans"/>
              </a:rPr>
              <a:t>ENGINES OF GROWTH</a:t>
            </a:r>
          </a:p>
          <a:p>
            <a:r>
              <a:rPr lang="en-US" sz="1800" dirty="0">
                <a:solidFill>
                  <a:schemeClr val="bg2"/>
                </a:solidFill>
                <a:latin typeface="Gill Sans MT" panose="020B0502020104020203" pitchFamily="34" charset="0"/>
                <a:ea typeface="Gill Sans"/>
                <a:cs typeface="Gill Sans"/>
                <a:sym typeface="Gill Sans"/>
              </a:rPr>
              <a:t>Quarterly</a:t>
            </a: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3"/>
                  </a:ext>
                </a:extLst>
              </a:rPr>
              <a:t>)</a:t>
            </a:r>
            <a:endParaRPr lang="en-US" sz="1800" b="0" i="0" u="none" strike="noStrike" kern="0" cap="none" spc="0" normalizeH="0" baseline="0" noProof="0" dirty="0">
              <a:ln>
                <a:noFill/>
              </a:ln>
              <a:solidFill>
                <a:srgbClr val="000000"/>
              </a:solidFill>
              <a:effectLst/>
              <a:uLnTx/>
              <a:uFillTx/>
              <a:latin typeface="Gill Sans MT"/>
            </a:endParaRPr>
          </a:p>
          <a:p>
            <a:pPr marL="0" marR="0" lvl="0" indent="0" algn="l" rtl="0">
              <a:spcBef>
                <a:spcPts val="0"/>
              </a:spcBef>
              <a:spcAft>
                <a:spcPts val="0"/>
              </a:spcAft>
              <a:buNone/>
            </a:pPr>
            <a:endParaRPr lang="en-US" dirty="0"/>
          </a:p>
        </p:txBody>
      </p:sp>
      <p:pic>
        <p:nvPicPr>
          <p:cNvPr id="10" name="Google Shape;1644;p57">
            <a:extLst>
              <a:ext uri="{FF2B5EF4-FFF2-40B4-BE49-F238E27FC236}">
                <a16:creationId xmlns:a16="http://schemas.microsoft.com/office/drawing/2014/main" id="{B5252AB0-AE85-0948-AB41-FDB471E10139}"/>
              </a:ext>
            </a:extLst>
          </p:cNvPr>
          <p:cNvPicPr preferRelativeResize="0"/>
          <p:nvPr/>
        </p:nvPicPr>
        <p:blipFill rotWithShape="1">
          <a:blip r:embed="rId4">
            <a:alphaModFix/>
          </a:blip>
          <a:srcRect/>
          <a:stretch/>
        </p:blipFill>
        <p:spPr>
          <a:xfrm>
            <a:off x="381153" y="273274"/>
            <a:ext cx="632581" cy="644406"/>
          </a:xfrm>
          <a:prstGeom prst="rect">
            <a:avLst/>
          </a:prstGeom>
          <a:noFill/>
          <a:ln>
            <a:noFill/>
          </a:ln>
        </p:spPr>
      </p:pic>
      <p:sp>
        <p:nvSpPr>
          <p:cNvPr id="2" name="Rectangle 1">
            <a:extLst>
              <a:ext uri="{FF2B5EF4-FFF2-40B4-BE49-F238E27FC236}">
                <a16:creationId xmlns:a16="http://schemas.microsoft.com/office/drawing/2014/main" id="{27CB555A-6486-3D4B-A911-AA42F27019C8}"/>
              </a:ext>
            </a:extLst>
          </p:cNvPr>
          <p:cNvSpPr/>
          <p:nvPr/>
        </p:nvSpPr>
        <p:spPr>
          <a:xfrm>
            <a:off x="6006068" y="3033344"/>
            <a:ext cx="3000715" cy="2000548"/>
          </a:xfrm>
          <a:prstGeom prst="rect">
            <a:avLst/>
          </a:prstGeom>
          <a:solidFill>
            <a:schemeClr val="bg2"/>
          </a:solidFill>
        </p:spPr>
        <p:txBody>
          <a:bodyPr wrap="square" lIns="91440" tIns="45720" rIns="91440" bIns="45720" anchor="t">
            <a:spAutoFit/>
          </a:bodyPr>
          <a:lstStyle/>
          <a:p>
            <a:pPr marR="0" lvl="0" algn="l" rtl="0">
              <a:spcBef>
                <a:spcPts val="800"/>
              </a:spcBef>
              <a:spcAft>
                <a:spcPts val="0"/>
              </a:spcAft>
              <a:buClr>
                <a:schemeClr val="tx2"/>
              </a:buClr>
              <a:buSzPct val="110000"/>
            </a:pPr>
            <a:r>
              <a:rPr lang="en-US" b="1" dirty="0">
                <a:solidFill>
                  <a:schemeClr val="accent6">
                    <a:lumMod val="20000"/>
                    <a:lumOff val="80000"/>
                  </a:schemeClr>
                </a:solidFill>
                <a:latin typeface="Gill Sans MT"/>
                <a:ea typeface="Gill Sans"/>
                <a:cs typeface="Gill Sans"/>
                <a:sym typeface="Gill Sans"/>
              </a:rPr>
              <a:t>Initiate WEE </a:t>
            </a:r>
            <a:r>
              <a:rPr lang="en-US" b="1" dirty="0">
                <a:solidFill>
                  <a:schemeClr val="accent6">
                    <a:lumMod val="20000"/>
                    <a:lumOff val="80000"/>
                  </a:schemeClr>
                </a:solidFill>
                <a:latin typeface="Gill Sans MT"/>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209"/>
                  </a:ext>
                </a:extLst>
              </a:rPr>
              <a:t>activities</a:t>
            </a:r>
            <a:r>
              <a:rPr lang="en-US" b="1" dirty="0">
                <a:solidFill>
                  <a:schemeClr val="accent6">
                    <a:lumMod val="20000"/>
                    <a:lumOff val="80000"/>
                  </a:schemeClr>
                </a:solidFill>
                <a:latin typeface="Gill Sans MT"/>
                <a:ea typeface="Gill Sans"/>
                <a:cs typeface="Gill Sans"/>
                <a:sym typeface="Gill Sans"/>
              </a:rPr>
              <a:t> </a:t>
            </a:r>
            <a:br>
              <a:rPr lang="en-US" sz="1100" b="1" dirty="0">
                <a:latin typeface="Gill Sans MT" panose="020B0502020104020203" pitchFamily="34" charset="0"/>
                <a:ea typeface="Gill Sans"/>
                <a:cs typeface="Gill Sans"/>
              </a:rPr>
            </a:br>
            <a:r>
              <a:rPr lang="en-US" sz="1100" dirty="0">
                <a:solidFill>
                  <a:schemeClr val="bg1"/>
                </a:solidFill>
                <a:latin typeface="Gill Sans MT"/>
                <a:ea typeface="Gill Sans"/>
                <a:cs typeface="Gill Sans"/>
                <a:sym typeface="Gill Sans"/>
              </a:rPr>
              <a:t>WEE promotes women’s economic empowerment across </a:t>
            </a:r>
            <a:r>
              <a:rPr lang="en-US" sz="1100" dirty="0" err="1">
                <a:solidFill>
                  <a:schemeClr val="bg1"/>
                </a:solidFill>
                <a:latin typeface="Gill Sans MT"/>
                <a:ea typeface="Gill Sans"/>
                <a:cs typeface="Gill Sans"/>
                <a:sym typeface="Gill Sans"/>
              </a:rPr>
              <a:t>EoG</a:t>
            </a:r>
            <a:r>
              <a:rPr lang="en-US" sz="1100" dirty="0">
                <a:solidFill>
                  <a:schemeClr val="bg1"/>
                </a:solidFill>
                <a:latin typeface="Gill Sans MT"/>
                <a:ea typeface="Gill Sans"/>
                <a:cs typeface="Gill Sans"/>
                <a:sym typeface="Gill Sans"/>
              </a:rPr>
              <a:t>, facilitating access to finance for </a:t>
            </a:r>
            <a:r>
              <a:rPr lang="en-US" sz="1100" dirty="0">
                <a:solidFill>
                  <a:schemeClr val="bg1"/>
                </a:solidFill>
                <a:latin typeface="Gill Sans MT"/>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210"/>
                  </a:ext>
                </a:extLst>
              </a:rPr>
              <a:t>women</a:t>
            </a:r>
            <a:r>
              <a:rPr lang="en-US" sz="1100" dirty="0">
                <a:solidFill>
                  <a:schemeClr val="bg1"/>
                </a:solidFill>
                <a:latin typeface="Gill Sans MT"/>
                <a:ea typeface="Gill Sans"/>
                <a:cs typeface="Gill Sans"/>
                <a:sym typeface="Gill Sans"/>
              </a:rPr>
              <a:t>-owned and -led enterprises. WEE leverages </a:t>
            </a:r>
            <a:r>
              <a:rPr lang="en-US" sz="1100" dirty="0" err="1">
                <a:solidFill>
                  <a:schemeClr val="bg1"/>
                </a:solidFill>
                <a:latin typeface="Gill Sans MT"/>
                <a:ea typeface="Gill Sans"/>
                <a:cs typeface="Gill Sans"/>
                <a:sym typeface="Gill Sans"/>
              </a:rPr>
              <a:t>EoG’s</a:t>
            </a:r>
            <a:r>
              <a:rPr lang="en-US" sz="1100" dirty="0">
                <a:solidFill>
                  <a:schemeClr val="bg1"/>
                </a:solidFill>
                <a:latin typeface="Gill Sans MT"/>
                <a:ea typeface="Gill Sans"/>
                <a:cs typeface="Gill Sans"/>
                <a:sym typeface="Gill Sans"/>
              </a:rPr>
              <a:t> existing work, providing technical assistance to a P4R BASP program and support in the development of alternative sources of financing. WEE is also supporting the training of a new cohort of women BASPs and helping women-owned and women–led SMEs to access new markets. </a:t>
            </a:r>
            <a:endParaRPr lang="en-US" sz="1100" dirty="0">
              <a:solidFill>
                <a:schemeClr val="bg1"/>
              </a:solidFill>
              <a:latin typeface="Gill Sans MT" panose="020B0502020104020203" pitchFamily="34" charset="0"/>
            </a:endParaRPr>
          </a:p>
        </p:txBody>
      </p:sp>
      <p:sp>
        <p:nvSpPr>
          <p:cNvPr id="4" name="TextBox 3">
            <a:extLst>
              <a:ext uri="{FF2B5EF4-FFF2-40B4-BE49-F238E27FC236}">
                <a16:creationId xmlns:a16="http://schemas.microsoft.com/office/drawing/2014/main" id="{9A9F92F1-9D23-5EEC-5F1C-EBFE4FA8DF4A}"/>
              </a:ext>
            </a:extLst>
          </p:cNvPr>
          <p:cNvSpPr txBox="1"/>
          <p:nvPr/>
        </p:nvSpPr>
        <p:spPr>
          <a:xfrm>
            <a:off x="328534" y="4720750"/>
            <a:ext cx="51143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Gill Sans MT"/>
              </a:rPr>
              <a:t>The total USD29.1 million includes USD8 million pending M&amp;E verification before being included in the formal capital mobilization figure for CATALYZE.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FF4537-9AF8-9E5B-991F-4FB882DACEAC}"/>
              </a:ext>
            </a:extLst>
          </p:cNvPr>
          <p:cNvPicPr>
            <a:picLocks noChangeAspect="1"/>
          </p:cNvPicPr>
          <p:nvPr/>
        </p:nvPicPr>
        <p:blipFill rotWithShape="1">
          <a:blip r:embed="rId2">
            <a:duotone>
              <a:schemeClr val="accent1">
                <a:shade val="45000"/>
                <a:satMod val="135000"/>
              </a:schemeClr>
              <a:prstClr val="white"/>
            </a:duotone>
          </a:blip>
          <a:srcRect l="22823" t="-1" r="35733" b="1677"/>
          <a:stretch/>
        </p:blipFill>
        <p:spPr>
          <a:xfrm>
            <a:off x="5910943" y="132124"/>
            <a:ext cx="3080655" cy="4898663"/>
          </a:xfrm>
          <a:prstGeom prst="rect">
            <a:avLst/>
          </a:prstGeom>
        </p:spPr>
      </p:pic>
      <p:sp>
        <p:nvSpPr>
          <p:cNvPr id="4" name="Text Placeholder 3">
            <a:extLst>
              <a:ext uri="{FF2B5EF4-FFF2-40B4-BE49-F238E27FC236}">
                <a16:creationId xmlns:a16="http://schemas.microsoft.com/office/drawing/2014/main" id="{91DF6DAC-5F88-4B21-A985-E6BE242695DA}"/>
              </a:ext>
            </a:extLst>
          </p:cNvPr>
          <p:cNvSpPr>
            <a:spLocks noGrp="1"/>
          </p:cNvSpPr>
          <p:nvPr>
            <p:ph type="body" idx="1"/>
          </p:nvPr>
        </p:nvSpPr>
        <p:spPr>
          <a:xfrm>
            <a:off x="145084" y="1180523"/>
            <a:ext cx="5613460" cy="4113107"/>
          </a:xfrm>
        </p:spPr>
        <p:txBody>
          <a:bodyPr>
            <a:noAutofit/>
          </a:bodyPr>
          <a:lstStyle/>
          <a:p>
            <a:pPr marL="127000" indent="0">
              <a:spcAft>
                <a:spcPts val="500"/>
              </a:spcAft>
              <a:buNone/>
            </a:pPr>
            <a:r>
              <a:rPr lang="en-US" sz="1200" b="1" dirty="0">
                <a:solidFill>
                  <a:schemeClr val="tx2"/>
                </a:solidFill>
                <a:latin typeface="Gill Sans MT"/>
                <a:sym typeface="Gill Sans"/>
              </a:rPr>
              <a:t>Facilitate additional alternative financing to high-potential SMEs</a:t>
            </a:r>
            <a:r>
              <a:rPr lang="en-US" sz="1200" b="1" dirty="0">
                <a:solidFill>
                  <a:schemeClr val="tx2"/>
                </a:solidFill>
                <a:latin typeface="Gill Sans MT"/>
              </a:rPr>
              <a:t> </a:t>
            </a:r>
            <a:endParaRPr lang="en-US" sz="1200" b="1" dirty="0">
              <a:solidFill>
                <a:schemeClr val="tx2"/>
              </a:solidFill>
              <a:latin typeface="Gill Sans MT" panose="020B0502020104020203" pitchFamily="34" charset="0"/>
            </a:endParaRPr>
          </a:p>
          <a:p>
            <a:pPr marL="127000" indent="0">
              <a:spcAft>
                <a:spcPts val="500"/>
              </a:spcAft>
              <a:buNone/>
            </a:pPr>
            <a:r>
              <a:rPr lang="en-US" sz="1070" dirty="0" err="1">
                <a:solidFill>
                  <a:srgbClr val="000000"/>
                </a:solidFill>
                <a:latin typeface="Gill Sans MT"/>
              </a:rPr>
              <a:t>EoG</a:t>
            </a:r>
            <a:r>
              <a:rPr lang="en-US" sz="1070" dirty="0">
                <a:solidFill>
                  <a:srgbClr val="000000"/>
                </a:solidFill>
                <a:latin typeface="Gill Sans MT"/>
              </a:rPr>
              <a:t> launched new alternative finance instruments by making sub-awards to five entities to provide SMEs in the Western Balkans diverse choices to access capital.</a:t>
            </a:r>
          </a:p>
          <a:p>
            <a:pPr marL="290513" indent="-163513">
              <a:spcAft>
                <a:spcPts val="500"/>
              </a:spcAft>
              <a:buClr>
                <a:schemeClr val="bg2"/>
              </a:buClr>
              <a:buSzPct val="100000"/>
              <a:buFont typeface="Wingdings" pitchFamily="2" charset="2"/>
              <a:buChar char="§"/>
            </a:pPr>
            <a:r>
              <a:rPr lang="en-US" sz="1070" dirty="0">
                <a:solidFill>
                  <a:srgbClr val="000000"/>
                </a:solidFill>
                <a:latin typeface="Gill Sans MT"/>
                <a:cs typeface="Arial"/>
              </a:rPr>
              <a:t>The Western Balkans Private Equity Fund (WBPEF) received commitments of USD9 million from private investors. Fund partners are participating in investor conferences to raise awareness and developing a pipeline of potential SME investments.</a:t>
            </a:r>
          </a:p>
          <a:p>
            <a:pPr marL="290513" indent="-163513">
              <a:spcAft>
                <a:spcPts val="500"/>
              </a:spcAft>
              <a:buClr>
                <a:schemeClr val="bg2"/>
              </a:buClr>
              <a:buSzPct val="100000"/>
              <a:buFont typeface="Wingdings" pitchFamily="2" charset="2"/>
              <a:buChar char="§"/>
            </a:pPr>
            <a:r>
              <a:rPr lang="en-US" sz="1070" dirty="0">
                <a:solidFill>
                  <a:srgbClr val="000000"/>
                </a:solidFill>
                <a:latin typeface="Gill Sans MT"/>
                <a:cs typeface="Arial"/>
              </a:rPr>
              <a:t>WM Equity Partners is collaborating with WBPEF to reach SMEs and prepare them for equity investments. They held their first online workshop in March 2022 for Serbian SMEs and planned a similar workshop for B&amp;H in April. </a:t>
            </a:r>
          </a:p>
          <a:p>
            <a:pPr marL="290513" indent="-163513">
              <a:spcAft>
                <a:spcPts val="500"/>
              </a:spcAft>
              <a:buClr>
                <a:schemeClr val="bg2"/>
              </a:buClr>
              <a:buSzPct val="100000"/>
              <a:buFont typeface="Wingdings" pitchFamily="2" charset="2"/>
              <a:buChar char="§"/>
            </a:pPr>
            <a:r>
              <a:rPr lang="en-US" sz="1070" dirty="0" err="1">
                <a:solidFill>
                  <a:srgbClr val="000000"/>
                </a:solidFill>
                <a:latin typeface="Gill Sans MT"/>
                <a:cs typeface="Arial"/>
              </a:rPr>
              <a:t>Peterhoff</a:t>
            </a:r>
            <a:r>
              <a:rPr lang="en-US" sz="1070" dirty="0">
                <a:solidFill>
                  <a:srgbClr val="000000"/>
                </a:solidFill>
                <a:latin typeface="Gill Sans MT"/>
                <a:cs typeface="Arial"/>
              </a:rPr>
              <a:t> </a:t>
            </a:r>
            <a:r>
              <a:rPr lang="en-US" sz="1070" dirty="0" err="1">
                <a:solidFill>
                  <a:srgbClr val="000000"/>
                </a:solidFill>
                <a:latin typeface="Gill Sans MT"/>
                <a:cs typeface="Arial"/>
              </a:rPr>
              <a:t>Faktoring</a:t>
            </a:r>
            <a:r>
              <a:rPr lang="en-US" sz="1070" dirty="0">
                <a:solidFill>
                  <a:srgbClr val="000000"/>
                </a:solidFill>
                <a:latin typeface="Gill Sans MT"/>
                <a:cs typeface="Arial"/>
              </a:rPr>
              <a:t> will develop a fintech platform to provide factoring services to SMEs supplying supermarkets. An ICT company was engaged to begin developing the platform.</a:t>
            </a:r>
          </a:p>
          <a:p>
            <a:pPr marL="290513" indent="-163513">
              <a:spcAft>
                <a:spcPts val="500"/>
              </a:spcAft>
              <a:buClr>
                <a:schemeClr val="bg2"/>
              </a:buClr>
              <a:buSzPct val="100000"/>
              <a:buFont typeface="Wingdings" pitchFamily="2" charset="2"/>
              <a:buChar char="§"/>
            </a:pPr>
            <a:r>
              <a:rPr lang="en-US" sz="1070" dirty="0">
                <a:solidFill>
                  <a:srgbClr val="000000"/>
                </a:solidFill>
                <a:latin typeface="Gill Sans MT"/>
                <a:cs typeface="Arial"/>
              </a:rPr>
              <a:t>Creative Business Solutions is working with banks in Albania, Kosovo, and North Macedonia to develop new factoring, leasing, and supply chain financing products for SMEs. </a:t>
            </a:r>
            <a:endParaRPr lang="en-US" sz="1070" dirty="0">
              <a:solidFill>
                <a:srgbClr val="000000"/>
              </a:solidFill>
              <a:latin typeface="Gill Sans MT" panose="020B0502020104020203" pitchFamily="34" charset="0"/>
              <a:cs typeface="Arial"/>
            </a:endParaRPr>
          </a:p>
          <a:p>
            <a:pPr marL="290513" indent="-163513">
              <a:spcAft>
                <a:spcPts val="500"/>
              </a:spcAft>
              <a:buClr>
                <a:schemeClr val="bg2"/>
              </a:buClr>
              <a:buSzPct val="100000"/>
              <a:buFont typeface="Wingdings" pitchFamily="2" charset="2"/>
              <a:buChar char="§"/>
            </a:pPr>
            <a:r>
              <a:rPr lang="en-US" sz="1070" dirty="0" err="1">
                <a:solidFill>
                  <a:srgbClr val="000000"/>
                </a:solidFill>
                <a:latin typeface="Gill Sans MT"/>
                <a:cs typeface="Arial"/>
              </a:rPr>
              <a:t>EoG</a:t>
            </a:r>
            <a:r>
              <a:rPr lang="en-US" sz="1070" dirty="0">
                <a:solidFill>
                  <a:srgbClr val="000000"/>
                </a:solidFill>
                <a:latin typeface="Gill Sans MT"/>
                <a:cs typeface="Arial"/>
              </a:rPr>
              <a:t> finalized grant negotiations for two additional financial instruments including a (</a:t>
            </a:r>
            <a:r>
              <a:rPr lang="en-US" sz="1070" dirty="0" err="1">
                <a:solidFill>
                  <a:srgbClr val="000000"/>
                </a:solidFill>
                <a:latin typeface="Gill Sans MT"/>
                <a:cs typeface="Arial"/>
              </a:rPr>
              <a:t>i</a:t>
            </a:r>
            <a:r>
              <a:rPr lang="en-US" sz="1070" dirty="0">
                <a:solidFill>
                  <a:srgbClr val="000000"/>
                </a:solidFill>
                <a:latin typeface="Gill Sans MT"/>
                <a:cs typeface="Arial"/>
              </a:rPr>
              <a:t>) venture capital fund focusing on investments in the biotech sector, and (ii) fintech platform to connect SMEs and BASPs to banks to expedite loan approvals.  </a:t>
            </a:r>
            <a:endParaRPr lang="en-US" sz="1070" dirty="0">
              <a:solidFill>
                <a:srgbClr val="000000"/>
              </a:solidFill>
              <a:latin typeface="Gill Sans MT" panose="020B0502020104020203" pitchFamily="34" charset="0"/>
              <a:cs typeface="Arial"/>
            </a:endParaRPr>
          </a:p>
          <a:p>
            <a:pPr marL="290513" indent="-163513">
              <a:spcAft>
                <a:spcPts val="500"/>
              </a:spcAft>
              <a:buClr>
                <a:schemeClr val="bg2"/>
              </a:buClr>
              <a:buSzPct val="100000"/>
              <a:buFont typeface="Wingdings" pitchFamily="2" charset="2"/>
              <a:buChar char="§"/>
            </a:pPr>
            <a:r>
              <a:rPr lang="en-US" sz="1070" dirty="0" err="1">
                <a:solidFill>
                  <a:srgbClr val="000000"/>
                </a:solidFill>
                <a:latin typeface="Gill Sans MT"/>
                <a:cs typeface="Arial"/>
              </a:rPr>
              <a:t>EoG</a:t>
            </a:r>
            <a:r>
              <a:rPr lang="en-US" sz="1070" dirty="0">
                <a:solidFill>
                  <a:srgbClr val="000000"/>
                </a:solidFill>
                <a:latin typeface="Gill Sans MT"/>
                <a:cs typeface="Arial"/>
              </a:rPr>
              <a:t> re-issued the Alternative Finance Funding Opportunity Notice in early February 2022 to seek additional recipients of sub-awards. Of the 27 applications, an additional five applicants were shortlisted and invited to participate in a co-creation process.</a:t>
            </a:r>
          </a:p>
          <a:p>
            <a:pPr>
              <a:spcAft>
                <a:spcPts val="500"/>
              </a:spcAft>
            </a:pPr>
            <a:endParaRPr lang="en-US" sz="1000" dirty="0"/>
          </a:p>
        </p:txBody>
      </p:sp>
      <p:sp>
        <p:nvSpPr>
          <p:cNvPr id="12" name="Google Shape;1636;p56">
            <a:extLst>
              <a:ext uri="{FF2B5EF4-FFF2-40B4-BE49-F238E27FC236}">
                <a16:creationId xmlns:a16="http://schemas.microsoft.com/office/drawing/2014/main" id="{F74A874D-69B1-4B82-A37A-EAEC964A3BF2}"/>
              </a:ext>
            </a:extLst>
          </p:cNvPr>
          <p:cNvSpPr txBox="1"/>
          <p:nvPr/>
        </p:nvSpPr>
        <p:spPr>
          <a:xfrm>
            <a:off x="5435782" y="4834698"/>
            <a:ext cx="3555816" cy="20005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i="1" dirty="0">
                <a:solidFill>
                  <a:schemeClr val="bg1"/>
                </a:solidFill>
                <a:latin typeface="Gill Sans"/>
                <a:ea typeface="Gill Sans"/>
                <a:cs typeface="Gill Sans"/>
                <a:sym typeface="Gill Sans"/>
              </a:rPr>
              <a:t>CREDIT:COLLIN KEY</a:t>
            </a:r>
            <a:endParaRPr dirty="0">
              <a:solidFill>
                <a:schemeClr val="bg1"/>
              </a:solidFill>
            </a:endParaRPr>
          </a:p>
        </p:txBody>
      </p:sp>
      <p:sp>
        <p:nvSpPr>
          <p:cNvPr id="13" name="Google Shape;1642;p57">
            <a:extLst>
              <a:ext uri="{FF2B5EF4-FFF2-40B4-BE49-F238E27FC236}">
                <a16:creationId xmlns:a16="http://schemas.microsoft.com/office/drawing/2014/main" id="{E1EF791A-BA99-EE69-0D8A-0AD17F65635F}"/>
              </a:ext>
            </a:extLst>
          </p:cNvPr>
          <p:cNvSpPr txBox="1"/>
          <p:nvPr/>
        </p:nvSpPr>
        <p:spPr>
          <a:xfrm>
            <a:off x="1040296" y="274317"/>
            <a:ext cx="4219463" cy="644406"/>
          </a:xfrm>
          <a:prstGeom prst="rect">
            <a:avLst/>
          </a:prstGeom>
          <a:noFill/>
          <a:ln>
            <a:noFill/>
          </a:ln>
        </p:spPr>
        <p:txBody>
          <a:bodyPr spcFirstLastPara="1" wrap="square" lIns="91425" tIns="45700" rIns="91425" bIns="45700" anchor="t" anchorCtr="0">
            <a:noAutofit/>
          </a:bodyPr>
          <a:lstStyle/>
          <a:p>
            <a:r>
              <a:rPr lang="en-US" sz="2000" b="1" dirty="0">
                <a:solidFill>
                  <a:schemeClr val="dk2"/>
                </a:solidFill>
                <a:latin typeface="Gill Sans MT" panose="020B0502020104020203" pitchFamily="34" charset="0"/>
                <a:ea typeface="Gill Sans"/>
                <a:cs typeface="Gill Sans"/>
                <a:sym typeface="Gill Sans"/>
              </a:rPr>
              <a:t>ENGINES OF GROWTH</a:t>
            </a:r>
          </a:p>
          <a:p>
            <a:r>
              <a:rPr lang="en-US" sz="1800" dirty="0">
                <a:solidFill>
                  <a:schemeClr val="bg2"/>
                </a:solidFill>
                <a:latin typeface="Gill Sans MT" panose="020B0502020104020203" pitchFamily="34" charset="0"/>
                <a:ea typeface="Gill Sans"/>
                <a:cs typeface="Gill Sans"/>
                <a:sym typeface="Gill Sans"/>
              </a:rPr>
              <a:t>Quarterly</a:t>
            </a: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3"/>
                  </a:ext>
                </a:extLst>
              </a:rPr>
              <a:t>)</a:t>
            </a:r>
            <a:endParaRPr lang="en-US" sz="1800" b="0" i="0" u="none" strike="noStrike" kern="0" cap="none" spc="0" normalizeH="0" baseline="0" noProof="0" dirty="0">
              <a:ln>
                <a:noFill/>
              </a:ln>
              <a:solidFill>
                <a:srgbClr val="000000"/>
              </a:solidFill>
              <a:effectLst/>
              <a:uLnTx/>
              <a:uFillTx/>
              <a:latin typeface="Gill Sans MT"/>
            </a:endParaRPr>
          </a:p>
          <a:p>
            <a:pPr marL="0" marR="0" lvl="0" indent="0" algn="l" rtl="0">
              <a:spcBef>
                <a:spcPts val="0"/>
              </a:spcBef>
              <a:spcAft>
                <a:spcPts val="0"/>
              </a:spcAft>
              <a:buNone/>
            </a:pPr>
            <a:endParaRPr lang="en-US" dirty="0"/>
          </a:p>
        </p:txBody>
      </p:sp>
      <p:pic>
        <p:nvPicPr>
          <p:cNvPr id="14" name="Google Shape;1644;p57">
            <a:extLst>
              <a:ext uri="{FF2B5EF4-FFF2-40B4-BE49-F238E27FC236}">
                <a16:creationId xmlns:a16="http://schemas.microsoft.com/office/drawing/2014/main" id="{9632D262-0A6F-3EA5-07AD-092CCE660456}"/>
              </a:ext>
            </a:extLst>
          </p:cNvPr>
          <p:cNvPicPr preferRelativeResize="0"/>
          <p:nvPr/>
        </p:nvPicPr>
        <p:blipFill rotWithShape="1">
          <a:blip r:embed="rId3">
            <a:alphaModFix/>
          </a:blip>
          <a:srcRect/>
          <a:stretch/>
        </p:blipFill>
        <p:spPr>
          <a:xfrm>
            <a:off x="381153" y="273274"/>
            <a:ext cx="632581" cy="644406"/>
          </a:xfrm>
          <a:prstGeom prst="rect">
            <a:avLst/>
          </a:prstGeom>
          <a:noFill/>
          <a:ln>
            <a:noFill/>
          </a:ln>
        </p:spPr>
      </p:pic>
    </p:spTree>
    <p:extLst>
      <p:ext uri="{BB962C8B-B14F-4D97-AF65-F5344CB8AC3E}">
        <p14:creationId xmlns:p14="http://schemas.microsoft.com/office/powerpoint/2010/main" val="161829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22FB12-EF86-10D3-B666-59DC78A9AD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72</a:t>
            </a:fld>
            <a:endParaRPr lang="en-US"/>
          </a:p>
        </p:txBody>
      </p:sp>
      <p:sp>
        <p:nvSpPr>
          <p:cNvPr id="4" name="Text Placeholder 3">
            <a:extLst>
              <a:ext uri="{FF2B5EF4-FFF2-40B4-BE49-F238E27FC236}">
                <a16:creationId xmlns:a16="http://schemas.microsoft.com/office/drawing/2014/main" id="{FEEDC0B3-FFBB-63E2-16DE-729D2005230E}"/>
              </a:ext>
            </a:extLst>
          </p:cNvPr>
          <p:cNvSpPr>
            <a:spLocks noGrp="1"/>
          </p:cNvSpPr>
          <p:nvPr>
            <p:ph type="body" idx="1"/>
          </p:nvPr>
        </p:nvSpPr>
        <p:spPr>
          <a:xfrm>
            <a:off x="242611" y="1287979"/>
            <a:ext cx="3847068" cy="3337081"/>
          </a:xfrm>
        </p:spPr>
        <p:txBody>
          <a:bodyPr>
            <a:normAutofit/>
          </a:bodyPr>
          <a:lstStyle/>
          <a:p>
            <a:pPr marL="127000" indent="0">
              <a:spcAft>
                <a:spcPts val="600"/>
              </a:spcAft>
              <a:buNone/>
            </a:pPr>
            <a:r>
              <a:rPr lang="en-US" sz="1200" b="1" dirty="0">
                <a:solidFill>
                  <a:schemeClr val="tx2"/>
                </a:solidFill>
                <a:latin typeface="Gill Sans MT"/>
                <a:sym typeface="Arial"/>
              </a:rPr>
              <a:t>Compile relevant available data on the transformative effects of the COVID-19 crisis</a:t>
            </a:r>
            <a:r>
              <a:rPr lang="en-US" sz="1200" dirty="0">
                <a:solidFill>
                  <a:schemeClr val="tx2"/>
                </a:solidFill>
                <a:latin typeface="Gill Sans MT"/>
              </a:rPr>
              <a:t> </a:t>
            </a:r>
          </a:p>
          <a:p>
            <a:pPr marL="127000" indent="0">
              <a:buNone/>
            </a:pPr>
            <a:r>
              <a:rPr lang="en-US" sz="1100" dirty="0" err="1">
                <a:solidFill>
                  <a:srgbClr val="000000"/>
                </a:solidFill>
                <a:latin typeface="Gill Sans MT"/>
              </a:rPr>
              <a:t>EoG</a:t>
            </a:r>
            <a:r>
              <a:rPr lang="en-US" sz="1100" dirty="0">
                <a:solidFill>
                  <a:srgbClr val="000000"/>
                </a:solidFill>
                <a:latin typeface="Gill Sans MT"/>
              </a:rPr>
              <a:t> developed a data </a:t>
            </a:r>
            <a:r>
              <a:rPr lang="en-US" sz="1100" dirty="0">
                <a:solidFill>
                  <a:srgbClr val="000000"/>
                </a:solidFill>
                <a:latin typeface="Gill Sans MT"/>
                <a:hlinkClick r:id="rId2">
                  <a:extLst>
                    <a:ext uri="{A12FA001-AC4F-418D-AE19-62706E023703}">
                      <ahyp:hlinkClr xmlns:ahyp="http://schemas.microsoft.com/office/drawing/2018/hyperlinkcolor" val="tx"/>
                    </a:ext>
                  </a:extLst>
                </a:hlinkClick>
              </a:rPr>
              <a:t>dashboard</a:t>
            </a:r>
            <a:r>
              <a:rPr lang="en-US" sz="1100" dirty="0">
                <a:solidFill>
                  <a:srgbClr val="000000"/>
                </a:solidFill>
                <a:latin typeface="Gill Sans MT"/>
              </a:rPr>
              <a:t> to centralize information from multiple sources on health, real economy, financial markets, and government policy to track the ongoing impact of COVID-19 and the recovery from the pandemic. USAID and regional stakeholders use the dashboard to design programs and policies to support these economies. In this quarter all data sources for the dashboard were updated. The AMU team will put together short write ups that interpret data to share with regional missions as part of </a:t>
            </a:r>
            <a:r>
              <a:rPr lang="en-US" sz="1100" dirty="0" err="1">
                <a:solidFill>
                  <a:srgbClr val="000000"/>
                </a:solidFill>
                <a:latin typeface="Gill Sans MT"/>
              </a:rPr>
              <a:t>EoG's</a:t>
            </a:r>
            <a:r>
              <a:rPr lang="en-US" sz="1100" dirty="0">
                <a:solidFill>
                  <a:srgbClr val="000000"/>
                </a:solidFill>
                <a:latin typeface="Gill Sans MT"/>
              </a:rPr>
              <a:t> regular outreach and communication strategy.</a:t>
            </a:r>
          </a:p>
          <a:p>
            <a:endParaRPr lang="en-US" dirty="0"/>
          </a:p>
        </p:txBody>
      </p:sp>
      <p:pic>
        <p:nvPicPr>
          <p:cNvPr id="10" name="Picture 10" descr="Graphical user interface, application&#10;&#10;Description automatically generated">
            <a:extLst>
              <a:ext uri="{FF2B5EF4-FFF2-40B4-BE49-F238E27FC236}">
                <a16:creationId xmlns:a16="http://schemas.microsoft.com/office/drawing/2014/main" id="{1A00A414-1DEC-AAD5-F5E8-BB3C9F41E09D}"/>
              </a:ext>
            </a:extLst>
          </p:cNvPr>
          <p:cNvPicPr>
            <a:picLocks noChangeAspect="1"/>
          </p:cNvPicPr>
          <p:nvPr/>
        </p:nvPicPr>
        <p:blipFill>
          <a:blip r:embed="rId3"/>
          <a:stretch>
            <a:fillRect/>
          </a:stretch>
        </p:blipFill>
        <p:spPr>
          <a:xfrm>
            <a:off x="4320791" y="1287978"/>
            <a:ext cx="4476203" cy="2292991"/>
          </a:xfrm>
          <a:prstGeom prst="rect">
            <a:avLst/>
          </a:prstGeom>
        </p:spPr>
      </p:pic>
      <p:sp>
        <p:nvSpPr>
          <p:cNvPr id="7" name="Google Shape;1642;p57">
            <a:extLst>
              <a:ext uri="{FF2B5EF4-FFF2-40B4-BE49-F238E27FC236}">
                <a16:creationId xmlns:a16="http://schemas.microsoft.com/office/drawing/2014/main" id="{B89F55B7-6B9A-C5A8-39AB-288BF473F507}"/>
              </a:ext>
            </a:extLst>
          </p:cNvPr>
          <p:cNvSpPr txBox="1"/>
          <p:nvPr/>
        </p:nvSpPr>
        <p:spPr>
          <a:xfrm>
            <a:off x="1040296" y="274317"/>
            <a:ext cx="4219463" cy="644406"/>
          </a:xfrm>
          <a:prstGeom prst="rect">
            <a:avLst/>
          </a:prstGeom>
          <a:noFill/>
          <a:ln>
            <a:noFill/>
          </a:ln>
        </p:spPr>
        <p:txBody>
          <a:bodyPr spcFirstLastPara="1" wrap="square" lIns="91425" tIns="45700" rIns="91425" bIns="45700" anchor="t" anchorCtr="0">
            <a:noAutofit/>
          </a:bodyPr>
          <a:lstStyle/>
          <a:p>
            <a:r>
              <a:rPr lang="en-US" sz="2000" b="1" dirty="0">
                <a:solidFill>
                  <a:schemeClr val="dk2"/>
                </a:solidFill>
                <a:latin typeface="Gill Sans MT" panose="020B0502020104020203" pitchFamily="34" charset="0"/>
                <a:ea typeface="Gill Sans"/>
                <a:cs typeface="Gill Sans"/>
                <a:sym typeface="Gill Sans"/>
              </a:rPr>
              <a:t>ENGINES OF GROWTH</a:t>
            </a:r>
          </a:p>
          <a:p>
            <a:r>
              <a:rPr lang="en-US" sz="1800" dirty="0">
                <a:solidFill>
                  <a:schemeClr val="bg2"/>
                </a:solidFill>
                <a:latin typeface="Gill Sans MT" panose="020B0502020104020203" pitchFamily="34" charset="0"/>
                <a:ea typeface="Gill Sans"/>
                <a:cs typeface="Gill Sans"/>
                <a:sym typeface="Gill Sans"/>
              </a:rPr>
              <a:t>Quarterly</a:t>
            </a: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3"/>
                  </a:ext>
                </a:extLst>
              </a:rPr>
              <a:t>)</a:t>
            </a:r>
            <a:endParaRPr lang="en-US" sz="1800" b="0" i="0" u="none" strike="noStrike" kern="0" cap="none" spc="0" normalizeH="0" baseline="0" noProof="0" dirty="0">
              <a:ln>
                <a:noFill/>
              </a:ln>
              <a:solidFill>
                <a:srgbClr val="000000"/>
              </a:solidFill>
              <a:effectLst/>
              <a:uLnTx/>
              <a:uFillTx/>
              <a:latin typeface="Gill Sans MT"/>
            </a:endParaRPr>
          </a:p>
          <a:p>
            <a:pPr marL="0" marR="0" lvl="0" indent="0" algn="l" rtl="0">
              <a:spcBef>
                <a:spcPts val="0"/>
              </a:spcBef>
              <a:spcAft>
                <a:spcPts val="0"/>
              </a:spcAft>
              <a:buNone/>
            </a:pPr>
            <a:endParaRPr lang="en-US" dirty="0"/>
          </a:p>
        </p:txBody>
      </p:sp>
      <p:pic>
        <p:nvPicPr>
          <p:cNvPr id="8" name="Google Shape;1644;p57">
            <a:extLst>
              <a:ext uri="{FF2B5EF4-FFF2-40B4-BE49-F238E27FC236}">
                <a16:creationId xmlns:a16="http://schemas.microsoft.com/office/drawing/2014/main" id="{EEAB5E80-DC63-7833-3C62-057CEC1902C6}"/>
              </a:ext>
            </a:extLst>
          </p:cNvPr>
          <p:cNvPicPr preferRelativeResize="0"/>
          <p:nvPr/>
        </p:nvPicPr>
        <p:blipFill rotWithShape="1">
          <a:blip r:embed="rId4">
            <a:alphaModFix/>
          </a:blip>
          <a:srcRect/>
          <a:stretch/>
        </p:blipFill>
        <p:spPr>
          <a:xfrm>
            <a:off x="381153" y="273274"/>
            <a:ext cx="632581" cy="644406"/>
          </a:xfrm>
          <a:prstGeom prst="rect">
            <a:avLst/>
          </a:prstGeom>
          <a:noFill/>
          <a:ln>
            <a:noFill/>
          </a:ln>
        </p:spPr>
      </p:pic>
    </p:spTree>
    <p:extLst>
      <p:ext uri="{BB962C8B-B14F-4D97-AF65-F5344CB8AC3E}">
        <p14:creationId xmlns:p14="http://schemas.microsoft.com/office/powerpoint/2010/main" val="2673463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25F284-9319-48B7-9456-0FD2B61E5C22}"/>
              </a:ext>
            </a:extLst>
          </p:cNvPr>
          <p:cNvSpPr>
            <a:spLocks noGrp="1"/>
          </p:cNvSpPr>
          <p:nvPr>
            <p:ph type="body" idx="1"/>
          </p:nvPr>
        </p:nvSpPr>
        <p:spPr>
          <a:xfrm>
            <a:off x="369150" y="1371599"/>
            <a:ext cx="4526482" cy="3394609"/>
          </a:xfrm>
        </p:spPr>
        <p:txBody>
          <a:bodyPr>
            <a:normAutofit/>
          </a:bodyPr>
          <a:lstStyle/>
          <a:p>
            <a:pPr marL="0" indent="0">
              <a:spcAft>
                <a:spcPts val="600"/>
              </a:spcAft>
              <a:buClr>
                <a:srgbClr val="000000"/>
              </a:buClr>
              <a:buNone/>
            </a:pPr>
            <a:r>
              <a:rPr lang="en-US" sz="1400" b="1" dirty="0">
                <a:solidFill>
                  <a:schemeClr val="tx2"/>
                </a:solidFill>
                <a:sym typeface="Arial"/>
              </a:rPr>
              <a:t>Women’s Economic Empowerment</a:t>
            </a:r>
          </a:p>
          <a:p>
            <a:pPr marL="0" indent="0">
              <a:spcAft>
                <a:spcPts val="600"/>
              </a:spcAft>
              <a:buClr>
                <a:srgbClr val="000000"/>
              </a:buClr>
              <a:buNone/>
            </a:pPr>
            <a:r>
              <a:rPr lang="en-US" sz="1100" dirty="0" err="1">
                <a:solidFill>
                  <a:srgbClr val="000000"/>
                </a:solidFill>
                <a:latin typeface="Gill Sans MT"/>
                <a:cs typeface="Arial"/>
              </a:rPr>
              <a:t>EoG</a:t>
            </a:r>
            <a:r>
              <a:rPr lang="en-US" sz="1100" dirty="0">
                <a:solidFill>
                  <a:srgbClr val="000000"/>
                </a:solidFill>
                <a:latin typeface="Gill Sans MT"/>
                <a:cs typeface="Arial"/>
              </a:rPr>
              <a:t> strengthens W-SMEs to improve their ability to grow and seek new finance by addressing key obstacles to their growth in the area of market and product development.</a:t>
            </a:r>
          </a:p>
          <a:p>
            <a:pPr marL="226695" indent="-226695" fontAlgn="base">
              <a:spcAft>
                <a:spcPts val="600"/>
              </a:spcAft>
              <a:buClr>
                <a:srgbClr val="012E6D"/>
              </a:buClr>
              <a:buSzPct val="100000"/>
              <a:buFont typeface="Wingdings" pitchFamily="2" charset="2"/>
              <a:buChar char="§"/>
              <a:tabLst>
                <a:tab pos="604738" algn="l"/>
              </a:tabLst>
            </a:pPr>
            <a:r>
              <a:rPr lang="en-US" sz="1100" dirty="0">
                <a:solidFill>
                  <a:srgbClr val="000000"/>
                </a:solidFill>
                <a:latin typeface="Gill Sans MT"/>
                <a:cs typeface="Arial"/>
              </a:rPr>
              <a:t>Digital Markets: A Funding Opportunities Notice was launched to seek solutions to expand W-SMEs’ access to digital markets and virtual marketplaces and to implement digital marketing strategies. Forty-six applications were received, and six applicants were shortlisted for the co-creation stage. </a:t>
            </a:r>
          </a:p>
          <a:p>
            <a:pPr marL="226695" indent="-226695" fontAlgn="base">
              <a:spcAft>
                <a:spcPts val="600"/>
              </a:spcAft>
              <a:buClr>
                <a:srgbClr val="012E6D"/>
              </a:buClr>
              <a:buSzPct val="100000"/>
              <a:buFont typeface="Wingdings" pitchFamily="2" charset="2"/>
              <a:buChar char="§"/>
              <a:tabLst>
                <a:tab pos="604738" algn="l"/>
              </a:tabLst>
            </a:pPr>
            <a:r>
              <a:rPr lang="en-US" sz="1100" dirty="0">
                <a:solidFill>
                  <a:srgbClr val="000000"/>
                </a:solidFill>
                <a:latin typeface="Gill Sans MT"/>
                <a:cs typeface="Arial"/>
              </a:rPr>
              <a:t>TBASPs: </a:t>
            </a:r>
            <a:r>
              <a:rPr lang="en-US" sz="1100" dirty="0" err="1">
                <a:solidFill>
                  <a:srgbClr val="000000"/>
                </a:solidFill>
                <a:latin typeface="Gill Sans MT"/>
                <a:cs typeface="Arial"/>
              </a:rPr>
              <a:t>EoG</a:t>
            </a:r>
            <a:r>
              <a:rPr lang="en-US" sz="1100" dirty="0">
                <a:solidFill>
                  <a:srgbClr val="000000"/>
                </a:solidFill>
                <a:latin typeface="Gill Sans MT"/>
                <a:cs typeface="Arial"/>
              </a:rPr>
              <a:t> launched a P4R activity to support W-SMEs to obtain market standards and certificates to access new markets. </a:t>
            </a:r>
            <a:r>
              <a:rPr lang="en-US" sz="1100" dirty="0" err="1">
                <a:solidFill>
                  <a:srgbClr val="000000"/>
                </a:solidFill>
                <a:latin typeface="Gill Sans MT"/>
                <a:cs typeface="Arial"/>
              </a:rPr>
              <a:t>EoG</a:t>
            </a:r>
            <a:r>
              <a:rPr lang="en-US" sz="1100" dirty="0">
                <a:solidFill>
                  <a:srgbClr val="000000"/>
                </a:solidFill>
                <a:latin typeface="Gill Sans MT"/>
                <a:cs typeface="Arial"/>
              </a:rPr>
              <a:t> delivered the first workshop for 34 TBASPs from all six Western Balkan countries on March 2, 2022. TBASP services will be paid by </a:t>
            </a:r>
            <a:r>
              <a:rPr lang="en-US" sz="1100" dirty="0" err="1">
                <a:solidFill>
                  <a:srgbClr val="000000"/>
                </a:solidFill>
                <a:latin typeface="Gill Sans MT"/>
                <a:cs typeface="Arial"/>
              </a:rPr>
              <a:t>EoG</a:t>
            </a:r>
            <a:r>
              <a:rPr lang="en-US" sz="1100" dirty="0">
                <a:solidFill>
                  <a:srgbClr val="000000"/>
                </a:solidFill>
                <a:latin typeface="Gill Sans MT"/>
                <a:cs typeface="Arial"/>
              </a:rPr>
              <a:t> at a fixed rate once the service is delivered to W-SME clients.  </a:t>
            </a:r>
            <a:endParaRPr lang="en-US" sz="1100" dirty="0"/>
          </a:p>
        </p:txBody>
      </p:sp>
      <p:pic>
        <p:nvPicPr>
          <p:cNvPr id="13" name="Picture Placeholder 12">
            <a:extLst>
              <a:ext uri="{FF2B5EF4-FFF2-40B4-BE49-F238E27FC236}">
                <a16:creationId xmlns:a16="http://schemas.microsoft.com/office/drawing/2014/main" id="{C1DF2D28-C278-4F6F-97BD-9F97AF14462C}"/>
              </a:ext>
            </a:extLst>
          </p:cNvPr>
          <p:cNvPicPr>
            <a:picLocks noGrp="1" noChangeAspect="1"/>
          </p:cNvPicPr>
          <p:nvPr>
            <p:ph type="pic" idx="2"/>
          </p:nvPr>
        </p:nvPicPr>
        <p:blipFill>
          <a:blip r:embed="rId2"/>
          <a:srcRect l="18958" r="18958"/>
          <a:stretch>
            <a:fillRect/>
          </a:stretch>
        </p:blipFill>
        <p:spPr>
          <a:xfrm>
            <a:off x="5061857" y="161831"/>
            <a:ext cx="3914722" cy="4852703"/>
          </a:xfrm>
          <a:prstGeom prst="rect">
            <a:avLst/>
          </a:prstGeom>
        </p:spPr>
      </p:pic>
      <p:sp>
        <p:nvSpPr>
          <p:cNvPr id="10" name="Google Shape;1642;p57">
            <a:extLst>
              <a:ext uri="{FF2B5EF4-FFF2-40B4-BE49-F238E27FC236}">
                <a16:creationId xmlns:a16="http://schemas.microsoft.com/office/drawing/2014/main" id="{D25A1589-D13B-D75C-9CF4-8736178C04CA}"/>
              </a:ext>
            </a:extLst>
          </p:cNvPr>
          <p:cNvSpPr txBox="1"/>
          <p:nvPr/>
        </p:nvSpPr>
        <p:spPr>
          <a:xfrm>
            <a:off x="1040296" y="274317"/>
            <a:ext cx="4219463" cy="644406"/>
          </a:xfrm>
          <a:prstGeom prst="rect">
            <a:avLst/>
          </a:prstGeom>
          <a:noFill/>
          <a:ln>
            <a:noFill/>
          </a:ln>
        </p:spPr>
        <p:txBody>
          <a:bodyPr spcFirstLastPara="1" wrap="square" lIns="91425" tIns="45700" rIns="91425" bIns="45700" anchor="t" anchorCtr="0">
            <a:noAutofit/>
          </a:bodyPr>
          <a:lstStyle/>
          <a:p>
            <a:r>
              <a:rPr lang="en-US" sz="2000" b="1" dirty="0">
                <a:solidFill>
                  <a:schemeClr val="dk2"/>
                </a:solidFill>
                <a:latin typeface="Gill Sans MT" panose="020B0502020104020203" pitchFamily="34" charset="0"/>
                <a:ea typeface="Gill Sans"/>
                <a:cs typeface="Gill Sans"/>
                <a:sym typeface="Gill Sans"/>
              </a:rPr>
              <a:t>ENGINES OF GROWTH</a:t>
            </a:r>
          </a:p>
          <a:p>
            <a:r>
              <a:rPr lang="en-US" sz="1800" dirty="0">
                <a:solidFill>
                  <a:schemeClr val="bg2"/>
                </a:solidFill>
                <a:latin typeface="Gill Sans MT" panose="020B0502020104020203" pitchFamily="34" charset="0"/>
                <a:ea typeface="Gill Sans"/>
                <a:cs typeface="Gill Sans"/>
                <a:sym typeface="Gill Sans"/>
              </a:rPr>
              <a:t>Quarterly</a:t>
            </a: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3"/>
                  </a:ext>
                </a:extLst>
              </a:rPr>
              <a:t>)</a:t>
            </a:r>
            <a:endParaRPr lang="en-US" sz="1800" b="0" i="0" u="none" strike="noStrike" kern="0" cap="none" spc="0" normalizeH="0" baseline="0" noProof="0" dirty="0">
              <a:ln>
                <a:noFill/>
              </a:ln>
              <a:solidFill>
                <a:srgbClr val="000000"/>
              </a:solidFill>
              <a:effectLst/>
              <a:uLnTx/>
              <a:uFillTx/>
              <a:latin typeface="Gill Sans MT"/>
            </a:endParaRPr>
          </a:p>
          <a:p>
            <a:pPr marL="0" marR="0" lvl="0" indent="0" algn="l" rtl="0">
              <a:spcBef>
                <a:spcPts val="0"/>
              </a:spcBef>
              <a:spcAft>
                <a:spcPts val="0"/>
              </a:spcAft>
              <a:buNone/>
            </a:pPr>
            <a:endParaRPr lang="en-US" dirty="0"/>
          </a:p>
        </p:txBody>
      </p:sp>
      <p:pic>
        <p:nvPicPr>
          <p:cNvPr id="11" name="Google Shape;1644;p57">
            <a:extLst>
              <a:ext uri="{FF2B5EF4-FFF2-40B4-BE49-F238E27FC236}">
                <a16:creationId xmlns:a16="http://schemas.microsoft.com/office/drawing/2014/main" id="{88829D8F-661B-3AA4-2CEE-FE6E5EDE0C82}"/>
              </a:ext>
            </a:extLst>
          </p:cNvPr>
          <p:cNvPicPr preferRelativeResize="0"/>
          <p:nvPr/>
        </p:nvPicPr>
        <p:blipFill rotWithShape="1">
          <a:blip r:embed="rId3">
            <a:alphaModFix/>
          </a:blip>
          <a:srcRect/>
          <a:stretch/>
        </p:blipFill>
        <p:spPr>
          <a:xfrm>
            <a:off x="381153" y="273274"/>
            <a:ext cx="632581" cy="644406"/>
          </a:xfrm>
          <a:prstGeom prst="rect">
            <a:avLst/>
          </a:prstGeom>
          <a:noFill/>
          <a:ln>
            <a:noFill/>
          </a:ln>
        </p:spPr>
      </p:pic>
    </p:spTree>
    <p:extLst>
      <p:ext uri="{BB962C8B-B14F-4D97-AF65-F5344CB8AC3E}">
        <p14:creationId xmlns:p14="http://schemas.microsoft.com/office/powerpoint/2010/main" val="3054100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graphicFrame>
        <p:nvGraphicFramePr>
          <p:cNvPr id="5" name="Google Shape;1319;p32">
            <a:extLst>
              <a:ext uri="{FF2B5EF4-FFF2-40B4-BE49-F238E27FC236}">
                <a16:creationId xmlns:a16="http://schemas.microsoft.com/office/drawing/2014/main" id="{628EA62B-F1F8-BB4F-9AA9-EB8E0928C289}"/>
              </a:ext>
            </a:extLst>
          </p:cNvPr>
          <p:cNvGraphicFramePr/>
          <p:nvPr>
            <p:extLst>
              <p:ext uri="{D42A27DB-BD31-4B8C-83A1-F6EECF244321}">
                <p14:modId xmlns:p14="http://schemas.microsoft.com/office/powerpoint/2010/main" val="2466846210"/>
              </p:ext>
            </p:extLst>
          </p:nvPr>
        </p:nvGraphicFramePr>
        <p:xfrm>
          <a:off x="372703" y="1484136"/>
          <a:ext cx="8398594" cy="2983641"/>
        </p:xfrm>
        <a:graphic>
          <a:graphicData uri="http://schemas.openxmlformats.org/drawingml/2006/table">
            <a:tbl>
              <a:tblPr>
                <a:noFill/>
                <a:tableStyleId>{07E30F47-44BC-43C3-93B2-0ECAA61C66DA}</a:tableStyleId>
              </a:tblPr>
              <a:tblGrid>
                <a:gridCol w="4075072">
                  <a:extLst>
                    <a:ext uri="{9D8B030D-6E8A-4147-A177-3AD203B41FA5}">
                      <a16:colId xmlns:a16="http://schemas.microsoft.com/office/drawing/2014/main" val="20000"/>
                    </a:ext>
                  </a:extLst>
                </a:gridCol>
                <a:gridCol w="4323522">
                  <a:extLst>
                    <a:ext uri="{9D8B030D-6E8A-4147-A177-3AD203B41FA5}">
                      <a16:colId xmlns:a16="http://schemas.microsoft.com/office/drawing/2014/main" val="20001"/>
                    </a:ext>
                  </a:extLst>
                </a:gridCol>
              </a:tblGrid>
              <a:tr h="295275">
                <a:tc>
                  <a:txBody>
                    <a:bodyPr/>
                    <a:lstStyle/>
                    <a:p>
                      <a:pPr marL="0" lvl="0" indent="0" algn="l" rtl="0">
                        <a:lnSpc>
                          <a:spcPct val="100000"/>
                        </a:lnSpc>
                        <a:spcBef>
                          <a:spcPts val="0"/>
                        </a:spcBef>
                        <a:spcAft>
                          <a:spcPts val="0"/>
                        </a:spcAft>
                        <a:buNone/>
                      </a:pPr>
                      <a:r>
                        <a:rPr lang="en-US" sz="1200" b="1">
                          <a:solidFill>
                            <a:srgbClr val="002F6C"/>
                          </a:solidFill>
                          <a:latin typeface="Gill Sans MT"/>
                          <a:ea typeface="Gill Sans"/>
                          <a:cs typeface="Gill Sans"/>
                          <a:sym typeface="Gill Sans"/>
                        </a:rPr>
                        <a:t>Implementation Challenges</a:t>
                      </a:r>
                      <a:endParaRPr sz="1200" b="1">
                        <a:solidFill>
                          <a:srgbClr val="002F6C"/>
                        </a:solidFill>
                        <a:latin typeface="Gill Sans MT"/>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US" sz="1200" b="1">
                          <a:solidFill>
                            <a:srgbClr val="002F6C"/>
                          </a:solidFill>
                          <a:latin typeface="Gill Sans MT"/>
                          <a:ea typeface="Gill Sans"/>
                          <a:cs typeface="Gill Sans"/>
                          <a:sym typeface="Gill Sans"/>
                        </a:rPr>
                        <a:t>Solutions</a:t>
                      </a:r>
                      <a:endParaRPr sz="1200" b="1">
                        <a:solidFill>
                          <a:srgbClr val="002F6C"/>
                        </a:solidFill>
                        <a:latin typeface="Gill Sans MT"/>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3348">
                <a:tc>
                  <a:txBody>
                    <a:bodyPr/>
                    <a:lstStyle/>
                    <a:p>
                      <a:pPr marL="0" marR="0" lvl="0" indent="0" algn="l" rtl="0">
                        <a:lnSpc>
                          <a:spcPct val="90000"/>
                        </a:lnSpc>
                        <a:spcBef>
                          <a:spcPts val="0"/>
                        </a:spcBef>
                        <a:spcAft>
                          <a:spcPts val="600"/>
                        </a:spcAft>
                        <a:buNone/>
                      </a:pPr>
                      <a:r>
                        <a:rPr lang="en-US" sz="1100" b="1" i="0">
                          <a:solidFill>
                            <a:schemeClr val="tx1"/>
                          </a:solidFill>
                          <a:latin typeface="Gill Sans MT"/>
                          <a:ea typeface="Gill Sans"/>
                          <a:cs typeface="Gill Sans"/>
                          <a:sym typeface="Gill Sans"/>
                        </a:rPr>
                        <a:t>W-SMEs loan sizes are smaller. </a:t>
                      </a:r>
                      <a:r>
                        <a:rPr lang="en-US" sz="1100" b="0" i="0">
                          <a:solidFill>
                            <a:schemeClr val="tx1"/>
                          </a:solidFill>
                          <a:latin typeface="Gill Sans MT"/>
                          <a:ea typeface="Gill Sans"/>
                          <a:cs typeface="Gill Sans"/>
                          <a:sym typeface="Gill Sans"/>
                        </a:rPr>
                        <a:t>The BASP fee structure provides the highest incentives for larger loan sizes. Therefore, BASPs tend to target larger loan sizes since the effort to acquire a smaller loan is more or less equivalent to larger loans.</a:t>
                      </a:r>
                      <a:r>
                        <a:rPr lang="en-US" sz="1100" b="0" i="0">
                          <a:solidFill>
                            <a:schemeClr val="tx1"/>
                          </a:solidFill>
                          <a:latin typeface="Gill Sans MT"/>
                          <a:ea typeface="Gill Sans"/>
                          <a:cs typeface="Gill Sans"/>
                        </a:rPr>
                        <a:t> </a:t>
                      </a:r>
                      <a:endParaRPr lang="en-US" sz="1100">
                        <a:solidFill>
                          <a:schemeClr val="tx1"/>
                        </a:solidFill>
                        <a:latin typeface="Gill Sans MT" panose="020B0502020104020203" pitchFamily="34" charset="0"/>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0" indent="0" algn="l" rtl="0">
                        <a:lnSpc>
                          <a:spcPct val="90000"/>
                        </a:lnSpc>
                        <a:spcBef>
                          <a:spcPts val="0"/>
                        </a:spcBef>
                        <a:spcAft>
                          <a:spcPts val="600"/>
                        </a:spcAft>
                        <a:buClr>
                          <a:srgbClr val="004D8B"/>
                        </a:buClr>
                        <a:buSzPts val="900"/>
                        <a:buFont typeface="Gill Sans"/>
                        <a:buNone/>
                      </a:pPr>
                      <a:r>
                        <a:rPr lang="en-US" sz="1100">
                          <a:solidFill>
                            <a:schemeClr val="tx1"/>
                          </a:solidFill>
                          <a:latin typeface="Gill Sans MT"/>
                          <a:ea typeface="Gill Sans"/>
                          <a:cs typeface="Gill Sans"/>
                          <a:sym typeface="Gill Sans"/>
                        </a:rPr>
                        <a:t>Increase incentive fee structure for BASPs that secure smaller loans for W-SMEs.</a:t>
                      </a: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55983">
                <a:tc>
                  <a:txBody>
                    <a:bodyPr/>
                    <a:lstStyle/>
                    <a:p>
                      <a:pPr marL="0" marR="0" lvl="0" indent="0" algn="l" rtl="0">
                        <a:lnSpc>
                          <a:spcPct val="90000"/>
                        </a:lnSpc>
                        <a:spcBef>
                          <a:spcPts val="0"/>
                        </a:spcBef>
                        <a:spcAft>
                          <a:spcPts val="600"/>
                        </a:spcAft>
                        <a:buClr>
                          <a:srgbClr val="004D8B"/>
                        </a:buClr>
                        <a:buSzPts val="900"/>
                        <a:buFont typeface="Gill Sans"/>
                        <a:buNone/>
                      </a:pPr>
                      <a:r>
                        <a:rPr lang="en-US" sz="1100" b="1" i="0" dirty="0">
                          <a:solidFill>
                            <a:schemeClr val="tx1"/>
                          </a:solidFill>
                          <a:latin typeface="Gill Sans MT"/>
                          <a:ea typeface="Gill Sans"/>
                          <a:cs typeface="Gill Sans"/>
                          <a:sym typeface="Gill Sans"/>
                        </a:rPr>
                        <a:t>Businesses are feeling the strain of post-COVID market disruptions and the war in Ukraine. </a:t>
                      </a:r>
                      <a:r>
                        <a:rPr lang="en-US" sz="1100" dirty="0">
                          <a:solidFill>
                            <a:schemeClr val="tx1"/>
                          </a:solidFill>
                          <a:latin typeface="Gill Sans MT"/>
                          <a:ea typeface="Gill Sans"/>
                          <a:cs typeface="Gill Sans"/>
                          <a:sym typeface="Gill Sans"/>
                        </a:rPr>
                        <a:t>Increased energy costs and disruptions to supply chains are impacting businesses. Imports and exports to Ukraine have slowed down or stopped completely. Some WB companies that sell their products to Russia and Ukraine now have to find new markets.</a:t>
                      </a:r>
                      <a:endParaRPr lang="en-US" sz="1100" b="0" i="0" dirty="0">
                        <a:solidFill>
                          <a:schemeClr val="tx1"/>
                        </a:solidFill>
                        <a:latin typeface="Gill Sans MT"/>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lnSpc>
                          <a:spcPct val="90000"/>
                        </a:lnSpc>
                        <a:spcBef>
                          <a:spcPts val="0"/>
                        </a:spcBef>
                        <a:spcAft>
                          <a:spcPts val="600"/>
                        </a:spcAft>
                        <a:buClr>
                          <a:srgbClr val="004D8B"/>
                        </a:buClr>
                        <a:buSzPts val="900"/>
                        <a:buFont typeface="Arial"/>
                        <a:buNone/>
                      </a:pPr>
                      <a:r>
                        <a:rPr lang="en-US" sz="1100" b="0" i="0">
                          <a:solidFill>
                            <a:schemeClr val="tx1"/>
                          </a:solidFill>
                          <a:latin typeface="Gill Sans MT"/>
                          <a:ea typeface="Gill Sans"/>
                          <a:cs typeface="Gill Sans"/>
                          <a:sym typeface="Gill Sans"/>
                        </a:rPr>
                        <a:t>Support and expand the BASP network which helps SMEs access more affordable finance or restructure their existing loans to obtain more favorable terms.</a:t>
                      </a:r>
                      <a:r>
                        <a:rPr lang="en-US" sz="1100" b="0" i="0">
                          <a:solidFill>
                            <a:schemeClr val="tx1"/>
                          </a:solidFill>
                          <a:latin typeface="Gill Sans MT"/>
                          <a:ea typeface="Gill Sans"/>
                          <a:cs typeface="Gill Sans"/>
                        </a:rPr>
                        <a:t>  </a:t>
                      </a:r>
                      <a:endParaRPr lang="en-US" sz="1100" b="1" i="0">
                        <a:solidFill>
                          <a:schemeClr val="tx1"/>
                        </a:solidFill>
                        <a:latin typeface="Gill Sans MT" panose="020B0502020104020203" pitchFamily="34" charset="0"/>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4984932"/>
                  </a:ext>
                </a:extLst>
              </a:tr>
              <a:tr h="646043">
                <a:tc>
                  <a:txBody>
                    <a:bodyPr/>
                    <a:lstStyle/>
                    <a:p>
                      <a:pPr marL="0" marR="0" lvl="0" indent="0" algn="l" rtl="0">
                        <a:lnSpc>
                          <a:spcPct val="90000"/>
                        </a:lnSpc>
                        <a:spcBef>
                          <a:spcPts val="0"/>
                        </a:spcBef>
                        <a:spcAft>
                          <a:spcPts val="600"/>
                        </a:spcAft>
                        <a:buClr>
                          <a:srgbClr val="004D8B"/>
                        </a:buClr>
                        <a:buSzPts val="900"/>
                        <a:buFont typeface="Gill Sans"/>
                        <a:buNone/>
                      </a:pPr>
                      <a:r>
                        <a:rPr lang="en-US" sz="1100" b="1" i="0">
                          <a:solidFill>
                            <a:schemeClr val="tx1"/>
                          </a:solidFill>
                          <a:latin typeface="Gill Sans MT"/>
                          <a:ea typeface="Gill Sans"/>
                          <a:cs typeface="Gill Sans"/>
                          <a:sym typeface="Gill Sans"/>
                        </a:rPr>
                        <a:t>Co-creation processes leave less time for implementation. </a:t>
                      </a:r>
                      <a:r>
                        <a:rPr lang="en-US" sz="1100" b="0" i="0">
                          <a:solidFill>
                            <a:schemeClr val="tx1"/>
                          </a:solidFill>
                          <a:latin typeface="Gill Sans MT"/>
                          <a:ea typeface="Gill Sans"/>
                          <a:cs typeface="Gill Sans"/>
                          <a:sym typeface="Gill Sans"/>
                        </a:rPr>
                        <a:t>New financing instruments require time to be designed and implemented before significant results can be achieved. </a:t>
                      </a:r>
                      <a:r>
                        <a:rPr lang="en-US" sz="1100" b="0" i="0" err="1">
                          <a:solidFill>
                            <a:schemeClr val="tx1"/>
                          </a:solidFill>
                          <a:latin typeface="Gill Sans MT"/>
                          <a:ea typeface="Gill Sans"/>
                          <a:cs typeface="Gill Sans"/>
                          <a:sym typeface="Gill Sans"/>
                        </a:rPr>
                        <a:t>EoG</a:t>
                      </a:r>
                      <a:r>
                        <a:rPr lang="en-US" sz="1100" b="0" i="0">
                          <a:solidFill>
                            <a:schemeClr val="tx1"/>
                          </a:solidFill>
                          <a:latin typeface="Gill Sans MT"/>
                          <a:ea typeface="Gill Sans"/>
                          <a:cs typeface="Gill Sans"/>
                          <a:sym typeface="Gill Sans"/>
                        </a:rPr>
                        <a:t> ends in Sept 2024. Given the limited time remaining, </a:t>
                      </a:r>
                      <a:r>
                        <a:rPr lang="en-US" sz="1100" b="0" i="0" err="1">
                          <a:solidFill>
                            <a:schemeClr val="tx1"/>
                          </a:solidFill>
                          <a:latin typeface="Gill Sans MT"/>
                          <a:ea typeface="Gill Sans"/>
                          <a:cs typeface="Gill Sans"/>
                          <a:sym typeface="Gill Sans"/>
                        </a:rPr>
                        <a:t>EoG</a:t>
                      </a:r>
                      <a:r>
                        <a:rPr lang="en-US" sz="1100" b="0" i="0">
                          <a:solidFill>
                            <a:schemeClr val="tx1"/>
                          </a:solidFill>
                          <a:latin typeface="Gill Sans MT"/>
                          <a:ea typeface="Gill Sans"/>
                          <a:cs typeface="Gill Sans"/>
                          <a:sym typeface="Gill Sans"/>
                        </a:rPr>
                        <a:t> has been forced to be more conservative when selecting and supporting new financing instruments.</a:t>
                      </a:r>
                      <a:r>
                        <a:rPr lang="en-US" sz="1100" b="0" i="0">
                          <a:solidFill>
                            <a:schemeClr val="tx1"/>
                          </a:solidFill>
                          <a:latin typeface="Gill Sans MT"/>
                          <a:ea typeface="Gill Sans"/>
                          <a:cs typeface="Gill Sans"/>
                        </a:rPr>
                        <a:t> </a:t>
                      </a:r>
                      <a:endParaRPr lang="en-US" sz="1100" b="0" i="0">
                        <a:solidFill>
                          <a:schemeClr val="tx1"/>
                        </a:solidFill>
                        <a:latin typeface="Gill Sans MT" panose="020B0502020104020203" pitchFamily="34" charset="0"/>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90000"/>
                        </a:lnSpc>
                        <a:spcBef>
                          <a:spcPts val="0"/>
                        </a:spcBef>
                        <a:spcAft>
                          <a:spcPts val="600"/>
                        </a:spcAft>
                        <a:buClr>
                          <a:srgbClr val="004D8B"/>
                        </a:buClr>
                        <a:buSzPts val="900"/>
                        <a:buFont typeface="Arial"/>
                        <a:buNone/>
                      </a:pPr>
                      <a:r>
                        <a:rPr lang="en-US" sz="1100" b="0" i="0" dirty="0">
                          <a:solidFill>
                            <a:schemeClr val="tx1"/>
                          </a:solidFill>
                          <a:latin typeface="Gill Sans MT"/>
                          <a:ea typeface="Gill Sans"/>
                          <a:cs typeface="Gill Sans"/>
                        </a:rPr>
                        <a:t>Consider</a:t>
                      </a:r>
                      <a:r>
                        <a:rPr lang="en-US" sz="1100" b="0" i="0" dirty="0">
                          <a:solidFill>
                            <a:schemeClr val="tx1"/>
                          </a:solidFill>
                          <a:latin typeface="Gill Sans MT"/>
                          <a:ea typeface="Gill Sans"/>
                          <a:cs typeface="Gill Sans"/>
                          <a:sym typeface="Gill Sans"/>
                        </a:rPr>
                        <a:t> an</a:t>
                      </a:r>
                      <a:r>
                        <a:rPr lang="en-US" sz="1100" b="0" i="0" baseline="0" dirty="0">
                          <a:solidFill>
                            <a:schemeClr val="tx1"/>
                          </a:solidFill>
                          <a:latin typeface="Gill Sans MT"/>
                          <a:ea typeface="Gill Sans"/>
                          <a:cs typeface="Gill Sans"/>
                          <a:sym typeface="Gill Sans"/>
                        </a:rPr>
                        <a:t> </a:t>
                      </a:r>
                      <a:r>
                        <a:rPr lang="en-US" sz="1100" b="0" i="0" dirty="0">
                          <a:solidFill>
                            <a:schemeClr val="tx1"/>
                          </a:solidFill>
                          <a:latin typeface="Gill Sans MT"/>
                          <a:ea typeface="Gill Sans"/>
                          <a:cs typeface="Gill Sans"/>
                          <a:sym typeface="Gill Sans"/>
                        </a:rPr>
                        <a:t>extension for the </a:t>
                      </a:r>
                      <a:r>
                        <a:rPr lang="en-US" sz="1100" b="0" i="0" dirty="0" err="1">
                          <a:solidFill>
                            <a:schemeClr val="tx1"/>
                          </a:solidFill>
                          <a:latin typeface="Gill Sans MT"/>
                          <a:ea typeface="Gill Sans"/>
                          <a:cs typeface="Gill Sans"/>
                          <a:sym typeface="Gill Sans"/>
                        </a:rPr>
                        <a:t>EoG</a:t>
                      </a:r>
                      <a:r>
                        <a:rPr lang="en-US" sz="1100" b="0" i="0" dirty="0">
                          <a:solidFill>
                            <a:schemeClr val="tx1"/>
                          </a:solidFill>
                          <a:latin typeface="Gill Sans MT"/>
                          <a:ea typeface="Gill Sans"/>
                          <a:cs typeface="Gill Sans"/>
                          <a:sym typeface="Gill Sans"/>
                        </a:rPr>
                        <a:t> Activity to allow time for new financial instruments to be developed and release capital. At the same time, increase awareness amongst SMEs about the new financing products and services piloted under the </a:t>
                      </a:r>
                      <a:r>
                        <a:rPr lang="en-US" sz="1100" b="0" i="0" dirty="0" err="1">
                          <a:solidFill>
                            <a:schemeClr val="tx1"/>
                          </a:solidFill>
                          <a:latin typeface="Gill Sans MT"/>
                          <a:ea typeface="Gill Sans"/>
                          <a:cs typeface="Gill Sans"/>
                          <a:sym typeface="Gill Sans"/>
                        </a:rPr>
                        <a:t>EoG</a:t>
                      </a:r>
                      <a:r>
                        <a:rPr lang="en-US" sz="1100" b="0" i="0" baseline="0" dirty="0">
                          <a:solidFill>
                            <a:schemeClr val="tx1"/>
                          </a:solidFill>
                          <a:latin typeface="Gill Sans MT"/>
                          <a:ea typeface="Gill Sans"/>
                          <a:cs typeface="Gill Sans"/>
                          <a:sym typeface="Gill Sans"/>
                        </a:rPr>
                        <a:t> Activity.</a:t>
                      </a:r>
                      <a:endParaRPr lang="en-US" sz="1100" b="0" i="0" dirty="0">
                        <a:solidFill>
                          <a:schemeClr val="tx1"/>
                        </a:solidFill>
                        <a:latin typeface="Gill Sans MT" panose="020B0502020104020203" pitchFamily="34" charset="0"/>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Google Shape;1642;p57">
            <a:extLst>
              <a:ext uri="{FF2B5EF4-FFF2-40B4-BE49-F238E27FC236}">
                <a16:creationId xmlns:a16="http://schemas.microsoft.com/office/drawing/2014/main" id="{4FAFBCF4-A323-8AC3-0C31-7FD8DE56953F}"/>
              </a:ext>
            </a:extLst>
          </p:cNvPr>
          <p:cNvSpPr txBox="1"/>
          <p:nvPr/>
        </p:nvSpPr>
        <p:spPr>
          <a:xfrm>
            <a:off x="1040296" y="274317"/>
            <a:ext cx="4219463" cy="644406"/>
          </a:xfrm>
          <a:prstGeom prst="rect">
            <a:avLst/>
          </a:prstGeom>
          <a:noFill/>
          <a:ln>
            <a:noFill/>
          </a:ln>
        </p:spPr>
        <p:txBody>
          <a:bodyPr spcFirstLastPara="1" wrap="square" lIns="91425" tIns="45700" rIns="91425" bIns="45700" anchor="t" anchorCtr="0">
            <a:noAutofit/>
          </a:bodyPr>
          <a:lstStyle/>
          <a:p>
            <a:r>
              <a:rPr lang="en-US" sz="2000" b="1" dirty="0">
                <a:solidFill>
                  <a:schemeClr val="dk2"/>
                </a:solidFill>
                <a:latin typeface="Gill Sans MT" panose="020B0502020104020203" pitchFamily="34" charset="0"/>
                <a:ea typeface="Gill Sans"/>
                <a:cs typeface="Gill Sans"/>
                <a:sym typeface="Gill Sans"/>
              </a:rPr>
              <a:t>ENGINES OF GROWTH</a:t>
            </a:r>
          </a:p>
          <a:p>
            <a:r>
              <a:rPr lang="en-US" sz="1800" dirty="0">
                <a:solidFill>
                  <a:schemeClr val="bg2"/>
                </a:solidFill>
                <a:latin typeface="Gill Sans MT" panose="020B0502020104020203" pitchFamily="34" charset="0"/>
                <a:ea typeface="Gill Sans"/>
                <a:cs typeface="Gill Sans"/>
                <a:sym typeface="Gill Sans"/>
              </a:rPr>
              <a:t>Quarterly</a:t>
            </a:r>
            <a:r>
              <a:rPr kumimoji="0" lang="en-US" sz="1800" b="0" i="0" u="none" strike="noStrike" kern="0" cap="none" spc="0" normalizeH="0" baseline="0" noProof="0" dirty="0">
                <a:ln>
                  <a:noFill/>
                </a:ln>
                <a:solidFill>
                  <a:schemeClr val="bg2"/>
                </a:solidFill>
                <a:effectLst/>
                <a:uLnTx/>
                <a:uFillTx/>
                <a:latin typeface="Gill Sans MT" panose="020B0502020104020203" pitchFamily="34" charset="0"/>
                <a:ea typeface="Gill Sans"/>
                <a:cs typeface="Gill Sans"/>
                <a:sym typeface="Gill Sans"/>
              </a:rPr>
              <a:t> Updates </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89"/>
                  </a:ext>
                </a:extLst>
              </a:rPr>
              <a:t>(Y</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0"/>
                  </a:ext>
                </a:extLst>
              </a:rPr>
              <a:t>3</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1"/>
                  </a:ext>
                </a:extLst>
              </a:rPr>
              <a:t> Q</a:t>
            </a:r>
            <a:r>
              <a:rPr kumimoji="0" lang="en-US" sz="1800" b="0" i="0" u="none" strike="noStrike" kern="0" cap="none" spc="0" normalizeH="0" baseline="0" noProof="0" dirty="0">
                <a:ln>
                  <a:noFill/>
                </a:ln>
                <a:solidFill>
                  <a:srgbClr val="6C6463"/>
                </a:solidFill>
                <a:effectLst/>
                <a:uLnTx/>
                <a:uFillTx/>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2"/>
                  </a:ext>
                </a:extLst>
              </a:rPr>
              <a:t>2</a:t>
            </a:r>
            <a:r>
              <a:rPr kumimoji="0" lang="en-US" sz="1800" b="0" i="0" u="none" strike="noStrike" kern="0" cap="none" spc="0" normalizeH="0" baseline="0" noProof="0" dirty="0">
                <a:ln>
                  <a:noFill/>
                </a:ln>
                <a:solidFill>
                  <a:srgbClr val="6C6463"/>
                </a:solidFill>
                <a:effectLst/>
                <a:uLnTx/>
                <a:uFillTx/>
                <a:latin typeface="Gill Sans MT"/>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193"/>
                  </a:ext>
                </a:extLst>
              </a:rPr>
              <a:t>)</a:t>
            </a:r>
            <a:endParaRPr lang="en-US" sz="1800" b="0" i="0" u="none" strike="noStrike" kern="0" cap="none" spc="0" normalizeH="0" baseline="0" noProof="0" dirty="0">
              <a:ln>
                <a:noFill/>
              </a:ln>
              <a:solidFill>
                <a:srgbClr val="000000"/>
              </a:solidFill>
              <a:effectLst/>
              <a:uLnTx/>
              <a:uFillTx/>
              <a:latin typeface="Gill Sans MT"/>
            </a:endParaRPr>
          </a:p>
          <a:p>
            <a:pPr marL="0" marR="0" lvl="0" indent="0" algn="l" rtl="0">
              <a:spcBef>
                <a:spcPts val="0"/>
              </a:spcBef>
              <a:spcAft>
                <a:spcPts val="0"/>
              </a:spcAft>
              <a:buNone/>
            </a:pPr>
            <a:endParaRPr lang="en-US" dirty="0"/>
          </a:p>
        </p:txBody>
      </p:sp>
      <p:pic>
        <p:nvPicPr>
          <p:cNvPr id="7" name="Google Shape;1644;p57">
            <a:extLst>
              <a:ext uri="{FF2B5EF4-FFF2-40B4-BE49-F238E27FC236}">
                <a16:creationId xmlns:a16="http://schemas.microsoft.com/office/drawing/2014/main" id="{9B18B119-9FB2-6995-9AC3-E394291783D4}"/>
              </a:ext>
            </a:extLst>
          </p:cNvPr>
          <p:cNvPicPr preferRelativeResize="0"/>
          <p:nvPr/>
        </p:nvPicPr>
        <p:blipFill rotWithShape="1">
          <a:blip r:embed="rId3">
            <a:alphaModFix/>
          </a:blip>
          <a:srcRect/>
          <a:stretch/>
        </p:blipFill>
        <p:spPr>
          <a:xfrm>
            <a:off x="381153" y="273274"/>
            <a:ext cx="632581" cy="64440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50" name="Google Shape;1650;p58"/>
          <p:cNvSpPr txBox="1"/>
          <p:nvPr/>
        </p:nvSpPr>
        <p:spPr>
          <a:xfrm>
            <a:off x="3635449" y="1614747"/>
            <a:ext cx="4784157" cy="2881421"/>
          </a:xfrm>
          <a:prstGeom prst="rect">
            <a:avLst/>
          </a:prstGeom>
          <a:noFill/>
          <a:ln>
            <a:noFill/>
          </a:ln>
        </p:spPr>
        <p:txBody>
          <a:bodyPr spcFirstLastPara="1" wrap="square" lIns="91425" tIns="45700" rIns="91425" bIns="45700" anchor="t" anchorCtr="0">
            <a:noAutofit/>
          </a:bodyPr>
          <a:lstStyle/>
          <a:p>
            <a:pPr marL="0" marR="0" lvl="0" indent="0" algn="l" rtl="0">
              <a:spcBef>
                <a:spcPts val="900"/>
              </a:spcBef>
              <a:spcAft>
                <a:spcPts val="0"/>
              </a:spcAft>
              <a:buNone/>
            </a:pPr>
            <a:r>
              <a:rPr lang="en-US" b="1" dirty="0">
                <a:solidFill>
                  <a:schemeClr val="tx2"/>
                </a:solidFill>
                <a:latin typeface="Gill Sans MT" panose="020B0502020104020203" pitchFamily="34" charset="0"/>
                <a:ea typeface="Gill Sans"/>
                <a:cs typeface="Gill Sans"/>
                <a:sym typeface="Gill Sans"/>
              </a:rPr>
              <a:t>Objectives</a:t>
            </a:r>
            <a:endParaRPr dirty="0">
              <a:solidFill>
                <a:schemeClr val="tx2"/>
              </a:solidFill>
              <a:latin typeface="Gill Sans MT" panose="020B0502020104020203" pitchFamily="34" charset="0"/>
            </a:endParaRPr>
          </a:p>
          <a:p>
            <a:pPr marL="171450" marR="0" lvl="0" indent="-171450" algn="l" rtl="0">
              <a:spcBef>
                <a:spcPts val="900"/>
              </a:spcBef>
              <a:spcAft>
                <a:spcPts val="0"/>
              </a:spcAft>
              <a:buClr>
                <a:schemeClr val="accent1"/>
              </a:buClr>
              <a:buSzPct val="110000"/>
              <a:buFont typeface="Wingdings" pitchFamily="2" charset="2"/>
              <a:buChar char="§"/>
            </a:pPr>
            <a:r>
              <a:rPr lang="en-US" sz="1200" dirty="0">
                <a:solidFill>
                  <a:schemeClr val="tx1"/>
                </a:solidFill>
                <a:latin typeface="Gill Sans MT" panose="020B0502020104020203" pitchFamily="34" charset="0"/>
                <a:ea typeface="Gill Sans"/>
                <a:cs typeface="Gill Sans"/>
                <a:sym typeface="Gill Sans"/>
              </a:rPr>
              <a:t>Improve evidence for best practices in social protection and assess possible interventions for vulnerable female workers.</a:t>
            </a:r>
            <a:endParaRPr sz="1800" dirty="0">
              <a:solidFill>
                <a:schemeClr val="tx1"/>
              </a:solidFill>
              <a:latin typeface="Gill Sans MT" panose="020B0502020104020203" pitchFamily="34" charset="0"/>
              <a:ea typeface="Gill Sans"/>
              <a:cs typeface="Gill Sans"/>
              <a:sym typeface="Gill Sans"/>
            </a:endParaRPr>
          </a:p>
          <a:p>
            <a:pPr marL="171450" marR="0" lvl="0" indent="-171450" algn="l" rtl="0">
              <a:spcBef>
                <a:spcPts val="900"/>
              </a:spcBef>
              <a:spcAft>
                <a:spcPts val="0"/>
              </a:spcAft>
              <a:buClr>
                <a:schemeClr val="accent1"/>
              </a:buClr>
              <a:buSzPct val="110000"/>
              <a:buFont typeface="Wingdings" pitchFamily="2" charset="2"/>
              <a:buChar char="§"/>
            </a:pPr>
            <a:r>
              <a:rPr lang="en-US" sz="1200" dirty="0">
                <a:solidFill>
                  <a:schemeClr val="tx1"/>
                </a:solidFill>
                <a:latin typeface="Gill Sans MT" panose="020B0502020104020203" pitchFamily="34" charset="0"/>
                <a:ea typeface="Gill Sans"/>
                <a:cs typeface="Gill Sans"/>
                <a:sym typeface="Gill Sans"/>
              </a:rPr>
              <a:t>Co-develop and launch platforms incorporating innovations, including the use of blended finance to mobilize the private sector and promote affordability, ease of use, and sustainability of SP interventions.</a:t>
            </a:r>
            <a:endParaRPr dirty="0">
              <a:solidFill>
                <a:schemeClr val="tx1"/>
              </a:solidFill>
              <a:latin typeface="Gill Sans MT" panose="020B0502020104020203" pitchFamily="34" charset="0"/>
            </a:endParaRPr>
          </a:p>
          <a:p>
            <a:pPr marL="171450" marR="0" lvl="0" indent="-171450" algn="l" rtl="0">
              <a:spcBef>
                <a:spcPts val="900"/>
              </a:spcBef>
              <a:spcAft>
                <a:spcPts val="0"/>
              </a:spcAft>
              <a:buClr>
                <a:schemeClr val="accent1"/>
              </a:buClr>
              <a:buSzPct val="110000"/>
              <a:buFont typeface="Wingdings" pitchFamily="2" charset="2"/>
              <a:buChar char="§"/>
            </a:pPr>
            <a:r>
              <a:rPr lang="en-US" sz="1200" dirty="0">
                <a:solidFill>
                  <a:schemeClr val="tx1"/>
                </a:solidFill>
                <a:latin typeface="Gill Sans MT" panose="020B0502020104020203" pitchFamily="34" charset="0"/>
                <a:ea typeface="Gill Sans"/>
                <a:cs typeface="Gill Sans"/>
                <a:sym typeface="Gill Sans"/>
              </a:rPr>
              <a:t>Monitor and evaluate SP interventions for impact​ by measuring use, paid employment, education and health outcomes, and economic empowerment.</a:t>
            </a:r>
            <a:endParaRPr dirty="0">
              <a:solidFill>
                <a:schemeClr val="tx1"/>
              </a:solidFill>
              <a:latin typeface="Gill Sans MT" panose="020B0502020104020203" pitchFamily="34" charset="0"/>
            </a:endParaRPr>
          </a:p>
        </p:txBody>
      </p:sp>
      <p:sp>
        <p:nvSpPr>
          <p:cNvPr id="1651" name="Google Shape;1651;p58"/>
          <p:cNvSpPr txBox="1"/>
          <p:nvPr/>
        </p:nvSpPr>
        <p:spPr>
          <a:xfrm>
            <a:off x="1626738" y="1723485"/>
            <a:ext cx="1709546" cy="28814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900"/>
              </a:spcAft>
              <a:buNone/>
            </a:pPr>
            <a:r>
              <a:rPr lang="en-US" sz="1200" i="1">
                <a:solidFill>
                  <a:srgbClr val="012E6D"/>
                </a:solidFill>
                <a:latin typeface="Gill Sans MT" panose="020B0502020104020203" pitchFamily="34" charset="0"/>
                <a:ea typeface="Gill Sans"/>
                <a:cs typeface="Gill Sans"/>
                <a:sym typeface="Gill Sans"/>
              </a:rPr>
              <a:t>Projected LOP budget of </a:t>
            </a:r>
            <a:r>
              <a:rPr lang="en-US" sz="1200" b="1" i="1">
                <a:solidFill>
                  <a:srgbClr val="012E6D"/>
                </a:solidFill>
                <a:latin typeface="Gill Sans MT" panose="020B0502020104020203" pitchFamily="34" charset="0"/>
                <a:ea typeface="Gill Sans"/>
                <a:cs typeface="Gill Sans"/>
                <a:sym typeface="Gill Sans"/>
              </a:rPr>
              <a:t>USD4 M</a:t>
            </a:r>
            <a:br>
              <a:rPr lang="en-US" sz="1200" b="1" i="1">
                <a:solidFill>
                  <a:srgbClr val="012E6D"/>
                </a:solidFill>
                <a:latin typeface="Gill Sans MT" panose="020B0502020104020203" pitchFamily="34" charset="0"/>
                <a:ea typeface="Gill Sans"/>
                <a:cs typeface="Gill Sans"/>
                <a:sym typeface="Gill Sans"/>
              </a:rPr>
            </a:br>
            <a:r>
              <a:rPr lang="en-US" sz="1200" i="1">
                <a:solidFill>
                  <a:srgbClr val="012E6D"/>
                </a:solidFill>
                <a:latin typeface="Gill Sans MT" panose="020B0502020104020203" pitchFamily="34" charset="0"/>
                <a:ea typeface="Gill Sans"/>
                <a:cs typeface="Gill Sans"/>
                <a:sym typeface="Gill Sans"/>
              </a:rPr>
              <a:t>Seeking at least 4:1 private sector matching of USAID’s funding </a:t>
            </a:r>
            <a:endParaRPr sz="1200">
              <a:solidFill>
                <a:srgbClr val="012E6D"/>
              </a:solidFill>
              <a:latin typeface="Gill Sans MT" panose="020B0502020104020203" pitchFamily="34" charset="0"/>
            </a:endParaRPr>
          </a:p>
          <a:p>
            <a:pPr marL="0" marR="0" lvl="0" indent="0" algn="l" rtl="0">
              <a:spcBef>
                <a:spcPts val="1200"/>
              </a:spcBef>
              <a:spcAft>
                <a:spcPts val="900"/>
              </a:spcAft>
              <a:buNone/>
            </a:pPr>
            <a:r>
              <a:rPr lang="en-US" sz="1200" i="1">
                <a:solidFill>
                  <a:srgbClr val="012E6D"/>
                </a:solidFill>
                <a:latin typeface="Gill Sans MT" panose="020B0502020104020203" pitchFamily="34" charset="0"/>
                <a:ea typeface="Gill Sans"/>
                <a:cs typeface="Gill Sans"/>
                <a:sym typeface="Gill Sans"/>
              </a:rPr>
              <a:t>Sep 2020 – TBD</a:t>
            </a:r>
            <a:endParaRPr sz="1200">
              <a:solidFill>
                <a:srgbClr val="012E6D"/>
              </a:solidFill>
              <a:latin typeface="Gill Sans MT" panose="020B0502020104020203" pitchFamily="34" charset="0"/>
            </a:endParaRPr>
          </a:p>
          <a:p>
            <a:pPr marL="0" marR="0" lvl="0" indent="0" algn="l" rtl="0">
              <a:spcBef>
                <a:spcPts val="1200"/>
              </a:spcBef>
              <a:spcAft>
                <a:spcPts val="900"/>
              </a:spcAft>
              <a:buNone/>
            </a:pPr>
            <a:r>
              <a:rPr lang="en-US" sz="1200" i="1">
                <a:solidFill>
                  <a:srgbClr val="012E6D"/>
                </a:solidFill>
                <a:latin typeface="Gill Sans MT" panose="020B0502020104020203" pitchFamily="34" charset="0"/>
                <a:ea typeface="Gill Sans"/>
                <a:cs typeface="Gill Sans"/>
                <a:sym typeface="Gill Sans"/>
              </a:rPr>
              <a:t>Bangladesh, Indonesia, Philippines (Phase 1b)</a:t>
            </a:r>
            <a:endParaRPr sz="1200">
              <a:solidFill>
                <a:srgbClr val="012E6D"/>
              </a:solidFill>
              <a:latin typeface="Gill Sans MT" panose="020B0502020104020203" pitchFamily="34" charset="0"/>
            </a:endParaRPr>
          </a:p>
          <a:p>
            <a:pPr marL="0" marR="0" lvl="0" indent="0" algn="l" rtl="0">
              <a:spcBef>
                <a:spcPts val="1200"/>
              </a:spcBef>
              <a:spcAft>
                <a:spcPts val="900"/>
              </a:spcAft>
              <a:buNone/>
            </a:pPr>
            <a:endParaRPr sz="1200" i="1">
              <a:solidFill>
                <a:srgbClr val="012E6D"/>
              </a:solidFill>
              <a:latin typeface="Gill Sans"/>
              <a:ea typeface="Gill Sans"/>
              <a:cs typeface="Gill Sans"/>
              <a:sym typeface="Gill Sans"/>
            </a:endParaRPr>
          </a:p>
        </p:txBody>
      </p:sp>
      <p:grpSp>
        <p:nvGrpSpPr>
          <p:cNvPr id="1652" name="Google Shape;1652;p58"/>
          <p:cNvGrpSpPr/>
          <p:nvPr/>
        </p:nvGrpSpPr>
        <p:grpSpPr>
          <a:xfrm>
            <a:off x="1182946" y="2851781"/>
            <a:ext cx="385583" cy="385583"/>
            <a:chOff x="223285" y="3200073"/>
            <a:chExt cx="431550" cy="431550"/>
          </a:xfrm>
        </p:grpSpPr>
        <p:sp>
          <p:nvSpPr>
            <p:cNvPr id="1653" name="Google Shape;1653;p58"/>
            <p:cNvSpPr/>
            <p:nvPr/>
          </p:nvSpPr>
          <p:spPr>
            <a:xfrm>
              <a:off x="223285" y="3200073"/>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654" name="Google Shape;1654;p58"/>
            <p:cNvPicPr preferRelativeResize="0"/>
            <p:nvPr/>
          </p:nvPicPr>
          <p:blipFill rotWithShape="1">
            <a:blip r:embed="rId3">
              <a:alphaModFix/>
            </a:blip>
            <a:srcRect/>
            <a:stretch/>
          </p:blipFill>
          <p:spPr>
            <a:xfrm>
              <a:off x="298161" y="3274950"/>
              <a:ext cx="281798" cy="281796"/>
            </a:xfrm>
            <a:prstGeom prst="rect">
              <a:avLst/>
            </a:prstGeom>
            <a:noFill/>
            <a:ln>
              <a:noFill/>
            </a:ln>
          </p:spPr>
        </p:pic>
      </p:grpSp>
      <p:grpSp>
        <p:nvGrpSpPr>
          <p:cNvPr id="1655" name="Google Shape;1655;p58"/>
          <p:cNvGrpSpPr/>
          <p:nvPr/>
        </p:nvGrpSpPr>
        <p:grpSpPr>
          <a:xfrm>
            <a:off x="1177774" y="1787277"/>
            <a:ext cx="385583" cy="385583"/>
            <a:chOff x="223285" y="2622616"/>
            <a:chExt cx="431550" cy="431550"/>
          </a:xfrm>
        </p:grpSpPr>
        <p:sp>
          <p:nvSpPr>
            <p:cNvPr id="1656" name="Google Shape;1656;p58"/>
            <p:cNvSpPr/>
            <p:nvPr/>
          </p:nvSpPr>
          <p:spPr>
            <a:xfrm>
              <a:off x="223285" y="2622616"/>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657" name="Google Shape;1657;p58"/>
            <p:cNvPicPr preferRelativeResize="0"/>
            <p:nvPr/>
          </p:nvPicPr>
          <p:blipFill rotWithShape="1">
            <a:blip r:embed="rId4">
              <a:alphaModFix/>
            </a:blip>
            <a:srcRect/>
            <a:stretch/>
          </p:blipFill>
          <p:spPr>
            <a:xfrm>
              <a:off x="355184" y="2677230"/>
              <a:ext cx="164922" cy="308174"/>
            </a:xfrm>
            <a:prstGeom prst="rect">
              <a:avLst/>
            </a:prstGeom>
            <a:noFill/>
            <a:ln>
              <a:noFill/>
            </a:ln>
          </p:spPr>
        </p:pic>
      </p:grpSp>
      <p:grpSp>
        <p:nvGrpSpPr>
          <p:cNvPr id="1658" name="Google Shape;1658;p58"/>
          <p:cNvGrpSpPr/>
          <p:nvPr/>
        </p:nvGrpSpPr>
        <p:grpSpPr>
          <a:xfrm>
            <a:off x="1182947" y="3416421"/>
            <a:ext cx="385583" cy="385583"/>
            <a:chOff x="223285" y="3780400"/>
            <a:chExt cx="431550" cy="431550"/>
          </a:xfrm>
        </p:grpSpPr>
        <p:sp>
          <p:nvSpPr>
            <p:cNvPr id="1659" name="Google Shape;1659;p58"/>
            <p:cNvSpPr/>
            <p:nvPr/>
          </p:nvSpPr>
          <p:spPr>
            <a:xfrm>
              <a:off x="223285" y="3780400"/>
              <a:ext cx="431550" cy="43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Gill Sans"/>
                <a:ea typeface="Gill Sans"/>
                <a:cs typeface="Gill Sans"/>
                <a:sym typeface="Gill Sans"/>
              </a:endParaRPr>
            </a:p>
          </p:txBody>
        </p:sp>
        <p:pic>
          <p:nvPicPr>
            <p:cNvPr id="1660" name="Google Shape;1660;p58"/>
            <p:cNvPicPr preferRelativeResize="0"/>
            <p:nvPr/>
          </p:nvPicPr>
          <p:blipFill rotWithShape="1">
            <a:blip r:embed="rId5">
              <a:alphaModFix/>
            </a:blip>
            <a:srcRect/>
            <a:stretch/>
          </p:blipFill>
          <p:spPr>
            <a:xfrm>
              <a:off x="341258" y="3848824"/>
              <a:ext cx="191084" cy="287748"/>
            </a:xfrm>
            <a:prstGeom prst="rect">
              <a:avLst/>
            </a:prstGeom>
            <a:noFill/>
            <a:ln>
              <a:noFill/>
            </a:ln>
          </p:spPr>
        </p:pic>
      </p:grpSp>
      <p:sp>
        <p:nvSpPr>
          <p:cNvPr id="16" name="Google Shape;1670;p59">
            <a:extLst>
              <a:ext uri="{FF2B5EF4-FFF2-40B4-BE49-F238E27FC236}">
                <a16:creationId xmlns:a16="http://schemas.microsoft.com/office/drawing/2014/main" id="{52C4584E-8495-C847-B03A-1187E1CF8E43}"/>
              </a:ext>
            </a:extLst>
          </p:cNvPr>
          <p:cNvSpPr txBox="1"/>
          <p:nvPr/>
        </p:nvSpPr>
        <p:spPr>
          <a:xfrm>
            <a:off x="1146952" y="267585"/>
            <a:ext cx="6048505" cy="724177"/>
          </a:xfrm>
          <a:prstGeom prst="rect">
            <a:avLst/>
          </a:prstGeom>
          <a:noFill/>
          <a:ln>
            <a:noFill/>
          </a:ln>
        </p:spPr>
        <p:txBody>
          <a:bodyPr spcFirstLastPara="1" wrap="square" lIns="91425" tIns="45700" rIns="91425" bIns="45700" anchor="t" anchorCtr="0">
            <a:noAutofit/>
          </a:bodyPr>
          <a:lstStyle/>
          <a:p>
            <a:pPr lvl="0"/>
            <a:r>
              <a:rPr lang="en-US" sz="2000" b="1" dirty="0">
                <a:solidFill>
                  <a:schemeClr val="dk2"/>
                </a:solidFill>
                <a:latin typeface="Gill Sans MT" panose="020B0502020104020203" pitchFamily="34" charset="0"/>
                <a:ea typeface="Gill Sans"/>
                <a:cs typeface="Gill Sans"/>
                <a:sym typeface="Gill Sans"/>
              </a:rPr>
              <a:t>ASIA – SOCIAL PROTECTION (SP)</a:t>
            </a:r>
            <a:endParaRPr lang="en-US" sz="2000" dirty="0">
              <a:highlight>
                <a:srgbClr val="00FF00"/>
              </a:highlight>
              <a:latin typeface="Gill Sans MT" panose="020B0502020104020203" pitchFamily="34" charset="0"/>
            </a:endParaRPr>
          </a:p>
          <a:p>
            <a:pPr lvl="0">
              <a:spcBef>
                <a:spcPts val="600"/>
              </a:spcBef>
            </a:pPr>
            <a:r>
              <a:rPr lang="en-US" sz="1600" dirty="0">
                <a:solidFill>
                  <a:schemeClr val="bg2"/>
                </a:solidFill>
                <a:latin typeface="Gill Sans MT" panose="020B0502020104020203" pitchFamily="34" charset="0"/>
                <a:ea typeface="Gill Sans"/>
                <a:cs typeface="Gill Sans"/>
                <a:sym typeface="Gill Sans"/>
              </a:rPr>
              <a:t>Activity summary: Improve access to financial and social protection for vulnerable women in Asia </a:t>
            </a:r>
            <a:endParaRPr lang="en-US" sz="1600" dirty="0">
              <a:solidFill>
                <a:schemeClr val="bg2"/>
              </a:solidFill>
              <a:latin typeface="Gill Sans MT" panose="020B0502020104020203" pitchFamily="34" charset="0"/>
            </a:endParaRPr>
          </a:p>
        </p:txBody>
      </p:sp>
      <p:cxnSp>
        <p:nvCxnSpPr>
          <p:cNvPr id="18" name="Google Shape;1661;p58">
            <a:extLst>
              <a:ext uri="{FF2B5EF4-FFF2-40B4-BE49-F238E27FC236}">
                <a16:creationId xmlns:a16="http://schemas.microsoft.com/office/drawing/2014/main" id="{0CDF600B-6EEB-0987-A62D-F40EA3700CC0}"/>
              </a:ext>
            </a:extLst>
          </p:cNvPr>
          <p:cNvCxnSpPr>
            <a:cxnSpLocks/>
          </p:cNvCxnSpPr>
          <p:nvPr/>
        </p:nvCxnSpPr>
        <p:spPr>
          <a:xfrm>
            <a:off x="3466871" y="1723485"/>
            <a:ext cx="0" cy="2078519"/>
          </a:xfrm>
          <a:prstGeom prst="straightConnector1">
            <a:avLst/>
          </a:prstGeom>
          <a:noFill/>
          <a:ln w="19050" cap="flat" cmpd="sng">
            <a:solidFill>
              <a:schemeClr val="bg1">
                <a:lumMod val="75000"/>
              </a:schemeClr>
            </a:solidFill>
            <a:prstDash val="solid"/>
            <a:round/>
            <a:headEnd type="none" w="sm" len="sm"/>
            <a:tailEnd type="none" w="sm" len="sm"/>
          </a:ln>
        </p:spPr>
      </p:cxnSp>
      <p:pic>
        <p:nvPicPr>
          <p:cNvPr id="4" name="Picture 3" descr="Icon&#10;&#10;Description automatically generated">
            <a:extLst>
              <a:ext uri="{FF2B5EF4-FFF2-40B4-BE49-F238E27FC236}">
                <a16:creationId xmlns:a16="http://schemas.microsoft.com/office/drawing/2014/main" id="{BBD8E1BB-84BB-5AB5-D4FE-68E415DF28A0}"/>
              </a:ext>
            </a:extLst>
          </p:cNvPr>
          <p:cNvPicPr>
            <a:picLocks noChangeAspect="1"/>
          </p:cNvPicPr>
          <p:nvPr/>
        </p:nvPicPr>
        <p:blipFill>
          <a:blip r:embed="rId6"/>
          <a:stretch>
            <a:fillRect/>
          </a:stretch>
        </p:blipFill>
        <p:spPr>
          <a:xfrm>
            <a:off x="283688" y="257225"/>
            <a:ext cx="892760" cy="84586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pic>
        <p:nvPicPr>
          <p:cNvPr id="58" name="Picture 57" descr="A person cooking food on a stove&#10;&#10;Description automatically generated with low confidence">
            <a:extLst>
              <a:ext uri="{FF2B5EF4-FFF2-40B4-BE49-F238E27FC236}">
                <a16:creationId xmlns:a16="http://schemas.microsoft.com/office/drawing/2014/main" id="{CA89A445-114F-DDC0-3E16-C10E94A28F3F}"/>
              </a:ext>
            </a:extLst>
          </p:cNvPr>
          <p:cNvPicPr>
            <a:picLocks noChangeAspect="1"/>
          </p:cNvPicPr>
          <p:nvPr/>
        </p:nvPicPr>
        <p:blipFill rotWithShape="1">
          <a:blip r:embed="rId3">
            <a:duotone>
              <a:schemeClr val="accent1">
                <a:shade val="45000"/>
                <a:satMod val="135000"/>
              </a:schemeClr>
              <a:prstClr val="white"/>
            </a:duotone>
          </a:blip>
          <a:srcRect l="21162" r="29690"/>
          <a:stretch/>
        </p:blipFill>
        <p:spPr>
          <a:xfrm>
            <a:off x="5397232" y="153022"/>
            <a:ext cx="3592990" cy="4868857"/>
          </a:xfrm>
          <a:prstGeom prst="rect">
            <a:avLst/>
          </a:prstGeom>
        </p:spPr>
      </p:pic>
      <p:sp>
        <p:nvSpPr>
          <p:cNvPr id="1669" name="Google Shape;1669;p59"/>
          <p:cNvSpPr txBox="1"/>
          <p:nvPr/>
        </p:nvSpPr>
        <p:spPr>
          <a:xfrm>
            <a:off x="361988" y="1367305"/>
            <a:ext cx="4811896" cy="3921642"/>
          </a:xfrm>
          <a:prstGeom prst="rect">
            <a:avLst/>
          </a:prstGeom>
          <a:noFill/>
          <a:ln>
            <a:noFill/>
          </a:ln>
        </p:spPr>
        <p:txBody>
          <a:bodyPr spcFirstLastPara="1" wrap="square" lIns="91425" tIns="45700" rIns="91425" bIns="45700" anchor="t" anchorCtr="0">
            <a:noAutofit/>
          </a:bodyPr>
          <a:lstStyle/>
          <a:p>
            <a:pPr marR="0" lvl="0" algn="l" rtl="0">
              <a:spcBef>
                <a:spcPts val="600"/>
              </a:spcBef>
              <a:spcAft>
                <a:spcPts val="0"/>
              </a:spcAft>
              <a:buClr>
                <a:srgbClr val="002F6C"/>
              </a:buClr>
              <a:buSzPts val="1000"/>
            </a:pPr>
            <a:r>
              <a:rPr lang="en-US" sz="1100" dirty="0">
                <a:solidFill>
                  <a:schemeClr val="tx1"/>
                </a:solidFill>
                <a:latin typeface="Gill Sans MT" panose="020B0502020104020203" pitchFamily="34" charset="0"/>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7"/>
                  </a:ext>
                </a:extLst>
              </a:rPr>
              <a:t>This quarter,</a:t>
            </a:r>
            <a:r>
              <a:rPr lang="en-US" sz="1100" dirty="0">
                <a:solidFill>
                  <a:schemeClr val="tx1"/>
                </a:solidFill>
                <a:latin typeface="Gill Sans MT" panose="020B0502020104020203" pitchFamily="34" charset="0"/>
                <a:ea typeface="Gill Sans"/>
                <a:cs typeface="Gill Sans"/>
                <a:sym typeface="Gill Sans"/>
              </a:rPr>
              <a:t> CATALYZE Asia Social Protection focused its efforts on developing high-impact activities that advance the economic empowerment, health, and education of vulnerable populations in Bangladesh and the Philippines. </a:t>
            </a:r>
            <a:endParaRPr lang="en-US" sz="1100" dirty="0">
              <a:solidFill>
                <a:schemeClr val="tx1"/>
              </a:solidFill>
              <a:latin typeface="Gill Sans MT" panose="020B0502020104020203" pitchFamily="34" charset="0"/>
            </a:endParaRPr>
          </a:p>
          <a:p>
            <a:pPr marL="290513" marR="0" lvl="1" indent="-173038" algn="l" rtl="0">
              <a:spcBef>
                <a:spcPts val="600"/>
              </a:spcBef>
              <a:spcAft>
                <a:spcPts val="0"/>
              </a:spcAft>
              <a:buClr>
                <a:schemeClr val="bg2"/>
              </a:buClr>
              <a:buSzPct val="100000"/>
              <a:buFont typeface="Wingdings" pitchFamily="2" charset="2"/>
              <a:buChar char="§"/>
            </a:pPr>
            <a:r>
              <a:rPr lang="en-US" sz="1100" b="0" i="0" u="none" strike="noStrike" cap="none" dirty="0">
                <a:solidFill>
                  <a:schemeClr val="tx1"/>
                </a:solidFill>
                <a:latin typeface="Gill Sans MT" panose="020B0502020104020203" pitchFamily="34" charset="0"/>
                <a:ea typeface="Gill Sans"/>
                <a:cs typeface="Gill Sans"/>
                <a:sym typeface="Gill Sans"/>
              </a:rPr>
              <a:t>In collaboration with the </a:t>
            </a:r>
            <a:r>
              <a:rPr lang="en-US" sz="1100" b="1" i="0" u="none" strike="noStrike" cap="none" dirty="0">
                <a:solidFill>
                  <a:schemeClr val="tx1"/>
                </a:solidFill>
                <a:latin typeface="Gill Sans MT" panose="020B0502020104020203" pitchFamily="34" charset="0"/>
                <a:ea typeface="Gill Sans"/>
                <a:cs typeface="Gill Sans"/>
                <a:sym typeface="Gill Sans"/>
              </a:rPr>
              <a:t>USAID/Bangladesh Mission</a:t>
            </a:r>
            <a:r>
              <a:rPr lang="en-US" sz="1100" b="0" i="0" u="none" strike="noStrike" cap="none" dirty="0">
                <a:solidFill>
                  <a:schemeClr val="tx1"/>
                </a:solidFill>
                <a:latin typeface="Gill Sans MT" panose="020B0502020104020203" pitchFamily="34" charset="0"/>
                <a:ea typeface="Gill Sans"/>
                <a:cs typeface="Gill Sans"/>
                <a:sym typeface="Gill Sans"/>
              </a:rPr>
              <a:t>, CATALYZE developed a potential intervention targeted at increasing the retention and school completion of adolescent girls. Alignment with Ministry of </a:t>
            </a:r>
            <a:r>
              <a:rPr lang="en-US" sz="1100" dirty="0">
                <a:solidFill>
                  <a:schemeClr val="tx1"/>
                </a:solidFill>
                <a:latin typeface="Gill Sans MT" panose="020B0502020104020203" pitchFamily="34" charset="0"/>
                <a:ea typeface="Gill Sans"/>
                <a:cs typeface="Gill Sans"/>
                <a:sym typeface="Gill Sans"/>
              </a:rPr>
              <a:t>Education priorities has closely guided the process, and p</a:t>
            </a:r>
            <a:r>
              <a:rPr lang="en-US" sz="1100" b="0" i="0" u="none" strike="noStrike" cap="none" dirty="0">
                <a:solidFill>
                  <a:schemeClr val="tx1"/>
                </a:solidFill>
                <a:latin typeface="Gill Sans MT" panose="020B0502020104020203" pitchFamily="34" charset="0"/>
                <a:ea typeface="Gill Sans"/>
                <a:cs typeface="Gill Sans"/>
                <a:sym typeface="Gill Sans"/>
              </a:rPr>
              <a:t>otential local partners have already been identified.</a:t>
            </a:r>
          </a:p>
          <a:p>
            <a:pPr marL="290513" marR="0" lvl="1" indent="-173038" algn="l" rtl="0">
              <a:spcBef>
                <a:spcPts val="600"/>
              </a:spcBef>
              <a:spcAft>
                <a:spcPts val="0"/>
              </a:spcAft>
              <a:buClr>
                <a:schemeClr val="bg2"/>
              </a:buClr>
              <a:buSzPct val="100000"/>
              <a:buFont typeface="Wingdings" pitchFamily="2" charset="2"/>
              <a:buChar char="§"/>
            </a:pPr>
            <a:r>
              <a:rPr lang="en-US" sz="1100" b="0" i="0" u="none" strike="noStrike" cap="none" dirty="0">
                <a:solidFill>
                  <a:schemeClr val="tx1"/>
                </a:solidFill>
                <a:latin typeface="Gill Sans MT" panose="020B0502020104020203" pitchFamily="34" charset="0"/>
                <a:ea typeface="Gill Sans"/>
                <a:cs typeface="Gill Sans"/>
                <a:sym typeface="Gill Sans"/>
              </a:rPr>
              <a:t>In close collaboration with </a:t>
            </a:r>
            <a:r>
              <a:rPr lang="en-US" sz="1100" b="1" i="0" u="none" strike="noStrike" cap="none" dirty="0">
                <a:solidFill>
                  <a:schemeClr val="tx1"/>
                </a:solidFill>
                <a:latin typeface="Gill Sans MT" panose="020B0502020104020203" pitchFamily="34" charset="0"/>
                <a:ea typeface="Gill Sans"/>
                <a:cs typeface="Gill Sans"/>
                <a:sym typeface="Gill Sans"/>
              </a:rPr>
              <a:t>USAID/Philippines</a:t>
            </a:r>
            <a:r>
              <a:rPr lang="en-US" sz="1100" b="0" i="0" u="none" strike="noStrike" cap="none" dirty="0">
                <a:solidFill>
                  <a:schemeClr val="tx1"/>
                </a:solidFill>
                <a:latin typeface="Gill Sans MT" panose="020B0502020104020203" pitchFamily="34" charset="0"/>
                <a:ea typeface="Gill Sans"/>
                <a:cs typeface="Gill Sans"/>
                <a:sym typeface="Gill Sans"/>
              </a:rPr>
              <a:t>, CATALYZE finalized the preparation of an in-country co-creation event that will select the final features of an activity around the transition to sustainable work and access to health services </a:t>
            </a:r>
            <a:r>
              <a:rPr lang="en-US" sz="1100" dirty="0">
                <a:solidFill>
                  <a:schemeClr val="tx1"/>
                </a:solidFill>
                <a:latin typeface="Gill Sans MT" panose="020B0502020104020203" pitchFamily="34" charset="0"/>
                <a:ea typeface="Gill Sans"/>
                <a:cs typeface="Gill Sans"/>
                <a:sym typeface="Gill Sans"/>
              </a:rPr>
              <a:t>by</a:t>
            </a:r>
            <a:r>
              <a:rPr lang="en-US" sz="1100" b="0" i="0" u="none" strike="noStrike" cap="none" dirty="0">
                <a:solidFill>
                  <a:schemeClr val="tx1"/>
                </a:solidFill>
                <a:latin typeface="Gill Sans MT" panose="020B0502020104020203" pitchFamily="34" charset="0"/>
                <a:ea typeface="Gill Sans"/>
                <a:cs typeface="Gill Sans"/>
                <a:sym typeface="Gill Sans"/>
              </a:rPr>
              <a:t> conditional cash transfer recipients. The workshop is scheduled for the end of April 2022.</a:t>
            </a:r>
          </a:p>
          <a:p>
            <a:pPr marL="290513" lvl="1" indent="-173038">
              <a:spcBef>
                <a:spcPts val="600"/>
              </a:spcBef>
              <a:buClr>
                <a:schemeClr val="bg2"/>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Due to shifting priorities at the partner government agency BPJS-K in </a:t>
            </a:r>
            <a:r>
              <a:rPr lang="en-US" sz="1100" b="1" dirty="0">
                <a:solidFill>
                  <a:schemeClr val="tx1"/>
                </a:solidFill>
                <a:latin typeface="Gill Sans MT" panose="020B0502020104020203" pitchFamily="34" charset="0"/>
                <a:ea typeface="Gill Sans"/>
                <a:cs typeface="Gill Sans"/>
                <a:sym typeface="Gill Sans"/>
              </a:rPr>
              <a:t>Indonesia</a:t>
            </a:r>
            <a:r>
              <a:rPr lang="en-US" sz="1100" dirty="0">
                <a:solidFill>
                  <a:schemeClr val="tx1"/>
                </a:solidFill>
                <a:latin typeface="Gill Sans MT" panose="020B0502020104020203" pitchFamily="34" charset="0"/>
                <a:ea typeface="Gill Sans"/>
                <a:cs typeface="Gill Sans"/>
                <a:sym typeface="Gill Sans"/>
              </a:rPr>
              <a:t>, USAID suggested putting proposed activities around health insurance enrollment on hold until further clarification is obtained from the agency. The Mission has been active in identifying additional areas of focus for CATALYZE.</a:t>
            </a:r>
            <a:endParaRPr lang="en-US" sz="1000" dirty="0">
              <a:solidFill>
                <a:schemeClr val="tx1"/>
              </a:solidFill>
              <a:latin typeface="Gill Sans"/>
              <a:ea typeface="Gill Sans"/>
              <a:cs typeface="Gill Sans"/>
              <a:sym typeface="Gill Sans"/>
            </a:endParaRPr>
          </a:p>
          <a:p>
            <a:pPr marL="234950" marR="0" lvl="0" indent="-171450" algn="l" rtl="0">
              <a:spcBef>
                <a:spcPts val="600"/>
              </a:spcBef>
              <a:spcAft>
                <a:spcPts val="0"/>
              </a:spcAft>
              <a:buClr>
                <a:schemeClr val="dk1"/>
              </a:buClr>
              <a:buSzPts val="1000"/>
              <a:buFont typeface="Arial" panose="020B0604020202020204" pitchFamily="34" charset="0"/>
              <a:buChar char="•"/>
            </a:pPr>
            <a:endParaRPr lang="en-US" sz="1000" dirty="0">
              <a:solidFill>
                <a:schemeClr val="tx1"/>
              </a:solidFill>
              <a:latin typeface="Gill Sans"/>
              <a:ea typeface="Gill Sans"/>
              <a:cs typeface="Gill Sans"/>
              <a:sym typeface="Gill Sans"/>
            </a:endParaRPr>
          </a:p>
        </p:txBody>
      </p:sp>
      <p:sp>
        <p:nvSpPr>
          <p:cNvPr id="1671" name="Google Shape;1671;p59"/>
          <p:cNvSpPr txBox="1"/>
          <p:nvPr/>
        </p:nvSpPr>
        <p:spPr>
          <a:xfrm>
            <a:off x="-130632" y="4810395"/>
            <a:ext cx="9144004" cy="20005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i="1" dirty="0">
                <a:solidFill>
                  <a:schemeClr val="bg1">
                    <a:lumMod val="85000"/>
                  </a:schemeClr>
                </a:solidFill>
                <a:latin typeface="Gill Sans"/>
                <a:ea typeface="Gill Sans"/>
                <a:cs typeface="Gill Sans"/>
                <a:sym typeface="Gill Sans"/>
              </a:rPr>
              <a:t>CREDIT: UN WOMEN ASIA AND PACIFIC</a:t>
            </a:r>
            <a:endParaRPr dirty="0">
              <a:solidFill>
                <a:schemeClr val="bg1">
                  <a:lumMod val="85000"/>
                </a:schemeClr>
              </a:solidFill>
            </a:endParaRPr>
          </a:p>
        </p:txBody>
      </p:sp>
      <p:sp>
        <p:nvSpPr>
          <p:cNvPr id="7" name="Google Shape;1670;p59">
            <a:extLst>
              <a:ext uri="{FF2B5EF4-FFF2-40B4-BE49-F238E27FC236}">
                <a16:creationId xmlns:a16="http://schemas.microsoft.com/office/drawing/2014/main" id="{A3F77754-9A8C-5CF5-E745-5442ADBE3EF6}"/>
              </a:ext>
            </a:extLst>
          </p:cNvPr>
          <p:cNvSpPr txBox="1"/>
          <p:nvPr/>
        </p:nvSpPr>
        <p:spPr>
          <a:xfrm>
            <a:off x="1136066" y="378729"/>
            <a:ext cx="4219705" cy="724177"/>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en-US" sz="2000" b="1" dirty="0">
                <a:solidFill>
                  <a:schemeClr val="dk2"/>
                </a:solidFill>
                <a:latin typeface="Gill Sans MT" panose="020B0502020104020203" pitchFamily="34" charset="0"/>
                <a:ea typeface="Gill Sans"/>
                <a:cs typeface="Gill Sans"/>
                <a:sym typeface="Gill Sans"/>
              </a:rPr>
              <a:t>ASIA – SOCIAL PROTECTION</a:t>
            </a:r>
            <a:endParaRPr lang="en-US" sz="2000" dirty="0">
              <a:latin typeface="Gill Sans MT" panose="020B0502020104020203" pitchFamily="34" charset="0"/>
            </a:endParaRPr>
          </a:p>
          <a:p>
            <a:pPr marL="0" marR="0" lvl="0" indent="0" algn="l" rtl="0">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sz="1800" dirty="0">
              <a:solidFill>
                <a:schemeClr val="accent3"/>
              </a:solidFill>
            </a:endParaRPr>
          </a:p>
        </p:txBody>
      </p:sp>
      <p:pic>
        <p:nvPicPr>
          <p:cNvPr id="8" name="Picture 7" descr="Icon&#10;&#10;Description automatically generated">
            <a:extLst>
              <a:ext uri="{FF2B5EF4-FFF2-40B4-BE49-F238E27FC236}">
                <a16:creationId xmlns:a16="http://schemas.microsoft.com/office/drawing/2014/main" id="{ECDCD4D0-F0D4-51E4-9AEE-47973FE14276}"/>
              </a:ext>
            </a:extLst>
          </p:cNvPr>
          <p:cNvPicPr>
            <a:picLocks noChangeAspect="1"/>
          </p:cNvPicPr>
          <p:nvPr/>
        </p:nvPicPr>
        <p:blipFill>
          <a:blip r:embed="rId4"/>
          <a:stretch>
            <a:fillRect/>
          </a:stretch>
        </p:blipFill>
        <p:spPr>
          <a:xfrm>
            <a:off x="283688" y="257225"/>
            <a:ext cx="892760" cy="84586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graphicFrame>
        <p:nvGraphicFramePr>
          <p:cNvPr id="7" name="Google Shape;1319;p32">
            <a:extLst>
              <a:ext uri="{FF2B5EF4-FFF2-40B4-BE49-F238E27FC236}">
                <a16:creationId xmlns:a16="http://schemas.microsoft.com/office/drawing/2014/main" id="{FDA4ED4F-3D24-F64B-87CB-9B3DA487FA4D}"/>
              </a:ext>
            </a:extLst>
          </p:cNvPr>
          <p:cNvGraphicFramePr/>
          <p:nvPr>
            <p:extLst>
              <p:ext uri="{D42A27DB-BD31-4B8C-83A1-F6EECF244321}">
                <p14:modId xmlns:p14="http://schemas.microsoft.com/office/powerpoint/2010/main" val="2224475608"/>
              </p:ext>
            </p:extLst>
          </p:nvPr>
        </p:nvGraphicFramePr>
        <p:xfrm>
          <a:off x="403552" y="1516380"/>
          <a:ext cx="8398594" cy="2492643"/>
        </p:xfrm>
        <a:graphic>
          <a:graphicData uri="http://schemas.openxmlformats.org/drawingml/2006/table">
            <a:tbl>
              <a:tblPr>
                <a:noFill/>
                <a:tableStyleId>{07E30F47-44BC-43C3-93B2-0ECAA61C66DA}</a:tableStyleId>
              </a:tblPr>
              <a:tblGrid>
                <a:gridCol w="4075072">
                  <a:extLst>
                    <a:ext uri="{9D8B030D-6E8A-4147-A177-3AD203B41FA5}">
                      <a16:colId xmlns:a16="http://schemas.microsoft.com/office/drawing/2014/main" val="20000"/>
                    </a:ext>
                  </a:extLst>
                </a:gridCol>
                <a:gridCol w="4323522">
                  <a:extLst>
                    <a:ext uri="{9D8B030D-6E8A-4147-A177-3AD203B41FA5}">
                      <a16:colId xmlns:a16="http://schemas.microsoft.com/office/drawing/2014/main" val="20001"/>
                    </a:ext>
                  </a:extLst>
                </a:gridCol>
              </a:tblGrid>
              <a:tr h="295275">
                <a:tc>
                  <a:txBody>
                    <a:bodyPr/>
                    <a:lstStyle/>
                    <a:p>
                      <a:pPr marL="0" lvl="0" indent="0" algn="l" rtl="0">
                        <a:lnSpc>
                          <a:spcPct val="100000"/>
                        </a:lnSpc>
                        <a:spcBef>
                          <a:spcPts val="0"/>
                        </a:spcBef>
                        <a:spcAft>
                          <a:spcPts val="0"/>
                        </a:spcAft>
                        <a:buNone/>
                      </a:pPr>
                      <a:r>
                        <a:rPr lang="en-US" sz="1200" b="1">
                          <a:solidFill>
                            <a:srgbClr val="002F6C"/>
                          </a:solidFill>
                          <a:latin typeface="Gill Sans"/>
                          <a:ea typeface="Gill Sans"/>
                          <a:cs typeface="Gill Sans"/>
                          <a:sym typeface="Gill Sans"/>
                        </a:rPr>
                        <a:t>Implementation Challenges</a:t>
                      </a:r>
                      <a:endParaRPr sz="1200" b="1">
                        <a:solidFill>
                          <a:srgbClr val="002F6C"/>
                        </a:solidFill>
                        <a:latin typeface="Gill Sans"/>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US" sz="1200" b="1">
                          <a:solidFill>
                            <a:srgbClr val="002F6C"/>
                          </a:solidFill>
                          <a:latin typeface="Gill Sans"/>
                          <a:ea typeface="Gill Sans"/>
                          <a:cs typeface="Gill Sans"/>
                          <a:sym typeface="Gill Sans"/>
                        </a:rPr>
                        <a:t>Solutions</a:t>
                      </a:r>
                      <a:endParaRPr sz="1200" b="1">
                        <a:solidFill>
                          <a:srgbClr val="002F6C"/>
                        </a:solidFill>
                        <a:latin typeface="Gill Sans"/>
                        <a:ea typeface="Gill Sans"/>
                        <a:cs typeface="Gill Sans"/>
                        <a:sym typeface="Gill Sans"/>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3348">
                <a:tc>
                  <a:txBody>
                    <a:bodyPr/>
                    <a:lstStyle/>
                    <a:p>
                      <a:pPr marL="0" marR="0" lvl="0" indent="0" algn="l" rtl="0">
                        <a:lnSpc>
                          <a:spcPct val="100000"/>
                        </a:lnSpc>
                        <a:spcBef>
                          <a:spcPts val="0"/>
                        </a:spcBef>
                        <a:spcAft>
                          <a:spcPts val="0"/>
                        </a:spcAft>
                        <a:buClr>
                          <a:srgbClr val="002F6C"/>
                        </a:buClr>
                        <a:buSzPts val="1000"/>
                        <a:buFont typeface="Gill Sans"/>
                        <a:buNone/>
                      </a:pPr>
                      <a:r>
                        <a:rPr lang="en-US" sz="1100" i="0" dirty="0">
                          <a:solidFill>
                            <a:schemeClr val="tx1"/>
                          </a:solidFill>
                          <a:latin typeface="Gill Sans MT" panose="020B0502020104020203" pitchFamily="34" charset="77"/>
                          <a:ea typeface="Gill Sans"/>
                          <a:cs typeface="Gill Sans"/>
                          <a:sym typeface="Gill Sans"/>
                        </a:rPr>
                        <a:t>Competing for Mission attention given complex priorities (COVID-19, political changes, climate crises, etc.).</a:t>
                      </a:r>
                      <a:endParaRPr sz="1100" b="0" i="0" dirty="0">
                        <a:solidFill>
                          <a:schemeClr val="tx1"/>
                        </a:solidFill>
                        <a:latin typeface="Gill Sans MT" panose="020B0502020104020203" pitchFamily="34" charset="77"/>
                        <a:ea typeface="Gill Sans"/>
                        <a:cs typeface="Gill Sans"/>
                        <a:sym typeface="Gill Sans"/>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0" indent="0" algn="l" rtl="0">
                        <a:spcBef>
                          <a:spcPts val="0"/>
                        </a:spcBef>
                        <a:spcAft>
                          <a:spcPts val="0"/>
                        </a:spcAft>
                        <a:buNone/>
                      </a:pPr>
                      <a:r>
                        <a:rPr lang="en-US" sz="1100" i="0" dirty="0">
                          <a:solidFill>
                            <a:schemeClr val="tx1"/>
                          </a:solidFill>
                          <a:latin typeface="Gill Sans MT" panose="020B0502020104020203" pitchFamily="34" charset="77"/>
                        </a:rPr>
                        <a:t>The CATALYZE team has identified dedicated contacts in USAID Missions that can sustain continuous relations and communications and carefully navigate changes in priorities.</a:t>
                      </a:r>
                      <a:endParaRPr sz="1100" i="0" dirty="0">
                        <a:solidFill>
                          <a:schemeClr val="tx1"/>
                        </a:solidFill>
                        <a:latin typeface="Gill Sans MT" panose="020B0502020104020203" pitchFamily="34" charset="77"/>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905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55983">
                <a:tc>
                  <a:txBody>
                    <a:bodyPr/>
                    <a:lstStyle/>
                    <a:p>
                      <a:pPr marL="0" marR="0" lvl="0" indent="0" algn="l" rtl="0">
                        <a:spcBef>
                          <a:spcPts val="0"/>
                        </a:spcBef>
                        <a:spcAft>
                          <a:spcPts val="0"/>
                        </a:spcAft>
                        <a:buNone/>
                      </a:pPr>
                      <a:r>
                        <a:rPr lang="en-US" sz="1100" b="0" i="0" dirty="0">
                          <a:solidFill>
                            <a:schemeClr val="tx1"/>
                          </a:solidFill>
                          <a:latin typeface="Gill Sans MT" panose="020B0502020104020203" pitchFamily="34" charset="77"/>
                          <a:ea typeface="Gill Sans"/>
                          <a:cs typeface="Gill Sans"/>
                          <a:sym typeface="Gill Sans"/>
                        </a:rPr>
                        <a:t>Adjusting to shifts in priorities of government counterparts.</a:t>
                      </a:r>
                      <a:endParaRPr sz="1100" i="0" dirty="0">
                        <a:solidFill>
                          <a:schemeClr val="tx1"/>
                        </a:solidFill>
                        <a:latin typeface="Gill Sans MT" panose="020B0502020104020203" pitchFamily="34" charset="77"/>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en-US" sz="1100" i="0" dirty="0">
                          <a:solidFill>
                            <a:schemeClr val="tx1"/>
                          </a:solidFill>
                          <a:latin typeface="Gill Sans MT" panose="020B0502020104020203" pitchFamily="34" charset="77"/>
                        </a:rPr>
                        <a:t>Our team is developing networks of local partners who can provide informed</a:t>
                      </a:r>
                      <a:r>
                        <a:rPr lang="en-US" sz="1100" i="0" dirty="0">
                          <a:solidFill>
                            <a:schemeClr val="tx1"/>
                          </a:solidFill>
                          <a:latin typeface="Gill Sans MT" panose="020B0502020104020203" pitchFamily="34" charset="77"/>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21"/>
                            </a:ext>
                          </a:extLst>
                        </a:rPr>
                        <a:t> </a:t>
                      </a:r>
                      <a:r>
                        <a:rPr lang="en-US" sz="1100" i="0" dirty="0">
                          <a:solidFill>
                            <a:schemeClr val="tx1"/>
                          </a:solidFill>
                          <a:latin typeface="Gill Sans MT" panose="020B0502020104020203" pitchFamily="34" charset="77"/>
                        </a:rPr>
                        <a:t>perspectives on drivers of policy shifts, and closely coordinate with relevant Mission offices on messaging with government counterparts</a:t>
                      </a:r>
                      <a:endParaRPr sz="1100" i="0" dirty="0">
                        <a:solidFill>
                          <a:schemeClr val="tx1"/>
                        </a:solidFill>
                        <a:latin typeface="Gill Sans MT" panose="020B0502020104020203" pitchFamily="34" charset="77"/>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54984932"/>
                  </a:ext>
                </a:extLst>
              </a:tr>
              <a:tr h="749089">
                <a:tc>
                  <a:txBody>
                    <a:bodyPr/>
                    <a:lstStyle/>
                    <a:p>
                      <a:pPr marL="0" marR="0" lvl="0" indent="0" algn="l" rtl="0">
                        <a:spcBef>
                          <a:spcPts val="0"/>
                        </a:spcBef>
                        <a:spcAft>
                          <a:spcPts val="0"/>
                        </a:spcAft>
                        <a:buNone/>
                      </a:pPr>
                      <a:r>
                        <a:rPr lang="en-US" sz="1100" i="0">
                          <a:solidFill>
                            <a:schemeClr val="tx1"/>
                          </a:solidFill>
                          <a:latin typeface="Gill Sans MT" panose="020B0502020104020203" pitchFamily="34" charset="0"/>
                        </a:rPr>
                        <a:t>Attracting private capital for social protection activities may be seen as part of public sector mandates.</a:t>
                      </a:r>
                      <a:endParaRPr sz="1100" i="0">
                        <a:solidFill>
                          <a:schemeClr val="tx1"/>
                        </a:solidFill>
                        <a:latin typeface="Gill Sans MT" panose="020B0502020104020203" pitchFamily="34" charset="0"/>
                      </a:endParaRPr>
                    </a:p>
                  </a:txBody>
                  <a:tcPr marL="91450" marR="91450" marT="45725" marB="45725">
                    <a:lnL w="12700" cmpd="sng">
                      <a:noFill/>
                      <a:prstDash val="solid"/>
                    </a:lnL>
                    <a:lnR w="19050" cap="flat" cmpd="sng" algn="ctr">
                      <a:solidFill>
                        <a:schemeClr val="bg2"/>
                      </a:solidFill>
                      <a:prstDash val="solid"/>
                      <a:round/>
                      <a:headEnd type="none" w="med" len="med"/>
                      <a:tailEnd type="none" w="med" len="me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tx1"/>
                          </a:solidFill>
                          <a:effectLst/>
                          <a:latin typeface="Gill Sans MT" panose="020B0502020104020203" pitchFamily="34" charset="0"/>
                          <a:ea typeface="Arial"/>
                          <a:cs typeface="Arial"/>
                          <a:sym typeface="Arial"/>
                        </a:rPr>
                        <a:t>Team is actively looking for sources of private capital that are aligned with social protection goals and has already connected with potential sources.</a:t>
                      </a:r>
                    </a:p>
                    <a:p>
                      <a:pPr marL="0" marR="0" lvl="0" indent="0" algn="l" rtl="0">
                        <a:spcBef>
                          <a:spcPts val="0"/>
                        </a:spcBef>
                        <a:spcAft>
                          <a:spcPts val="0"/>
                        </a:spcAft>
                        <a:buNone/>
                      </a:pPr>
                      <a:endParaRPr sz="1100" i="0" dirty="0">
                        <a:solidFill>
                          <a:schemeClr val="tx1"/>
                        </a:solidFill>
                        <a:latin typeface="Gill Sans MT" panose="020B0502020104020203" pitchFamily="34" charset="0"/>
                      </a:endParaRPr>
                    </a:p>
                  </a:txBody>
                  <a:tcPr marL="91450" marR="91450" marT="45725" marB="45725">
                    <a:lnL w="19050" cap="flat" cmpd="sng" algn="ctr">
                      <a:solidFill>
                        <a:schemeClr val="bg2"/>
                      </a:solidFill>
                      <a:prstDash val="solid"/>
                      <a:round/>
                      <a:headEnd type="none" w="med" len="med"/>
                      <a:tailEnd type="none" w="med" len="med"/>
                    </a:lnL>
                    <a:lnR w="12700" cmpd="sng">
                      <a:noFill/>
                      <a:prstDash val="solid"/>
                    </a:lnR>
                    <a:lnT w="12700" cmpd="sng">
                      <a:noFill/>
                      <a:prstDash val="soli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0011283"/>
                  </a:ext>
                </a:extLst>
              </a:tr>
            </a:tbl>
          </a:graphicData>
        </a:graphic>
      </p:graphicFrame>
      <p:sp>
        <p:nvSpPr>
          <p:cNvPr id="8" name="Google Shape;1670;p59">
            <a:extLst>
              <a:ext uri="{FF2B5EF4-FFF2-40B4-BE49-F238E27FC236}">
                <a16:creationId xmlns:a16="http://schemas.microsoft.com/office/drawing/2014/main" id="{71007022-6C06-02F7-3B40-84945230417F}"/>
              </a:ext>
            </a:extLst>
          </p:cNvPr>
          <p:cNvSpPr txBox="1"/>
          <p:nvPr/>
        </p:nvSpPr>
        <p:spPr>
          <a:xfrm>
            <a:off x="1136066" y="378729"/>
            <a:ext cx="4219705" cy="724177"/>
          </a:xfrm>
          <a:prstGeom prst="rect">
            <a:avLst/>
          </a:prstGeom>
          <a:noFill/>
          <a:ln>
            <a:noFill/>
          </a:ln>
        </p:spPr>
        <p:txBody>
          <a:bodyPr spcFirstLastPara="1" wrap="square" lIns="91425" tIns="45700" rIns="91425" bIns="45700" anchor="t" anchorCtr="0">
            <a:noAutofit/>
          </a:bodyPr>
          <a:lstStyle/>
          <a:p>
            <a:pPr marL="0" marR="0" lvl="0" indent="0" algn="l" rtl="0">
              <a:spcAft>
                <a:spcPts val="0"/>
              </a:spcAft>
              <a:buNone/>
            </a:pPr>
            <a:r>
              <a:rPr lang="en-US" sz="2000" b="1" dirty="0">
                <a:solidFill>
                  <a:schemeClr val="dk2"/>
                </a:solidFill>
                <a:latin typeface="Gill Sans MT" panose="020B0502020104020203" pitchFamily="34" charset="0"/>
                <a:ea typeface="Gill Sans"/>
                <a:cs typeface="Gill Sans"/>
                <a:sym typeface="Gill Sans"/>
              </a:rPr>
              <a:t>ASIA – SOCIAL PROTECTION</a:t>
            </a:r>
            <a:endParaRPr lang="en-US" sz="2000" dirty="0">
              <a:latin typeface="Gill Sans MT" panose="020B0502020104020203" pitchFamily="34" charset="0"/>
            </a:endParaRPr>
          </a:p>
          <a:p>
            <a:pPr marL="0" marR="0" lvl="0" indent="0" algn="l" rtl="0">
              <a:spcAft>
                <a:spcPts val="0"/>
              </a:spcAft>
              <a:buNone/>
            </a:pPr>
            <a:r>
              <a:rPr lang="en-US" sz="1800" dirty="0">
                <a:solidFill>
                  <a:schemeClr val="bg2"/>
                </a:solidFill>
                <a:latin typeface="Gill Sans"/>
                <a:ea typeface="Gill Sans"/>
                <a:cs typeface="Gill Sans"/>
                <a:sym typeface="Gill Sans"/>
              </a:rPr>
              <a:t>Quarterly Updates </a:t>
            </a:r>
            <a:r>
              <a:rPr lang="en-US" sz="1800" dirty="0">
                <a:solidFill>
                  <a:schemeClr val="accent3"/>
                </a:solidFill>
                <a:latin typeface="Gill Sans"/>
                <a:ea typeface="Gill Sans"/>
                <a:cs typeface="Gill Sans"/>
                <a:sym typeface="Gill Sans"/>
              </a:rPr>
              <a:t>(Y3 Q2)</a:t>
            </a:r>
            <a:endParaRPr sz="1800" dirty="0">
              <a:solidFill>
                <a:schemeClr val="accent3"/>
              </a:solidFill>
            </a:endParaRPr>
          </a:p>
        </p:txBody>
      </p:sp>
      <p:pic>
        <p:nvPicPr>
          <p:cNvPr id="5" name="Picture 4" descr="Icon&#10;&#10;Description automatically generated">
            <a:extLst>
              <a:ext uri="{FF2B5EF4-FFF2-40B4-BE49-F238E27FC236}">
                <a16:creationId xmlns:a16="http://schemas.microsoft.com/office/drawing/2014/main" id="{DD9AAD01-E104-0C10-0927-D4E361CEBFC4}"/>
              </a:ext>
            </a:extLst>
          </p:cNvPr>
          <p:cNvPicPr>
            <a:picLocks noChangeAspect="1"/>
          </p:cNvPicPr>
          <p:nvPr/>
        </p:nvPicPr>
        <p:blipFill>
          <a:blip r:embed="rId3"/>
          <a:stretch>
            <a:fillRect/>
          </a:stretch>
        </p:blipFill>
        <p:spPr>
          <a:xfrm>
            <a:off x="283688" y="257225"/>
            <a:ext cx="892760" cy="84586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pic>
        <p:nvPicPr>
          <p:cNvPr id="6" name="Picture 5" descr="A group of women standing next to a table with food on it&#10;&#10;Description automatically generated with low confidence">
            <a:extLst>
              <a:ext uri="{FF2B5EF4-FFF2-40B4-BE49-F238E27FC236}">
                <a16:creationId xmlns:a16="http://schemas.microsoft.com/office/drawing/2014/main" id="{99C2EAEE-9C80-81AF-BBF0-D783399FC62F}"/>
              </a:ext>
            </a:extLst>
          </p:cNvPr>
          <p:cNvPicPr>
            <a:picLocks noChangeAspect="1"/>
          </p:cNvPicPr>
          <p:nvPr/>
        </p:nvPicPr>
        <p:blipFill rotWithShape="1">
          <a:blip r:embed="rId3">
            <a:duotone>
              <a:schemeClr val="accent1">
                <a:shade val="45000"/>
                <a:satMod val="135000"/>
              </a:schemeClr>
              <a:prstClr val="white"/>
            </a:duotone>
          </a:blip>
          <a:srcRect t="3205" r="3844" b="16456"/>
          <a:stretch/>
        </p:blipFill>
        <p:spPr>
          <a:xfrm>
            <a:off x="164566" y="148855"/>
            <a:ext cx="8819946" cy="4912633"/>
          </a:xfrm>
          <a:prstGeom prst="rect">
            <a:avLst/>
          </a:prstGeom>
        </p:spPr>
      </p:pic>
      <p:sp>
        <p:nvSpPr>
          <p:cNvPr id="2" name="Rectangle 1">
            <a:extLst>
              <a:ext uri="{FF2B5EF4-FFF2-40B4-BE49-F238E27FC236}">
                <a16:creationId xmlns:a16="http://schemas.microsoft.com/office/drawing/2014/main" id="{4C363923-807E-2DB5-77CE-8141E3CEE8E6}"/>
              </a:ext>
            </a:extLst>
          </p:cNvPr>
          <p:cNvSpPr/>
          <p:nvPr/>
        </p:nvSpPr>
        <p:spPr>
          <a:xfrm>
            <a:off x="159486" y="148855"/>
            <a:ext cx="8819946" cy="4910176"/>
          </a:xfrm>
          <a:prstGeom prst="rect">
            <a:avLst/>
          </a:prstGeom>
          <a:solidFill>
            <a:srgbClr val="012E6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7" name="Google Shape;1687;p61" descr="Logo, company name&#10;&#10;Description automatically generated"/>
          <p:cNvPicPr preferRelativeResize="0"/>
          <p:nvPr/>
        </p:nvPicPr>
        <p:blipFill rotWithShape="1">
          <a:blip r:embed="rId4">
            <a:alphaModFix/>
          </a:blip>
          <a:srcRect/>
          <a:stretch/>
        </p:blipFill>
        <p:spPr>
          <a:xfrm>
            <a:off x="338098" y="325799"/>
            <a:ext cx="2658069" cy="1016712"/>
          </a:xfrm>
          <a:prstGeom prst="rect">
            <a:avLst/>
          </a:prstGeom>
          <a:noFill/>
          <a:ln>
            <a:noFill/>
          </a:ln>
        </p:spPr>
      </p:pic>
      <p:sp>
        <p:nvSpPr>
          <p:cNvPr id="1688" name="Google Shape;1688;p61"/>
          <p:cNvSpPr txBox="1"/>
          <p:nvPr/>
        </p:nvSpPr>
        <p:spPr>
          <a:xfrm>
            <a:off x="594360" y="1978433"/>
            <a:ext cx="7955280" cy="12279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000"/>
              <a:buFont typeface="Gill Sans"/>
              <a:buNone/>
            </a:pPr>
            <a:r>
              <a:rPr lang="en-US" sz="4000" b="0" i="0">
                <a:solidFill>
                  <a:schemeClr val="lt1"/>
                </a:solidFill>
                <a:latin typeface="Gill Sans"/>
                <a:ea typeface="Gill Sans"/>
                <a:cs typeface="Gill Sans"/>
                <a:sym typeface="Gill Sans"/>
              </a:rPr>
              <a:t>USAID CATALYZE</a:t>
            </a:r>
            <a:endParaRPr/>
          </a:p>
          <a:p>
            <a:pPr marL="0" marR="0" lvl="0" indent="0" algn="l" rtl="0">
              <a:spcBef>
                <a:spcPts val="600"/>
              </a:spcBef>
              <a:spcAft>
                <a:spcPts val="0"/>
              </a:spcAft>
              <a:buClr>
                <a:schemeClr val="lt1"/>
              </a:buClr>
              <a:buSzPts val="2800"/>
              <a:buFont typeface="Gill Sans"/>
              <a:buNone/>
            </a:pPr>
            <a:r>
              <a:rPr lang="en-US" sz="2800" b="0" i="0">
                <a:solidFill>
                  <a:schemeClr val="lt1"/>
                </a:solidFill>
                <a:latin typeface="Gill Sans"/>
                <a:ea typeface="Gill Sans"/>
                <a:cs typeface="Gill Sans"/>
                <a:sym typeface="Gill Sans"/>
              </a:rPr>
              <a:t>Spotlight</a:t>
            </a:r>
            <a:endParaRPr sz="3600" b="0" i="0">
              <a:solidFill>
                <a:schemeClr val="lt1"/>
              </a:solidFill>
              <a:latin typeface="Gill Sans"/>
              <a:ea typeface="Gill Sans"/>
              <a:cs typeface="Gill Sans"/>
              <a:sym typeface="Gill Sans"/>
            </a:endParaRPr>
          </a:p>
        </p:txBody>
      </p:sp>
      <p:sp>
        <p:nvSpPr>
          <p:cNvPr id="1689" name="Google Shape;1689;p61"/>
          <p:cNvSpPr txBox="1"/>
          <p:nvPr/>
        </p:nvSpPr>
        <p:spPr>
          <a:xfrm>
            <a:off x="159486" y="4858976"/>
            <a:ext cx="8825025" cy="20005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i="1" dirty="0">
                <a:solidFill>
                  <a:schemeClr val="bg1"/>
                </a:solidFill>
                <a:latin typeface="Gill Sans"/>
                <a:ea typeface="Gill Sans"/>
                <a:cs typeface="Gill Sans"/>
                <a:sym typeface="Gill Sans"/>
              </a:rPr>
              <a:t>CREDIT: ADAM KOHN, COURTESY OF FLICKR CREATIVE COMMONS</a:t>
            </a:r>
            <a:endParaRPr dirty="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84F072CB-2536-4E68-B74B-869642269F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79</a:t>
            </a:fld>
            <a:endParaRPr lang="en-US"/>
          </a:p>
        </p:txBody>
      </p:sp>
      <p:sp>
        <p:nvSpPr>
          <p:cNvPr id="4" name="Marcador de texto 3">
            <a:extLst>
              <a:ext uri="{FF2B5EF4-FFF2-40B4-BE49-F238E27FC236}">
                <a16:creationId xmlns:a16="http://schemas.microsoft.com/office/drawing/2014/main" id="{8313BD40-84F9-4788-843E-32FA9ECABE80}"/>
              </a:ext>
            </a:extLst>
          </p:cNvPr>
          <p:cNvSpPr>
            <a:spLocks noGrp="1"/>
          </p:cNvSpPr>
          <p:nvPr>
            <p:ph type="body" idx="1"/>
          </p:nvPr>
        </p:nvSpPr>
        <p:spPr>
          <a:xfrm>
            <a:off x="174412" y="1060483"/>
            <a:ext cx="5120836" cy="3943799"/>
          </a:xfrm>
        </p:spPr>
        <p:txBody>
          <a:bodyPr>
            <a:noAutofit/>
          </a:bodyPr>
          <a:lstStyle/>
          <a:p>
            <a:pPr marL="127000" indent="0">
              <a:spcAft>
                <a:spcPts val="600"/>
              </a:spcAft>
              <a:buNone/>
            </a:pPr>
            <a:r>
              <a:rPr lang="en-US" sz="1100" b="1" dirty="0">
                <a:solidFill>
                  <a:srgbClr val="012E6D"/>
                </a:solidFill>
                <a:effectLst/>
                <a:latin typeface="Gill Sans MT"/>
                <a:ea typeface="Arial" panose="020B0604020202020204" pitchFamily="34" charset="0"/>
                <a:cs typeface="Times New Roman"/>
              </a:rPr>
              <a:t>Caja Huancayo</a:t>
            </a:r>
            <a:r>
              <a:rPr lang="en-US" sz="1100" dirty="0">
                <a:solidFill>
                  <a:schemeClr val="tx1"/>
                </a:solidFill>
                <a:effectLst/>
                <a:latin typeface="Gill Sans MT"/>
                <a:ea typeface="Arial" panose="020B0604020202020204" pitchFamily="34" charset="0"/>
                <a:cs typeface="Times New Roman"/>
              </a:rPr>
              <a:t> was one of the first FIs to join CATALYZE Peru's Results-Based Incentive Program, which allows FIs to minimize their risk in growing their portfolio in under-served regions, such as </a:t>
            </a:r>
            <a:r>
              <a:rPr lang="en-US" sz="1100" dirty="0" err="1">
                <a:solidFill>
                  <a:schemeClr val="tx1"/>
                </a:solidFill>
                <a:effectLst/>
                <a:latin typeface="Gill Sans MT"/>
                <a:ea typeface="Arial" panose="020B0604020202020204" pitchFamily="34" charset="0"/>
                <a:cs typeface="Times New Roman"/>
              </a:rPr>
              <a:t>Satipo</a:t>
            </a:r>
            <a:r>
              <a:rPr lang="en-US" sz="1100" dirty="0">
                <a:solidFill>
                  <a:schemeClr val="tx1"/>
                </a:solidFill>
                <a:effectLst/>
                <a:latin typeface="Gill Sans MT"/>
                <a:ea typeface="Arial" panose="020B0604020202020204" pitchFamily="34" charset="0"/>
                <a:cs typeface="Times New Roman"/>
              </a:rPr>
              <a:t>, Peru. </a:t>
            </a:r>
            <a:r>
              <a:rPr lang="en-US" sz="1100" dirty="0" err="1">
                <a:solidFill>
                  <a:schemeClr val="tx1"/>
                </a:solidFill>
                <a:effectLst/>
                <a:latin typeface="Gill Sans MT"/>
                <a:ea typeface="Arial" panose="020B0604020202020204" pitchFamily="34" charset="0"/>
                <a:cs typeface="Times New Roman"/>
              </a:rPr>
              <a:t>Satipo</a:t>
            </a:r>
            <a:r>
              <a:rPr lang="en-US" sz="1100" dirty="0">
                <a:solidFill>
                  <a:schemeClr val="tx1"/>
                </a:solidFill>
                <a:effectLst/>
                <a:latin typeface="Gill Sans MT"/>
                <a:ea typeface="Arial" panose="020B0604020202020204" pitchFamily="34" charset="0"/>
                <a:cs typeface="Times New Roman"/>
              </a:rPr>
              <a:t> belongs to the Junín region, located in the central Peruvian jungle and part of the Apurímac, Ene, and Mantaro River Valley (VRAEM), one of the most conflict-ridden and undeveloped areas of the country, with high poverty rates (31.40%) and poor communication services due to its difficult geographic access. The main economic activity is agriculture, with crops such as cocoa, coffee, pineapple, oranges, and coca leaves (most of which are used for illicit purposes).</a:t>
            </a:r>
            <a:r>
              <a:rPr lang="en-US" sz="1100" dirty="0">
                <a:solidFill>
                  <a:schemeClr val="tx1"/>
                </a:solidFill>
                <a:latin typeface="Gill Sans MT"/>
                <a:ea typeface="Arial" panose="020B0604020202020204" pitchFamily="34" charset="0"/>
                <a:cs typeface="Times New Roman"/>
              </a:rPr>
              <a:t> </a:t>
            </a:r>
            <a:endParaRPr lang="en-US" sz="1100" dirty="0">
              <a:solidFill>
                <a:schemeClr val="tx1"/>
              </a:solidFill>
              <a:effectLst/>
              <a:latin typeface="Gill Sans MT" panose="020B0502020104020203" pitchFamily="34" charset="0"/>
              <a:ea typeface="Arial" panose="020B0604020202020204" pitchFamily="34" charset="0"/>
              <a:cs typeface="Times New Roman" panose="02020603050405020304" pitchFamily="18" charset="0"/>
            </a:endParaRPr>
          </a:p>
          <a:p>
            <a:pPr marL="127000" indent="0">
              <a:spcAft>
                <a:spcPts val="600"/>
              </a:spcAft>
              <a:buNone/>
            </a:pPr>
            <a:r>
              <a:rPr lang="en-US" sz="1100" dirty="0">
                <a:solidFill>
                  <a:schemeClr val="tx1"/>
                </a:solidFill>
                <a:effectLst/>
                <a:latin typeface="Gill Sans MT"/>
                <a:ea typeface="Arial" panose="020B0604020202020204" pitchFamily="34" charset="0"/>
                <a:cs typeface="Times New Roman"/>
              </a:rPr>
              <a:t>Edith Poma, 32, owns a small bodega in the Nueva Esperanza community in </a:t>
            </a:r>
            <a:r>
              <a:rPr lang="en-US" sz="1100" dirty="0" err="1">
                <a:solidFill>
                  <a:schemeClr val="tx1"/>
                </a:solidFill>
                <a:effectLst/>
                <a:latin typeface="Gill Sans MT"/>
                <a:ea typeface="Arial" panose="020B0604020202020204" pitchFamily="34" charset="0"/>
                <a:cs typeface="Times New Roman"/>
              </a:rPr>
              <a:t>Satipo</a:t>
            </a:r>
            <a:r>
              <a:rPr lang="en-US" sz="1100" dirty="0">
                <a:solidFill>
                  <a:schemeClr val="tx1"/>
                </a:solidFill>
                <a:effectLst/>
                <a:latin typeface="Gill Sans MT"/>
                <a:ea typeface="Arial" panose="020B0604020202020204" pitchFamily="34" charset="0"/>
                <a:cs typeface="Times New Roman"/>
              </a:rPr>
              <a:t>. </a:t>
            </a:r>
            <a:r>
              <a:rPr lang="en-US" sz="1100" dirty="0">
                <a:solidFill>
                  <a:schemeClr val="tx1"/>
                </a:solidFill>
                <a:latin typeface="Gill Sans MT"/>
                <a:ea typeface="Arial" panose="020B0604020202020204" pitchFamily="34" charset="0"/>
                <a:cs typeface="Times New Roman"/>
              </a:rPr>
              <a:t>As a Caja</a:t>
            </a:r>
            <a:r>
              <a:rPr lang="en-US" sz="1100" dirty="0">
                <a:solidFill>
                  <a:schemeClr val="tx1"/>
                </a:solidFill>
                <a:effectLst/>
                <a:latin typeface="Gill Sans MT"/>
                <a:ea typeface="Arial" panose="020B0604020202020204" pitchFamily="34" charset="0"/>
                <a:cs typeface="Times New Roman"/>
              </a:rPr>
              <a:t> </a:t>
            </a:r>
            <a:r>
              <a:rPr lang="en-US" sz="1100" dirty="0">
                <a:solidFill>
                  <a:schemeClr val="tx1"/>
                </a:solidFill>
                <a:latin typeface="Gill Sans MT"/>
                <a:ea typeface="Arial" panose="020B0604020202020204" pitchFamily="34" charset="0"/>
                <a:cs typeface="Times New Roman"/>
              </a:rPr>
              <a:t>Huancayo </a:t>
            </a:r>
            <a:r>
              <a:rPr lang="en-US" sz="1100" dirty="0">
                <a:solidFill>
                  <a:schemeClr val="tx1"/>
                </a:solidFill>
                <a:effectLst/>
                <a:latin typeface="Gill Sans MT"/>
                <a:ea typeface="Arial" panose="020B0604020202020204" pitchFamily="34" charset="0"/>
                <a:cs typeface="Times New Roman"/>
              </a:rPr>
              <a:t>client, Poma recently obtained a loan to start a complementary business.</a:t>
            </a:r>
            <a:r>
              <a:rPr lang="en-US" sz="1100" dirty="0">
                <a:solidFill>
                  <a:schemeClr val="tx1"/>
                </a:solidFill>
                <a:latin typeface="Gill Sans MT"/>
                <a:ea typeface="Arial" panose="020B0604020202020204" pitchFamily="34" charset="0"/>
                <a:cs typeface="Times New Roman"/>
              </a:rPr>
              <a:t> </a:t>
            </a:r>
            <a:endParaRPr lang="en-US" sz="1100" dirty="0">
              <a:solidFill>
                <a:schemeClr val="tx1"/>
              </a:solidFill>
              <a:latin typeface="Gill Sans MT" panose="020B0502020104020203" pitchFamily="34" charset="0"/>
              <a:ea typeface="Arial" panose="020B0604020202020204" pitchFamily="34" charset="0"/>
              <a:cs typeface="Times New Roman" panose="02020603050405020304" pitchFamily="18" charset="0"/>
            </a:endParaRPr>
          </a:p>
          <a:p>
            <a:pPr marL="127000" indent="0">
              <a:spcAft>
                <a:spcPts val="600"/>
              </a:spcAft>
              <a:buNone/>
            </a:pPr>
            <a:r>
              <a:rPr lang="en-US" sz="1100" dirty="0">
                <a:solidFill>
                  <a:schemeClr val="tx1"/>
                </a:solidFill>
                <a:effectLst/>
                <a:latin typeface="Gill Sans MT"/>
                <a:ea typeface="Arial" panose="020B0604020202020204" pitchFamily="34" charset="0"/>
                <a:cs typeface="Times New Roman"/>
              </a:rPr>
              <a:t>"Now we want to set up a ‘</a:t>
            </a:r>
            <a:r>
              <a:rPr lang="en-US" sz="1100" dirty="0" err="1">
                <a:solidFill>
                  <a:schemeClr val="tx1"/>
                </a:solidFill>
                <a:effectLst/>
                <a:latin typeface="Gill Sans MT"/>
                <a:ea typeface="Arial" panose="020B0604020202020204" pitchFamily="34" charset="0"/>
                <a:cs typeface="Times New Roman"/>
              </a:rPr>
              <a:t>KasNet</a:t>
            </a:r>
            <a:r>
              <a:rPr lang="en-US" sz="1100" dirty="0">
                <a:solidFill>
                  <a:schemeClr val="tx1"/>
                </a:solidFill>
                <a:effectLst/>
                <a:latin typeface="Gill Sans MT"/>
                <a:ea typeface="Arial" panose="020B0604020202020204" pitchFamily="34" charset="0"/>
                <a:cs typeface="Times New Roman"/>
              </a:rPr>
              <a:t>’ agent. There are no banks or ATMs in our area, and I am sure we will have more clients with this service," Poma says with certainty. </a:t>
            </a:r>
            <a:r>
              <a:rPr lang="en-US" sz="1100" dirty="0" err="1">
                <a:solidFill>
                  <a:schemeClr val="tx1"/>
                </a:solidFill>
                <a:effectLst/>
                <a:latin typeface="Gill Sans MT"/>
                <a:ea typeface="Arial" panose="020B0604020202020204" pitchFamily="34" charset="0"/>
                <a:cs typeface="Times New Roman"/>
              </a:rPr>
              <a:t>KasNet</a:t>
            </a:r>
            <a:r>
              <a:rPr lang="en-US" sz="1100" dirty="0">
                <a:solidFill>
                  <a:schemeClr val="tx1"/>
                </a:solidFill>
                <a:effectLst/>
                <a:latin typeface="Gill Sans MT"/>
                <a:ea typeface="Arial" panose="020B0604020202020204" pitchFamily="34" charset="0"/>
                <a:cs typeface="Times New Roman"/>
              </a:rPr>
              <a:t> is a local Peruvian network typically found at small, independent stores that allows customers to pay bills and perform basic financial services in areas where there are no banks.</a:t>
            </a:r>
            <a:endParaRPr lang="en-US" sz="1100" dirty="0">
              <a:solidFill>
                <a:schemeClr val="tx1"/>
              </a:solidFill>
              <a:latin typeface="Gill Sans MT" panose="020B0502020104020203" pitchFamily="34" charset="0"/>
              <a:cs typeface="Times New Roman" panose="02020603050405020304" pitchFamily="18" charset="0"/>
            </a:endParaRPr>
          </a:p>
          <a:p>
            <a:pPr marL="127000" indent="0">
              <a:spcAft>
                <a:spcPts val="600"/>
              </a:spcAft>
              <a:buNone/>
            </a:pPr>
            <a:r>
              <a:rPr lang="en-US" sz="1100" dirty="0">
                <a:solidFill>
                  <a:schemeClr val="tx1"/>
                </a:solidFill>
                <a:effectLst/>
                <a:latin typeface="Gill Sans MT"/>
                <a:ea typeface="Arial" panose="020B0604020202020204" pitchFamily="34" charset="0"/>
                <a:cs typeface="Times New Roman"/>
              </a:rPr>
              <a:t>“Nueva Esperanza is a populated center, </a:t>
            </a:r>
            <a:r>
              <a:rPr lang="en-US" sz="1100" dirty="0">
                <a:solidFill>
                  <a:schemeClr val="tx1"/>
                </a:solidFill>
                <a:latin typeface="Gill Sans MT"/>
                <a:ea typeface="Arial" panose="020B0604020202020204" pitchFamily="34" charset="0"/>
                <a:cs typeface="Times New Roman"/>
              </a:rPr>
              <a:t>located about 45 minutes from the center of the city, so providing a multi-bank agent service will be very much appreciated,” she explains. Poma's business is now more profitable and will soon generate employment as she now requires one or two assistants to help serve her customers.</a:t>
            </a:r>
            <a:endParaRPr lang="es-MX" sz="1100" dirty="0">
              <a:solidFill>
                <a:schemeClr val="tx1"/>
              </a:solidFill>
              <a:latin typeface="Gill Sans MT"/>
              <a:cs typeface="Times New Roman"/>
            </a:endParaRPr>
          </a:p>
        </p:txBody>
      </p:sp>
      <p:pic>
        <p:nvPicPr>
          <p:cNvPr id="14" name="Marcador de posición de imagen 13" descr="Un par de personas en una tienda&#10;&#10;Descripción generada automáticamente">
            <a:extLst>
              <a:ext uri="{FF2B5EF4-FFF2-40B4-BE49-F238E27FC236}">
                <a16:creationId xmlns:a16="http://schemas.microsoft.com/office/drawing/2014/main" id="{0F1B178D-0EE3-4DCC-9B5E-401D7F15C81F}"/>
              </a:ext>
            </a:extLst>
          </p:cNvPr>
          <p:cNvPicPr>
            <a:picLocks noGrp="1" noChangeAspect="1"/>
          </p:cNvPicPr>
          <p:nvPr>
            <p:ph type="pic" idx="2"/>
          </p:nvPr>
        </p:nvPicPr>
        <p:blipFill rotWithShape="1">
          <a:blip r:embed="rId2" cstate="screen">
            <a:extLst>
              <a:ext uri="{28A0092B-C50C-407E-A947-70E740481C1C}">
                <a14:useLocalDpi xmlns:a14="http://schemas.microsoft.com/office/drawing/2010/main"/>
              </a:ext>
            </a:extLst>
          </a:blip>
          <a:srcRect t="6643"/>
          <a:stretch/>
        </p:blipFill>
        <p:spPr>
          <a:xfrm>
            <a:off x="5461810" y="1086988"/>
            <a:ext cx="3401221" cy="2795337"/>
          </a:xfrm>
        </p:spPr>
      </p:pic>
      <p:sp>
        <p:nvSpPr>
          <p:cNvPr id="5" name="Marcador de texto 4">
            <a:extLst>
              <a:ext uri="{FF2B5EF4-FFF2-40B4-BE49-F238E27FC236}">
                <a16:creationId xmlns:a16="http://schemas.microsoft.com/office/drawing/2014/main" id="{22F08ED3-DD1A-4100-BF52-BF0978E78CBB}"/>
              </a:ext>
            </a:extLst>
          </p:cNvPr>
          <p:cNvSpPr>
            <a:spLocks noGrp="1"/>
          </p:cNvSpPr>
          <p:nvPr>
            <p:ph type="body" idx="3"/>
          </p:nvPr>
        </p:nvSpPr>
        <p:spPr>
          <a:xfrm rot="16200000">
            <a:off x="7700171" y="2793966"/>
            <a:ext cx="2073910" cy="184666"/>
          </a:xfrm>
        </p:spPr>
        <p:txBody>
          <a:bodyPr/>
          <a:lstStyle/>
          <a:p>
            <a:pPr algn="l"/>
            <a:r>
              <a:rPr lang="es-MX" dirty="0">
                <a:solidFill>
                  <a:schemeClr val="tx1">
                    <a:lumMod val="50000"/>
                    <a:lumOff val="50000"/>
                  </a:schemeClr>
                </a:solidFill>
              </a:rPr>
              <a:t>Photo: CATALYZE Perú</a:t>
            </a:r>
          </a:p>
        </p:txBody>
      </p:sp>
      <p:sp>
        <p:nvSpPr>
          <p:cNvPr id="9" name="Google Shape;1694;p63">
            <a:extLst>
              <a:ext uri="{FF2B5EF4-FFF2-40B4-BE49-F238E27FC236}">
                <a16:creationId xmlns:a16="http://schemas.microsoft.com/office/drawing/2014/main" id="{2EDBC15B-EE68-4D81-B146-2165A695082E}"/>
              </a:ext>
            </a:extLst>
          </p:cNvPr>
          <p:cNvSpPr txBox="1"/>
          <p:nvPr/>
        </p:nvSpPr>
        <p:spPr>
          <a:xfrm>
            <a:off x="304381" y="295607"/>
            <a:ext cx="8439900" cy="933000"/>
          </a:xfrm>
          <a:prstGeom prst="rect">
            <a:avLst/>
          </a:prstGeom>
          <a:noFill/>
          <a:ln>
            <a:noFill/>
          </a:ln>
        </p:spPr>
        <p:txBody>
          <a:bodyPr spcFirstLastPara="1" wrap="square" lIns="90700" tIns="45350" rIns="90700" bIns="45350" anchor="t" anchorCtr="0">
            <a:noAutofit/>
          </a:bodyPr>
          <a:lstStyle/>
          <a:p>
            <a:pPr marL="0" marR="0" lvl="0" indent="0" algn="l" rtl="0">
              <a:spcBef>
                <a:spcPts val="0"/>
              </a:spcBef>
              <a:buClr>
                <a:srgbClr val="70AD47"/>
              </a:buClr>
              <a:buSzPts val="2381"/>
              <a:buFont typeface="Gill Sans"/>
              <a:buNone/>
            </a:pPr>
            <a:r>
              <a:rPr lang="en-US" sz="1800" b="1" i="0" dirty="0">
                <a:solidFill>
                  <a:schemeClr val="accent1"/>
                </a:solidFill>
                <a:latin typeface="Gill Sans MT" panose="020B0502020104020203" pitchFamily="34" charset="0"/>
                <a:ea typeface="Gill Sans"/>
                <a:cs typeface="Gill Sans"/>
                <a:sym typeface="Gill Sans"/>
              </a:rPr>
              <a:t>SPOTLIGHT: CATALYZE </a:t>
            </a:r>
            <a:r>
              <a:rPr lang="en-US" sz="1800" b="1" i="0" dirty="0">
                <a:solidFill>
                  <a:srgbClr val="012E6D"/>
                </a:solidFill>
                <a:latin typeface="Gill Sans MT" panose="020B0502020104020203" pitchFamily="34" charset="0"/>
                <a:ea typeface="Gill Sans"/>
                <a:cs typeface="Gill Sans"/>
                <a:sym typeface="Gill Sans"/>
              </a:rPr>
              <a:t>PERU</a:t>
            </a:r>
          </a:p>
          <a:p>
            <a:pPr marL="0" marR="0" lvl="0" indent="0" algn="l" rtl="0">
              <a:spcBef>
                <a:spcPts val="0"/>
              </a:spcBef>
              <a:buClr>
                <a:srgbClr val="70AD47"/>
              </a:buClr>
              <a:buSzPts val="2381"/>
              <a:buFont typeface="Gill Sans"/>
              <a:buNone/>
            </a:pPr>
            <a:r>
              <a:rPr lang="en-US" sz="1800" dirty="0">
                <a:solidFill>
                  <a:schemeClr val="bg2"/>
                </a:solidFill>
                <a:latin typeface="Gill Sans MT" panose="020B0502020104020203" pitchFamily="34" charset="0"/>
                <a:cs typeface="Gill Sans"/>
                <a:sym typeface="Gill Sans"/>
              </a:rPr>
              <a:t>Adding Value through Access to Finance in Remote Regions</a:t>
            </a:r>
            <a:endParaRPr lang="en-US" sz="1800" dirty="0">
              <a:solidFill>
                <a:schemeClr val="bg2"/>
              </a:solidFill>
              <a:latin typeface="Gill Sans MT" panose="020B0502020104020203" pitchFamily="34" charset="0"/>
              <a:cs typeface="Gill Sans"/>
            </a:endParaRPr>
          </a:p>
        </p:txBody>
      </p:sp>
      <p:sp>
        <p:nvSpPr>
          <p:cNvPr id="10" name="TextBox 9">
            <a:extLst>
              <a:ext uri="{FF2B5EF4-FFF2-40B4-BE49-F238E27FC236}">
                <a16:creationId xmlns:a16="http://schemas.microsoft.com/office/drawing/2014/main" id="{184DB805-1360-AEC1-28DD-70E8E6F8123F}"/>
              </a:ext>
            </a:extLst>
          </p:cNvPr>
          <p:cNvSpPr txBox="1"/>
          <p:nvPr/>
        </p:nvSpPr>
        <p:spPr>
          <a:xfrm>
            <a:off x="5461810" y="3706229"/>
            <a:ext cx="3387626" cy="1183401"/>
          </a:xfrm>
          <a:prstGeom prst="rect">
            <a:avLst/>
          </a:prstGeom>
          <a:solidFill>
            <a:schemeClr val="bg2"/>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marL="60325" indent="-60325">
              <a:lnSpc>
                <a:spcPct val="95000"/>
              </a:lnSpc>
              <a:spcAft>
                <a:spcPts val="300"/>
              </a:spcAft>
            </a:pPr>
            <a:r>
              <a:rPr lang="en-US" sz="1200" b="1" dirty="0">
                <a:solidFill>
                  <a:schemeClr val="accent6">
                    <a:lumMod val="20000"/>
                    <a:lumOff val="80000"/>
                  </a:schemeClr>
                </a:solidFill>
                <a:latin typeface="Gill Sans MT" panose="020B0502020104020203" pitchFamily="34" charset="77"/>
                <a:ea typeface="Arial" panose="020B0604020202020204" pitchFamily="34" charset="0"/>
                <a:cs typeface="Times New Roman" panose="02020603050405020304" pitchFamily="18" charset="0"/>
              </a:rPr>
              <a:t>"Being able to access a loan is very important because without finance we cannot grow. It is necessary to continue implementing mechanisms that facilitate access to capital for entrepreneurs.”	</a:t>
            </a:r>
          </a:p>
          <a:p>
            <a:pPr marL="60325" indent="-60325">
              <a:lnSpc>
                <a:spcPct val="95000"/>
              </a:lnSpc>
            </a:pPr>
            <a:r>
              <a:rPr lang="en-US" sz="1200" b="1" dirty="0">
                <a:solidFill>
                  <a:schemeClr val="bg1"/>
                </a:solidFill>
                <a:latin typeface="Gill Sans MT" panose="020B0502020104020203" pitchFamily="34" charset="77"/>
                <a:ea typeface="Arial" panose="020B0604020202020204" pitchFamily="34" charset="0"/>
                <a:cs typeface="Times New Roman" panose="02020603050405020304" pitchFamily="18" charset="0"/>
              </a:rPr>
              <a:t> </a:t>
            </a:r>
            <a:r>
              <a:rPr lang="en-US" sz="1200" dirty="0">
                <a:solidFill>
                  <a:schemeClr val="bg1"/>
                </a:solidFill>
                <a:latin typeface="Gill Sans MT" panose="020B0502020104020203" pitchFamily="34" charset="77"/>
                <a:ea typeface="Arial" panose="020B0604020202020204" pitchFamily="34" charset="0"/>
                <a:cs typeface="Times New Roman" panose="02020603050405020304" pitchFamily="18" charset="0"/>
              </a:rPr>
              <a:t>– Edith Poma (left)</a:t>
            </a:r>
            <a:endParaRPr lang="es-MX" sz="1200" dirty="0">
              <a:solidFill>
                <a:schemeClr val="bg1"/>
              </a:solidFill>
              <a:latin typeface="Gill Sans MT" panose="020B0502020104020203" pitchFamily="34" charset="77"/>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567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8"/>
          <p:cNvSpPr txBox="1"/>
          <p:nvPr/>
        </p:nvSpPr>
        <p:spPr>
          <a:xfrm>
            <a:off x="368484" y="1008123"/>
            <a:ext cx="3974900" cy="37813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None/>
            </a:pPr>
            <a:r>
              <a:rPr lang="en-US" b="1" dirty="0">
                <a:solidFill>
                  <a:srgbClr val="BA0C2F"/>
                </a:solidFill>
                <a:latin typeface="Gill Sans MT" panose="020B0502020104020203" pitchFamily="34" charset="0"/>
                <a:ea typeface="Gill Sans"/>
                <a:cs typeface="Gill Sans"/>
                <a:sym typeface="Gill Sans"/>
              </a:rPr>
              <a:t>Highlights for Year 3, Quarter 2</a:t>
            </a:r>
          </a:p>
          <a:p>
            <a:pPr marL="171450" marR="0" lvl="0" indent="-171450" algn="l" rtl="0">
              <a:spcBef>
                <a:spcPts val="0"/>
              </a:spcBef>
              <a:spcAft>
                <a:spcPts val="600"/>
              </a:spcAft>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During the reporting period, technical assistance provided across activities has enabled CATALYZE activities to design and operationalize blended finance approaches that led to the mobilization of USD18.9 million in debt-financing from 23 financial institutions for eight schools and 655 firms (of which 46% are female-owned firms) in six countries (Burkina Faso, Ethiopia, North Macedonia, Peru, Serbia, and South Africa). </a:t>
            </a:r>
          </a:p>
          <a:p>
            <a:pPr marL="171450" marR="0" lvl="0" indent="-171450" algn="l" rtl="0">
              <a:spcBef>
                <a:spcPts val="0"/>
              </a:spcBef>
              <a:spcAft>
                <a:spcPts val="600"/>
              </a:spcAft>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As of March 31, 2022, CATALYZE has issued a cumulative total of USD11.14 million in grants to 86 awardees (of which 94.18% are local grantees) and an additional USD21.12 million in subcontracts above the micro-purchase threshold (USD10,000) to 134 partners (of which 62.68% are local awardees), to provide services across all CATALYZE buy-ins to achieve technical targets and blended finance solutions.</a:t>
            </a:r>
          </a:p>
          <a:p>
            <a:pPr marL="171450" marR="0" lvl="0" indent="-171450" algn="l" rtl="0">
              <a:spcBef>
                <a:spcPts val="0"/>
              </a:spcBef>
              <a:spcAft>
                <a:spcPts val="600"/>
              </a:spcAft>
              <a:buClr>
                <a:srgbClr val="012E6D"/>
              </a:buClr>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CATALYZE continued to re-shape project teams to support management decentralization in support of localization and is sending TDYs to the field for additional capacity-building trainings in the next quarter.</a:t>
            </a:r>
          </a:p>
        </p:txBody>
      </p:sp>
      <p:sp>
        <p:nvSpPr>
          <p:cNvPr id="8" name="Google Shape;1258;p27">
            <a:extLst>
              <a:ext uri="{FF2B5EF4-FFF2-40B4-BE49-F238E27FC236}">
                <a16:creationId xmlns:a16="http://schemas.microsoft.com/office/drawing/2014/main" id="{31D32916-689E-C144-9FDB-DD713080B94F}"/>
              </a:ext>
            </a:extLst>
          </p:cNvPr>
          <p:cNvSpPr txBox="1"/>
          <p:nvPr/>
        </p:nvSpPr>
        <p:spPr>
          <a:xfrm>
            <a:off x="347396" y="382614"/>
            <a:ext cx="4985913" cy="71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12E6D"/>
                </a:solidFill>
                <a:latin typeface="Gill Sans MT" panose="020B0502020104020203" pitchFamily="34" charset="77"/>
                <a:ea typeface="Gill Sans"/>
                <a:cs typeface="Gill Sans"/>
                <a:sym typeface="Gill Sans"/>
              </a:rPr>
              <a:t>CATALYZE CORE UPDATES </a:t>
            </a:r>
            <a:r>
              <a:rPr lang="en-US" sz="1600" dirty="0">
                <a:solidFill>
                  <a:schemeClr val="accent3"/>
                </a:solidFill>
                <a:latin typeface="Gill Sans MT" panose="020B0502020104020203" pitchFamily="34" charset="77"/>
                <a:ea typeface="Gill Sans"/>
                <a:cs typeface="Gill Sans"/>
                <a:sym typeface="Gill Sans"/>
              </a:rPr>
              <a:t>(Y3 Q2)</a:t>
            </a:r>
            <a:endParaRPr sz="1600" dirty="0">
              <a:solidFill>
                <a:schemeClr val="dk1"/>
              </a:solidFill>
              <a:latin typeface="Gill Sans MT" panose="020B0502020104020203" pitchFamily="34" charset="77"/>
              <a:ea typeface="Gill Sans"/>
              <a:cs typeface="Gill Sans"/>
              <a:sym typeface="Gill Sans"/>
            </a:endParaRPr>
          </a:p>
        </p:txBody>
      </p:sp>
      <p:sp>
        <p:nvSpPr>
          <p:cNvPr id="9" name="Google Shape;1057;p8">
            <a:extLst>
              <a:ext uri="{FF2B5EF4-FFF2-40B4-BE49-F238E27FC236}">
                <a16:creationId xmlns:a16="http://schemas.microsoft.com/office/drawing/2014/main" id="{638662F0-0B06-4885-9C55-BB3C873E3700}"/>
              </a:ext>
            </a:extLst>
          </p:cNvPr>
          <p:cNvSpPr txBox="1"/>
          <p:nvPr/>
        </p:nvSpPr>
        <p:spPr>
          <a:xfrm>
            <a:off x="4668615" y="1196964"/>
            <a:ext cx="4194832" cy="3659846"/>
          </a:xfrm>
          <a:prstGeom prst="rect">
            <a:avLst/>
          </a:prstGeom>
          <a:noFill/>
          <a:ln>
            <a:noFill/>
          </a:ln>
        </p:spPr>
        <p:txBody>
          <a:bodyPr spcFirstLastPara="1" wrap="square" lIns="91425" tIns="45700" rIns="91425" bIns="45700" anchor="t" anchorCtr="0">
            <a:noAutofit/>
          </a:bodyPr>
          <a:lstStyle/>
          <a:p>
            <a:pPr marL="171450" marR="0" lvl="0" indent="-184150" algn="l" rtl="0">
              <a:spcBef>
                <a:spcPts val="600"/>
              </a:spcBef>
              <a:spcAft>
                <a:spcPts val="0"/>
              </a:spcAft>
              <a:buClr>
                <a:srgbClr val="012E6D"/>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CATALYZE organized a learn and review session on the definition of "Private Capital Mobilization" and the verification instruments that are agreed upon with USAID. The session highlighted best practices based on CATALYZE's recent experience and how to best use new measurement methodologies. </a:t>
            </a:r>
          </a:p>
          <a:p>
            <a:pPr marL="171450" marR="0" lvl="0" indent="-184150" algn="l" rtl="0">
              <a:spcBef>
                <a:spcPts val="600"/>
              </a:spcBef>
              <a:spcAft>
                <a:spcPts val="0"/>
              </a:spcAft>
              <a:buClr>
                <a:srgbClr val="012E6D"/>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The communications team supported all eight CATALYZE activities in developing individual fact sheets and landing pages.</a:t>
            </a:r>
          </a:p>
          <a:p>
            <a:pPr marL="171450" marR="0" lvl="0" indent="-184150" algn="l" rtl="0">
              <a:spcBef>
                <a:spcPts val="600"/>
              </a:spcBef>
              <a:spcAft>
                <a:spcPts val="0"/>
              </a:spcAft>
              <a:buClr>
                <a:srgbClr val="012E6D"/>
              </a:buClr>
              <a:buSzPct val="10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The Gender Smart Investing Specialist provided technical support in gender lens investing across activities and is working with CATALYZE activities to develop individual gender strategies. </a:t>
            </a:r>
          </a:p>
          <a:p>
            <a:pPr marL="171450" marR="0" lvl="0" indent="-184150" algn="l" rtl="0">
              <a:spcBef>
                <a:spcPts val="600"/>
              </a:spcBef>
              <a:spcAft>
                <a:spcPts val="0"/>
              </a:spcAft>
              <a:buClr>
                <a:srgbClr val="012E6D"/>
              </a:buClr>
              <a:buSzPct val="11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The Investment Lead will serve as liaison to DFC to increase CATALYZE utilization of DFC investment products and strengthen USAID - DFC collaboration. The Investment Lead also provided customized financing, investment, structuring, capital raising, and technical evaluation support to all eight CATALYZE activities. </a:t>
            </a:r>
          </a:p>
          <a:p>
            <a:pPr marL="171450" marR="0" lvl="0" indent="-184150" algn="l" rtl="0">
              <a:spcBef>
                <a:spcPts val="600"/>
              </a:spcBef>
              <a:spcAft>
                <a:spcPts val="0"/>
              </a:spcAft>
              <a:buClr>
                <a:srgbClr val="012E6D"/>
              </a:buClr>
              <a:buSzPct val="110000"/>
              <a:buFont typeface="Wingdings" pitchFamily="2" charset="2"/>
              <a:buChar char="§"/>
            </a:pPr>
            <a:r>
              <a:rPr lang="en-US" sz="1100" dirty="0">
                <a:solidFill>
                  <a:schemeClr val="tx1"/>
                </a:solidFill>
                <a:latin typeface="Gill Sans MT" panose="020B0502020104020203" pitchFamily="34" charset="0"/>
                <a:ea typeface="Gill Sans"/>
                <a:cs typeface="Gill Sans"/>
                <a:sym typeface="Gill Sans"/>
              </a:rPr>
              <a:t>The CORE team continued the design and delivery of onboarding trainings for project staff and held a session on USAID branding and marking requirements this past quarter. Training sessions are available in video format for new hires.</a:t>
            </a:r>
          </a:p>
        </p:txBody>
      </p:sp>
      <p:cxnSp>
        <p:nvCxnSpPr>
          <p:cNvPr id="7" name="Google Shape;1661;p58">
            <a:extLst>
              <a:ext uri="{FF2B5EF4-FFF2-40B4-BE49-F238E27FC236}">
                <a16:creationId xmlns:a16="http://schemas.microsoft.com/office/drawing/2014/main" id="{EB479BAF-5A5B-A6A7-1502-BCB984BC45D4}"/>
              </a:ext>
            </a:extLst>
          </p:cNvPr>
          <p:cNvCxnSpPr>
            <a:cxnSpLocks/>
          </p:cNvCxnSpPr>
          <p:nvPr/>
        </p:nvCxnSpPr>
        <p:spPr>
          <a:xfrm>
            <a:off x="4574020" y="1347402"/>
            <a:ext cx="0" cy="3442099"/>
          </a:xfrm>
          <a:prstGeom prst="straightConnector1">
            <a:avLst/>
          </a:prstGeom>
          <a:noFill/>
          <a:ln w="19050" cap="flat" cmpd="sng">
            <a:solidFill>
              <a:schemeClr val="bg1">
                <a:lumMod val="75000"/>
              </a:schemeClr>
            </a:solidFill>
            <a:prstDash val="solid"/>
            <a:round/>
            <a:headEnd type="none" w="sm" len="sm"/>
            <a:tailEnd type="none" w="sm" len="sm"/>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g1107daa570e_7_13"/>
          <p:cNvSpPr txBox="1">
            <a:spLocks noGrp="1"/>
          </p:cNvSpPr>
          <p:nvPr>
            <p:ph type="body" idx="1"/>
          </p:nvPr>
        </p:nvSpPr>
        <p:spPr>
          <a:xfrm>
            <a:off x="321506" y="1018472"/>
            <a:ext cx="5275731" cy="2433452"/>
          </a:xfrm>
          <a:prstGeom prst="rect">
            <a:avLst/>
          </a:prstGeom>
          <a:no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600"/>
              </a:spcAft>
              <a:buClr>
                <a:srgbClr val="000000"/>
              </a:buClr>
              <a:buSzTx/>
              <a:buFont typeface="Arial"/>
              <a:buNone/>
              <a:tabLst/>
              <a:defRPr/>
            </a:pPr>
            <a:r>
              <a:rPr lang="en-US" sz="1100" b="1" dirty="0" err="1">
                <a:solidFill>
                  <a:srgbClr val="012E6D"/>
                </a:solidFill>
                <a:latin typeface="Gill Sans MT"/>
                <a:cs typeface="Arial"/>
              </a:rPr>
              <a:t>Worga</a:t>
            </a:r>
            <a:r>
              <a:rPr lang="en-US" sz="1100" b="1" dirty="0">
                <a:solidFill>
                  <a:srgbClr val="012E6D"/>
                </a:solidFill>
                <a:latin typeface="Gill Sans MT"/>
                <a:cs typeface="Arial"/>
              </a:rPr>
              <a:t> Naturals</a:t>
            </a:r>
            <a:r>
              <a:rPr lang="en-US" sz="1100" b="1" dirty="0">
                <a:solidFill>
                  <a:schemeClr val="tx1"/>
                </a:solidFill>
                <a:latin typeface="Gill Sans MT"/>
                <a:cs typeface="Arial"/>
              </a:rPr>
              <a:t>, </a:t>
            </a:r>
            <a:r>
              <a:rPr lang="en-US" sz="1100" dirty="0">
                <a:solidFill>
                  <a:schemeClr val="tx1"/>
                </a:solidFill>
                <a:latin typeface="Gill Sans MT"/>
                <a:cs typeface="Arial"/>
              </a:rPr>
              <a:t>a Sri Lankan organic super-fruit specialist company that supplies raw material to the export market and export processors, works to ensure a more equitable share of profits among more than 100 rural organic farmers through ethical and fair trading. It employs </a:t>
            </a:r>
            <a:r>
              <a:rPr lang="en-US" sz="1100" dirty="0">
                <a:solidFill>
                  <a:schemeClr val="tx1"/>
                </a:solidFill>
                <a:latin typeface="Gill Sans MT"/>
                <a:cs typeface="Arial"/>
                <a:sym typeface="Calibri"/>
              </a:rPr>
              <a:t>50 people, 90% of whom are women. PSD provided a USD53,497 grant to </a:t>
            </a:r>
            <a:r>
              <a:rPr lang="en-US" sz="1100" dirty="0" err="1">
                <a:solidFill>
                  <a:schemeClr val="tx1"/>
                </a:solidFill>
                <a:latin typeface="Gill Sans MT"/>
                <a:cs typeface="Arial"/>
                <a:sym typeface="Calibri"/>
              </a:rPr>
              <a:t>Worga</a:t>
            </a:r>
            <a:r>
              <a:rPr lang="en-US" sz="1100" dirty="0">
                <a:solidFill>
                  <a:schemeClr val="tx1"/>
                </a:solidFill>
                <a:latin typeface="Gill Sans MT"/>
                <a:cs typeface="Arial"/>
                <a:sym typeface="Calibri"/>
              </a:rPr>
              <a:t> Naturals to expand </a:t>
            </a:r>
            <a:r>
              <a:rPr kumimoji="0" lang="en-US" sz="1100" b="0" i="0" u="none" strike="noStrike" kern="0" cap="none" spc="0" normalizeH="0" baseline="0" noProof="0" dirty="0">
                <a:ln>
                  <a:noFill/>
                </a:ln>
                <a:solidFill>
                  <a:schemeClr val="tx1"/>
                </a:solidFill>
                <a:effectLst/>
                <a:uLnTx/>
                <a:uFillTx/>
                <a:latin typeface="Gill Sans MT"/>
                <a:cs typeface="Arial"/>
                <a:sym typeface="Calibri"/>
              </a:rPr>
              <a:t>exports of their organic vegan food range. The grant enabled the company to:</a:t>
            </a:r>
            <a:endParaRPr lang="en-US" sz="1100" b="0" i="0" u="none" strike="noStrike" kern="0" cap="none" spc="0" normalizeH="0" baseline="0" noProof="0" dirty="0">
              <a:ln>
                <a:noFill/>
              </a:ln>
              <a:solidFill>
                <a:srgbClr val="6C6463"/>
              </a:solidFill>
              <a:effectLst/>
              <a:uLnTx/>
              <a:uFillTx/>
              <a:latin typeface="Gill Sans MT" panose="020B0502020104020203" pitchFamily="34" charset="0"/>
              <a:cs typeface="Arial"/>
            </a:endParaRPr>
          </a:p>
          <a:p>
            <a:pPr marL="171450" indent="-171450">
              <a:spcAft>
                <a:spcPts val="600"/>
              </a:spcAft>
              <a:buClr>
                <a:srgbClr val="000000"/>
              </a:buClr>
              <a:buSzTx/>
              <a:buFont typeface="Wingdings" pitchFamily="2" charset="2"/>
              <a:buChar char="§"/>
              <a:defRPr/>
            </a:pPr>
            <a:r>
              <a:rPr kumimoji="0" lang="en-US" sz="1100" b="1" i="0" u="none" strike="noStrike" kern="0" cap="none" spc="0" normalizeH="0" baseline="0" noProof="0" dirty="0">
                <a:ln>
                  <a:noFill/>
                </a:ln>
                <a:solidFill>
                  <a:srgbClr val="012E6D"/>
                </a:solidFill>
                <a:effectLst/>
                <a:uLnTx/>
                <a:uFillTx/>
                <a:latin typeface="Gill Sans MT"/>
                <a:cs typeface="Arial"/>
                <a:sym typeface="Calibri"/>
              </a:rPr>
              <a:t>Train 116 farmers on productivity improvement and food quality</a:t>
            </a:r>
            <a:r>
              <a:rPr kumimoji="0" lang="en-US" sz="1100" b="0" i="0" u="none" strike="noStrike" kern="0" cap="none" spc="0" normalizeH="0" baseline="0" noProof="0" dirty="0">
                <a:ln>
                  <a:noFill/>
                </a:ln>
                <a:solidFill>
                  <a:srgbClr val="012E6D"/>
                </a:solidFill>
                <a:effectLst/>
                <a:uLnTx/>
                <a:uFillTx/>
                <a:latin typeface="Gill Sans MT"/>
                <a:cs typeface="Arial"/>
                <a:sym typeface="Calibri"/>
              </a:rPr>
              <a:t>. </a:t>
            </a:r>
            <a:r>
              <a:rPr lang="en-US" sz="1100" dirty="0">
                <a:solidFill>
                  <a:schemeClr val="tx1"/>
                </a:solidFill>
                <a:latin typeface="Gill Sans MT"/>
                <a:cs typeface="Arial"/>
                <a:sym typeface="Calibri"/>
              </a:rPr>
              <a:t>The farmers were trained to strengthen the supply chain, enhancing the relationship with </a:t>
            </a:r>
            <a:r>
              <a:rPr lang="en-US" sz="1100" dirty="0" err="1">
                <a:solidFill>
                  <a:schemeClr val="tx1"/>
                </a:solidFill>
                <a:latin typeface="Gill Sans MT"/>
                <a:cs typeface="Arial"/>
                <a:sym typeface="Calibri"/>
              </a:rPr>
              <a:t>Worga</a:t>
            </a:r>
            <a:r>
              <a:rPr lang="en-US" sz="1100" dirty="0">
                <a:solidFill>
                  <a:schemeClr val="tx1"/>
                </a:solidFill>
                <a:latin typeface="Gill Sans MT"/>
                <a:cs typeface="Arial"/>
                <a:sym typeface="Calibri"/>
              </a:rPr>
              <a:t> Naturals, and increase capacity.</a:t>
            </a:r>
            <a:endParaRPr lang="en-US" sz="1100" dirty="0">
              <a:solidFill>
                <a:schemeClr val="tx1"/>
              </a:solidFill>
              <a:latin typeface="Gill Sans MT"/>
              <a:cs typeface="Arial"/>
            </a:endParaRPr>
          </a:p>
          <a:p>
            <a:pPr marL="171450" indent="-171450">
              <a:spcAft>
                <a:spcPts val="600"/>
              </a:spcAft>
              <a:buClr>
                <a:srgbClr val="000000"/>
              </a:buClr>
              <a:buSzTx/>
              <a:buFont typeface="Wingdings" pitchFamily="2" charset="2"/>
              <a:buChar char="§"/>
              <a:defRPr/>
            </a:pPr>
            <a:r>
              <a:rPr lang="en-US" sz="1100" dirty="0">
                <a:solidFill>
                  <a:schemeClr val="tx1"/>
                </a:solidFill>
                <a:latin typeface="Gill Sans MT"/>
                <a:cs typeface="Arial"/>
                <a:sym typeface="Calibri"/>
              </a:rPr>
              <a:t>Increase </a:t>
            </a:r>
            <a:r>
              <a:rPr kumimoji="0" lang="en-US" sz="1100" b="1" i="0" u="none" strike="noStrike" kern="0" cap="none" spc="0" normalizeH="0" baseline="0" noProof="0" dirty="0">
                <a:ln>
                  <a:noFill/>
                </a:ln>
                <a:solidFill>
                  <a:srgbClr val="012E6D"/>
                </a:solidFill>
                <a:effectLst/>
                <a:uLnTx/>
                <a:uFillTx/>
                <a:latin typeface="Gill Sans MT"/>
                <a:cs typeface="Arial"/>
                <a:sym typeface="Calibri"/>
              </a:rPr>
              <a:t>production capacity </a:t>
            </a:r>
            <a:r>
              <a:rPr lang="en-US" sz="1100" dirty="0">
                <a:solidFill>
                  <a:schemeClr val="tx1"/>
                </a:solidFill>
                <a:latin typeface="Gill Sans MT"/>
                <a:cs typeface="Arial"/>
                <a:sym typeface="Calibri"/>
              </a:rPr>
              <a:t>through investment in an advanced can seamer and labeling machine (and for the European market, a vibrating </a:t>
            </a:r>
            <a:r>
              <a:rPr lang="en-US" sz="1100" dirty="0" err="1">
                <a:solidFill>
                  <a:schemeClr val="tx1"/>
                </a:solidFill>
                <a:latin typeface="Gill Sans MT"/>
                <a:cs typeface="Arial"/>
                <a:sym typeface="Calibri"/>
              </a:rPr>
              <a:t>siever</a:t>
            </a:r>
            <a:r>
              <a:rPr lang="en-US" sz="1100" dirty="0">
                <a:solidFill>
                  <a:schemeClr val="tx1"/>
                </a:solidFill>
                <a:latin typeface="Gill Sans MT"/>
                <a:cs typeface="Arial"/>
                <a:sym typeface="Calibri"/>
              </a:rPr>
              <a:t>). </a:t>
            </a:r>
            <a:r>
              <a:rPr lang="en-US" sz="1100" dirty="0">
                <a:solidFill>
                  <a:schemeClr val="tx1"/>
                </a:solidFill>
                <a:effectLst/>
                <a:latin typeface="Gill Sans MT"/>
                <a:ea typeface="Calibri" panose="020F0502020204030204" pitchFamily="34" charset="0"/>
                <a:cs typeface="Calibri"/>
              </a:rPr>
              <a:t>Production capacity increased from less than 1,500 units per day to 5,000-5,200 units per day within three months from purchasing the machinery through PSD grant and assistance.</a:t>
            </a:r>
            <a:r>
              <a:rPr lang="en-US" sz="1100" dirty="0">
                <a:solidFill>
                  <a:schemeClr val="tx1"/>
                </a:solidFill>
                <a:latin typeface="Gill Sans MT"/>
                <a:ea typeface="Calibri" panose="020F0502020204030204" pitchFamily="34" charset="0"/>
                <a:cs typeface="Calibri"/>
              </a:rPr>
              <a:t> </a:t>
            </a:r>
            <a:endParaRPr lang="en-US" sz="1100" dirty="0">
              <a:solidFill>
                <a:schemeClr val="tx1"/>
              </a:solidFill>
              <a:effectLst/>
              <a:latin typeface="Gill Sans MT" panose="020B0502020104020203" pitchFamily="34" charset="0"/>
              <a:ea typeface="Calibri" panose="020F0502020204030204" pitchFamily="34" charset="0"/>
              <a:cs typeface="Calibri" panose="020F0502020204030204" pitchFamily="34" charset="0"/>
            </a:endParaRPr>
          </a:p>
          <a:p>
            <a:pPr marL="171450" indent="-171450">
              <a:spcAft>
                <a:spcPts val="600"/>
              </a:spcAft>
              <a:buClr>
                <a:srgbClr val="000000"/>
              </a:buClr>
              <a:buSzTx/>
              <a:buFont typeface="Wingdings" pitchFamily="2" charset="2"/>
              <a:buChar char="§"/>
              <a:defRPr/>
            </a:pPr>
            <a:r>
              <a:rPr kumimoji="0" lang="en-US" sz="1100" b="1" i="0" u="none" strike="noStrike" kern="0" cap="none" spc="0" normalizeH="0" baseline="0" noProof="0" dirty="0">
                <a:ln>
                  <a:noFill/>
                </a:ln>
                <a:solidFill>
                  <a:srgbClr val="012E6D"/>
                </a:solidFill>
                <a:effectLst/>
                <a:uLnTx/>
                <a:uFillTx/>
                <a:latin typeface="Gill Sans MT"/>
                <a:cs typeface="Arial"/>
                <a:sym typeface="Calibri"/>
              </a:rPr>
              <a:t>Expand laboratory testing for innovative </a:t>
            </a:r>
            <a:r>
              <a:rPr lang="en-US" sz="1100" b="1" dirty="0">
                <a:solidFill>
                  <a:srgbClr val="012E6D"/>
                </a:solidFill>
                <a:latin typeface="Gill Sans MT"/>
                <a:cs typeface="Arial"/>
                <a:sym typeface="Calibri"/>
              </a:rPr>
              <a:t>product</a:t>
            </a:r>
            <a:r>
              <a:rPr kumimoji="0" lang="en-US" sz="1100" b="0" i="0" u="none" strike="noStrike" kern="0" cap="none" spc="0" normalizeH="0" baseline="0" noProof="0" dirty="0">
                <a:ln>
                  <a:noFill/>
                </a:ln>
                <a:solidFill>
                  <a:srgbClr val="012E6D"/>
                </a:solidFill>
                <a:effectLst/>
                <a:uLnTx/>
                <a:uFillTx/>
                <a:latin typeface="Gill Sans MT"/>
                <a:cs typeface="Arial"/>
                <a:sym typeface="Calibri"/>
              </a:rPr>
              <a:t> </a:t>
            </a:r>
            <a:r>
              <a:rPr lang="en-US" sz="1100" dirty="0">
                <a:solidFill>
                  <a:schemeClr val="tx1"/>
                </a:solidFill>
                <a:latin typeface="Gill Sans MT"/>
                <a:cs typeface="Arial"/>
                <a:sym typeface="Calibri"/>
              </a:rPr>
              <a:t>requests from </a:t>
            </a:r>
            <a:r>
              <a:rPr kumimoji="0" lang="en-US" sz="1100" b="0" i="0" u="none" strike="noStrike" kern="0" cap="none" spc="0" normalizeH="0" baseline="0" noProof="0" dirty="0">
                <a:ln>
                  <a:noFill/>
                </a:ln>
                <a:solidFill>
                  <a:schemeClr val="tx1"/>
                </a:solidFill>
                <a:effectLst/>
                <a:uLnTx/>
                <a:uFillTx/>
                <a:latin typeface="Gill Sans MT"/>
                <a:cs typeface="Arial"/>
                <a:sym typeface="Calibri"/>
              </a:rPr>
              <a:t>buyers and develop value-added products to minimize food waste. The n</a:t>
            </a:r>
            <a:r>
              <a:rPr lang="en-US" sz="1100" dirty="0">
                <a:solidFill>
                  <a:schemeClr val="tx1"/>
                </a:solidFill>
                <a:effectLst/>
                <a:latin typeface="Gill Sans MT"/>
                <a:ea typeface="Calibri" panose="020F0502020204030204" pitchFamily="34" charset="0"/>
              </a:rPr>
              <a:t>ew machinery helped </a:t>
            </a:r>
            <a:r>
              <a:rPr lang="en-US" sz="1100" dirty="0" err="1">
                <a:solidFill>
                  <a:schemeClr val="tx1"/>
                </a:solidFill>
                <a:effectLst/>
                <a:latin typeface="Gill Sans MT"/>
                <a:ea typeface="Calibri" panose="020F0502020204030204" pitchFamily="34" charset="0"/>
              </a:rPr>
              <a:t>Worga</a:t>
            </a:r>
            <a:r>
              <a:rPr lang="en-US" sz="1100" dirty="0">
                <a:solidFill>
                  <a:schemeClr val="tx1"/>
                </a:solidFill>
                <a:effectLst/>
                <a:latin typeface="Gill Sans MT"/>
                <a:ea typeface="Calibri" panose="020F0502020204030204" pitchFamily="34" charset="0"/>
              </a:rPr>
              <a:t> increase quality of products, resulting in a drastic reduction in waste and an increase in production efficiency.</a:t>
            </a:r>
            <a:endParaRPr kumimoji="0" lang="en-US" sz="1100" b="0" i="0" u="none" strike="noStrike" kern="0" cap="none" spc="0" normalizeH="0" baseline="0" noProof="0" dirty="0">
              <a:ln>
                <a:noFill/>
              </a:ln>
              <a:solidFill>
                <a:schemeClr val="tx1"/>
              </a:solidFill>
              <a:effectLst/>
              <a:uLnTx/>
              <a:uFillTx/>
              <a:latin typeface="Gill Sans MT" panose="020B0502020104020203" pitchFamily="34" charset="0"/>
              <a:cs typeface="Arial"/>
              <a:sym typeface="Calibri"/>
            </a:endParaRPr>
          </a:p>
          <a:p>
            <a:pPr marL="0" indent="0">
              <a:buClr>
                <a:srgbClr val="000000"/>
              </a:buClr>
              <a:buSzTx/>
              <a:buNone/>
              <a:defRPr/>
            </a:pPr>
            <a:r>
              <a:rPr lang="en-US" sz="1100" dirty="0">
                <a:solidFill>
                  <a:schemeClr val="tx1"/>
                </a:solidFill>
                <a:effectLst/>
                <a:latin typeface="Gill Sans MT"/>
                <a:ea typeface="Calibri" panose="020F0502020204030204" pitchFamily="34" charset="0"/>
              </a:rPr>
              <a:t>By March 31, 2022, </a:t>
            </a:r>
            <a:r>
              <a:rPr lang="en-US" sz="1100" dirty="0" err="1">
                <a:solidFill>
                  <a:schemeClr val="tx1"/>
                </a:solidFill>
                <a:effectLst/>
                <a:latin typeface="Gill Sans MT"/>
                <a:ea typeface="Calibri" panose="020F0502020204030204" pitchFamily="34" charset="0"/>
              </a:rPr>
              <a:t>Worga</a:t>
            </a:r>
            <a:r>
              <a:rPr lang="en-US" sz="1100" dirty="0">
                <a:solidFill>
                  <a:schemeClr val="tx1"/>
                </a:solidFill>
                <a:effectLst/>
                <a:latin typeface="Gill Sans MT"/>
                <a:ea typeface="Calibri" panose="020F0502020204030204" pitchFamily="34" charset="0"/>
              </a:rPr>
              <a:t> Naturals showed an increase in annual revenue of USD130,870 and had recruited four female and three male employees despite the COVID-19 pandemic and the economic crisis prevailing in the country.</a:t>
            </a:r>
            <a:endParaRPr lang="en-US" sz="1100" b="0" i="0" u="none" strike="noStrike" kern="0" cap="none" spc="0" normalizeH="0" baseline="0" noProof="0" dirty="0">
              <a:ln>
                <a:noFill/>
              </a:ln>
              <a:solidFill>
                <a:schemeClr val="tx1"/>
              </a:solidFill>
              <a:effectLst/>
              <a:uLnTx/>
              <a:uFillTx/>
              <a:latin typeface="Gill Sans MT"/>
              <a:cs typeface="Arial"/>
            </a:endParaRPr>
          </a:p>
        </p:txBody>
      </p:sp>
      <p:sp>
        <p:nvSpPr>
          <p:cNvPr id="8" name="Google Shape;1694;p63">
            <a:extLst>
              <a:ext uri="{FF2B5EF4-FFF2-40B4-BE49-F238E27FC236}">
                <a16:creationId xmlns:a16="http://schemas.microsoft.com/office/drawing/2014/main" id="{4BB2370F-8100-A641-B75C-AE117E9AA110}"/>
              </a:ext>
            </a:extLst>
          </p:cNvPr>
          <p:cNvSpPr txBox="1"/>
          <p:nvPr/>
        </p:nvSpPr>
        <p:spPr>
          <a:xfrm>
            <a:off x="281725" y="247375"/>
            <a:ext cx="8439900" cy="933000"/>
          </a:xfrm>
          <a:prstGeom prst="rect">
            <a:avLst/>
          </a:prstGeom>
          <a:noFill/>
          <a:ln>
            <a:noFill/>
          </a:ln>
        </p:spPr>
        <p:txBody>
          <a:bodyPr spcFirstLastPara="1" wrap="square" lIns="90700" tIns="45350" rIns="90700" bIns="45350" anchor="t" anchorCtr="0">
            <a:noAutofit/>
          </a:bodyPr>
          <a:lstStyle/>
          <a:p>
            <a:pPr marL="0" marR="0" lvl="0" indent="0" algn="l" rtl="0">
              <a:spcBef>
                <a:spcPts val="0"/>
              </a:spcBef>
              <a:buClr>
                <a:srgbClr val="70AD47"/>
              </a:buClr>
              <a:buSzPts val="2381"/>
              <a:buFont typeface="Gill Sans"/>
              <a:buNone/>
            </a:pPr>
            <a:r>
              <a:rPr lang="en-US" sz="1800" b="1" i="0" dirty="0">
                <a:solidFill>
                  <a:schemeClr val="accent1"/>
                </a:solidFill>
                <a:latin typeface="Gill Sans MT" panose="020B0502020104020203" pitchFamily="34" charset="0"/>
                <a:ea typeface="Gill Sans"/>
                <a:cs typeface="Gill Sans"/>
                <a:sym typeface="Gill Sans"/>
              </a:rPr>
              <a:t>SPOTLIGHT: </a:t>
            </a:r>
            <a:r>
              <a:rPr lang="en-US" sz="1800" b="1" dirty="0">
                <a:solidFill>
                  <a:srgbClr val="012E6D"/>
                </a:solidFill>
                <a:latin typeface="Gill Sans MT" panose="020B0502020104020203" pitchFamily="34" charset="0"/>
                <a:ea typeface="Gill Sans"/>
                <a:cs typeface="Gill Sans"/>
                <a:sym typeface="Gill Sans"/>
              </a:rPr>
              <a:t>PRIVATE SECTOR DEVELOPMENT – SRI LANKA</a:t>
            </a:r>
            <a:endParaRPr lang="en-US" sz="1800" b="1" dirty="0">
              <a:solidFill>
                <a:srgbClr val="012E6D"/>
              </a:solidFill>
              <a:latin typeface="Gill Sans MT" panose="020B0502020104020203" pitchFamily="34" charset="0"/>
            </a:endParaRPr>
          </a:p>
          <a:p>
            <a:pPr lvl="0">
              <a:buSzPts val="2381"/>
            </a:pPr>
            <a:r>
              <a:rPr lang="en-US" sz="1800" dirty="0">
                <a:solidFill>
                  <a:schemeClr val="bg2"/>
                </a:solidFill>
                <a:latin typeface="Gill Sans MT" panose="020B0502020104020203" pitchFamily="34" charset="0"/>
                <a:cs typeface="Gill Sans"/>
                <a:sym typeface="Gill Sans"/>
              </a:rPr>
              <a:t>Helping SMEs weather the COVID-19 pandemic</a:t>
            </a:r>
            <a:endParaRPr sz="1800" dirty="0">
              <a:solidFill>
                <a:schemeClr val="bg2"/>
              </a:solidFill>
              <a:latin typeface="Gill Sans MT" panose="020B0502020104020203" pitchFamily="34" charset="0"/>
              <a:cs typeface="Gill Sans"/>
            </a:endParaRPr>
          </a:p>
        </p:txBody>
      </p:sp>
      <p:pic>
        <p:nvPicPr>
          <p:cNvPr id="7" name="Picture 6" descr="A picture containing person, food, indoor, preparing&#10;&#10;Description automatically generated">
            <a:extLst>
              <a:ext uri="{FF2B5EF4-FFF2-40B4-BE49-F238E27FC236}">
                <a16:creationId xmlns:a16="http://schemas.microsoft.com/office/drawing/2014/main" id="{48A775D8-7D73-46D4-A8E1-9AF8EBEEEC66}"/>
              </a:ext>
            </a:extLst>
          </p:cNvPr>
          <p:cNvPicPr>
            <a:picLocks noChangeAspect="1"/>
          </p:cNvPicPr>
          <p:nvPr/>
        </p:nvPicPr>
        <p:blipFill>
          <a:blip r:embed="rId3"/>
          <a:stretch>
            <a:fillRect/>
          </a:stretch>
        </p:blipFill>
        <p:spPr>
          <a:xfrm>
            <a:off x="5597238" y="1108893"/>
            <a:ext cx="3382824" cy="2537118"/>
          </a:xfrm>
          <a:prstGeom prst="rect">
            <a:avLst/>
          </a:prstGeom>
        </p:spPr>
      </p:pic>
      <p:sp>
        <p:nvSpPr>
          <p:cNvPr id="6" name="Google Shape;990;p3">
            <a:extLst>
              <a:ext uri="{FF2B5EF4-FFF2-40B4-BE49-F238E27FC236}">
                <a16:creationId xmlns:a16="http://schemas.microsoft.com/office/drawing/2014/main" id="{667E8FFE-7CCA-4E9F-B38B-9AFDEB53FB95}"/>
              </a:ext>
            </a:extLst>
          </p:cNvPr>
          <p:cNvSpPr txBox="1"/>
          <p:nvPr/>
        </p:nvSpPr>
        <p:spPr>
          <a:xfrm>
            <a:off x="7710078" y="3646011"/>
            <a:ext cx="1269984" cy="21540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1" u="none" strike="noStrike" cap="none">
                <a:solidFill>
                  <a:schemeClr val="tx1"/>
                </a:solidFill>
                <a:latin typeface="Gill Sans MT" panose="020B0502020104020203" pitchFamily="34" charset="0"/>
                <a:ea typeface="Gill Sans"/>
                <a:cs typeface="Gill Sans"/>
                <a:sym typeface="Gill Sans"/>
              </a:rPr>
              <a:t>Photo: </a:t>
            </a:r>
            <a:r>
              <a:rPr lang="en-US" sz="800" b="0" i="1" u="none" strike="noStrike" cap="none" err="1">
                <a:solidFill>
                  <a:schemeClr val="tx1"/>
                </a:solidFill>
                <a:latin typeface="Gill Sans MT" panose="020B0502020104020203" pitchFamily="34" charset="0"/>
                <a:ea typeface="Gill Sans"/>
                <a:cs typeface="Gill Sans"/>
                <a:sym typeface="Gill Sans"/>
              </a:rPr>
              <a:t>Ishani</a:t>
            </a:r>
            <a:r>
              <a:rPr lang="en-US" sz="800" b="0" i="1" u="none" strike="noStrike" cap="none">
                <a:solidFill>
                  <a:schemeClr val="tx1"/>
                </a:solidFill>
                <a:latin typeface="Gill Sans MT" panose="020B0502020104020203" pitchFamily="34" charset="0"/>
                <a:ea typeface="Gill Sans"/>
                <a:cs typeface="Gill Sans"/>
                <a:sym typeface="Gill Sans"/>
              </a:rPr>
              <a:t> </a:t>
            </a:r>
            <a:r>
              <a:rPr lang="en-US" sz="800" b="0" i="1" u="none" strike="noStrike" cap="none" err="1">
                <a:solidFill>
                  <a:schemeClr val="tx1"/>
                </a:solidFill>
                <a:latin typeface="Gill Sans MT" panose="020B0502020104020203" pitchFamily="34" charset="0"/>
                <a:ea typeface="Gill Sans"/>
                <a:cs typeface="Gill Sans"/>
                <a:sym typeface="Gill Sans"/>
              </a:rPr>
              <a:t>Jayamaha</a:t>
            </a:r>
            <a:endParaRPr sz="800" i="1">
              <a:solidFill>
                <a:schemeClr val="tx1"/>
              </a:solidFill>
              <a:latin typeface="Gill Sans MT" panose="020B0502020104020203" pitchFamily="34" charset="0"/>
            </a:endParaRPr>
          </a:p>
        </p:txBody>
      </p:sp>
    </p:spTree>
    <p:extLst>
      <p:ext uri="{BB962C8B-B14F-4D97-AF65-F5344CB8AC3E}">
        <p14:creationId xmlns:p14="http://schemas.microsoft.com/office/powerpoint/2010/main" val="1257269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g1107daa570e_7_13"/>
          <p:cNvSpPr txBox="1">
            <a:spLocks noGrp="1"/>
          </p:cNvSpPr>
          <p:nvPr>
            <p:ph type="body" idx="1"/>
          </p:nvPr>
        </p:nvSpPr>
        <p:spPr>
          <a:xfrm>
            <a:off x="315120" y="1097855"/>
            <a:ext cx="4691762" cy="3651856"/>
          </a:xfrm>
          <a:prstGeom prst="rect">
            <a:avLst/>
          </a:prstGeom>
          <a:noFill/>
          <a:ln>
            <a:noFill/>
          </a:ln>
        </p:spPr>
        <p:txBody>
          <a:bodyPr spcFirstLastPara="1" wrap="square" lIns="90698" tIns="45336" rIns="90698" bIns="45336" anchor="t" anchorCtr="0">
            <a:noAutofit/>
          </a:bodyPr>
          <a:lstStyle/>
          <a:p>
            <a:pPr marL="0" indent="0">
              <a:spcBef>
                <a:spcPts val="1190"/>
              </a:spcBef>
              <a:buClr>
                <a:srgbClr val="00335C"/>
              </a:buClr>
              <a:buSzPts val="1100"/>
              <a:buNone/>
            </a:pPr>
            <a:r>
              <a:rPr lang="en-US" sz="1100" dirty="0">
                <a:solidFill>
                  <a:schemeClr val="tx1"/>
                </a:solidFill>
                <a:latin typeface="Gill Sans MT" panose="020B0502020104020203" pitchFamily="34" charset="0"/>
              </a:rPr>
              <a:t>Founded by Ms. </a:t>
            </a:r>
            <a:r>
              <a:rPr lang="en-US" sz="1100" dirty="0" err="1">
                <a:solidFill>
                  <a:schemeClr val="tx1"/>
                </a:solidFill>
                <a:latin typeface="Gill Sans MT" panose="020B0502020104020203" pitchFamily="34" charset="0"/>
              </a:rPr>
              <a:t>Tejnesh</a:t>
            </a:r>
            <a:r>
              <a:rPr lang="en-US" sz="1100" dirty="0">
                <a:solidFill>
                  <a:schemeClr val="tx1"/>
                </a:solidFill>
                <a:latin typeface="Gill Sans MT" panose="020B0502020104020203" pitchFamily="34" charset="0"/>
              </a:rPr>
              <a:t> and her two children, </a:t>
            </a:r>
            <a:r>
              <a:rPr lang="en-US" sz="1100" dirty="0" err="1">
                <a:solidFill>
                  <a:schemeClr val="tx1"/>
                </a:solidFill>
                <a:latin typeface="Gill Sans MT" panose="020B0502020104020203" pitchFamily="34" charset="0"/>
              </a:rPr>
              <a:t>Arki</a:t>
            </a:r>
            <a:r>
              <a:rPr lang="en-US" sz="1100" dirty="0">
                <a:solidFill>
                  <a:schemeClr val="tx1"/>
                </a:solidFill>
                <a:latin typeface="Gill Sans MT" panose="020B0502020104020203" pitchFamily="34" charset="0"/>
              </a:rPr>
              <a:t> </a:t>
            </a:r>
            <a:r>
              <a:rPr lang="en-US" sz="1100" dirty="0" err="1">
                <a:solidFill>
                  <a:schemeClr val="tx1"/>
                </a:solidFill>
                <a:latin typeface="Gill Sans MT" panose="020B0502020104020203" pitchFamily="34" charset="0"/>
              </a:rPr>
              <a:t>Agro</a:t>
            </a:r>
            <a:r>
              <a:rPr lang="en-US" sz="1100" dirty="0">
                <a:solidFill>
                  <a:schemeClr val="tx1"/>
                </a:solidFill>
                <a:latin typeface="Gill Sans MT" panose="020B0502020104020203" pitchFamily="34" charset="0"/>
              </a:rPr>
              <a:t> produces about 17 </a:t>
            </a:r>
            <a:r>
              <a:rPr lang="en-US" sz="1100" i="1" dirty="0" err="1">
                <a:solidFill>
                  <a:schemeClr val="tx1"/>
                </a:solidFill>
                <a:latin typeface="Gill Sans MT" panose="020B0502020104020203" pitchFamily="34" charset="0"/>
              </a:rPr>
              <a:t>baltena</a:t>
            </a:r>
            <a:r>
              <a:rPr lang="en-US" sz="1100" dirty="0">
                <a:solidFill>
                  <a:schemeClr val="tx1"/>
                </a:solidFill>
                <a:latin typeface="Gill Sans MT" panose="020B0502020104020203" pitchFamily="34" charset="0"/>
              </a:rPr>
              <a:t> (Ethiopian traditional condiments), providing high quality organic food to the local and export markets. </a:t>
            </a:r>
          </a:p>
          <a:p>
            <a:pPr marL="0" indent="0">
              <a:spcBef>
                <a:spcPts val="1190"/>
              </a:spcBef>
              <a:buClr>
                <a:srgbClr val="00335C"/>
              </a:buClr>
              <a:buSzPts val="1100"/>
              <a:buNone/>
            </a:pPr>
            <a:r>
              <a:rPr lang="en-US" sz="1100" dirty="0" err="1">
                <a:solidFill>
                  <a:schemeClr val="tx1"/>
                </a:solidFill>
                <a:latin typeface="Gill Sans MT" panose="020B0502020104020203" pitchFamily="34" charset="0"/>
              </a:rPr>
              <a:t>Arki</a:t>
            </a:r>
            <a:r>
              <a:rPr lang="en-US" sz="1100" dirty="0">
                <a:solidFill>
                  <a:schemeClr val="tx1"/>
                </a:solidFill>
                <a:latin typeface="Gill Sans MT" panose="020B0502020104020203" pitchFamily="34" charset="0"/>
              </a:rPr>
              <a:t> is one of the 100 SMEs supported through the MS4G BASPs P4R mechanism. In 2021, </a:t>
            </a:r>
            <a:r>
              <a:rPr lang="en-US" sz="1100" dirty="0" err="1">
                <a:solidFill>
                  <a:schemeClr val="tx1"/>
                </a:solidFill>
                <a:latin typeface="Gill Sans MT" panose="020B0502020104020203" pitchFamily="34" charset="0"/>
              </a:rPr>
              <a:t>Audacia</a:t>
            </a:r>
            <a:r>
              <a:rPr lang="en-US" sz="1100" dirty="0">
                <a:solidFill>
                  <a:schemeClr val="tx1"/>
                </a:solidFill>
                <a:latin typeface="Gill Sans MT" panose="020B0502020104020203" pitchFamily="34" charset="0"/>
              </a:rPr>
              <a:t> Consulting was contracted to conduct a diagnostic assessment and implement the recommended activities to increase the sales and revenue of the enterprise by 10% within one year of assistance. The BASP adds value to enterprises by providing strategic guidance, streamlining business processes, and advising companies on structure to enhance performance.</a:t>
            </a:r>
          </a:p>
          <a:p>
            <a:pPr marL="0" indent="0">
              <a:spcBef>
                <a:spcPts val="1190"/>
              </a:spcBef>
              <a:buClr>
                <a:srgbClr val="00335C"/>
              </a:buClr>
              <a:buSzPts val="1100"/>
              <a:buNone/>
            </a:pPr>
            <a:r>
              <a:rPr lang="en-US" sz="1100" dirty="0">
                <a:solidFill>
                  <a:schemeClr val="tx1"/>
                </a:solidFill>
                <a:latin typeface="Gill Sans MT" panose="020B0502020104020203" pitchFamily="34" charset="0"/>
              </a:rPr>
              <a:t>“We started our business in my home and even through we wanted to expand we did not know how,” said </a:t>
            </a:r>
            <a:r>
              <a:rPr lang="en-US" sz="1100" dirty="0" err="1">
                <a:solidFill>
                  <a:schemeClr val="tx1"/>
                </a:solidFill>
                <a:latin typeface="Gill Sans MT" panose="020B0502020104020203" pitchFamily="34" charset="0"/>
              </a:rPr>
              <a:t>Tejnesh</a:t>
            </a:r>
            <a:r>
              <a:rPr lang="en-US" sz="1100" dirty="0">
                <a:solidFill>
                  <a:schemeClr val="tx1"/>
                </a:solidFill>
                <a:latin typeface="Gill Sans MT" panose="020B0502020104020203" pitchFamily="34" charset="0"/>
              </a:rPr>
              <a:t>. “</a:t>
            </a:r>
            <a:r>
              <a:rPr lang="en-US" sz="1100" dirty="0" err="1">
                <a:solidFill>
                  <a:schemeClr val="tx1"/>
                </a:solidFill>
                <a:latin typeface="Gill Sans MT" panose="020B0502020104020203" pitchFamily="34" charset="0"/>
              </a:rPr>
              <a:t>Audacia’s</a:t>
            </a:r>
            <a:r>
              <a:rPr lang="en-US" sz="1100" dirty="0">
                <a:solidFill>
                  <a:schemeClr val="tx1"/>
                </a:solidFill>
                <a:latin typeface="Gill Sans MT" panose="020B0502020104020203" pitchFamily="34" charset="0"/>
              </a:rPr>
              <a:t> support in marketing, optimizing our administration functions, and loan facilitation is opening new doors, allowing us to grow and explore expansion possibilities.”   </a:t>
            </a:r>
          </a:p>
        </p:txBody>
      </p:sp>
      <p:sp>
        <p:nvSpPr>
          <p:cNvPr id="8" name="Google Shape;1694;p63">
            <a:extLst>
              <a:ext uri="{FF2B5EF4-FFF2-40B4-BE49-F238E27FC236}">
                <a16:creationId xmlns:a16="http://schemas.microsoft.com/office/drawing/2014/main" id="{4BB2370F-8100-A641-B75C-AE117E9AA110}"/>
              </a:ext>
            </a:extLst>
          </p:cNvPr>
          <p:cNvSpPr txBox="1"/>
          <p:nvPr/>
        </p:nvSpPr>
        <p:spPr>
          <a:xfrm>
            <a:off x="328973" y="293753"/>
            <a:ext cx="3758117" cy="925573"/>
          </a:xfrm>
          <a:prstGeom prst="rect">
            <a:avLst/>
          </a:prstGeom>
          <a:noFill/>
          <a:ln>
            <a:noFill/>
          </a:ln>
        </p:spPr>
        <p:txBody>
          <a:bodyPr spcFirstLastPara="1" wrap="square" lIns="89978" tIns="44989" rIns="89978" bIns="44989" anchor="t" anchorCtr="0">
            <a:noAutofit/>
          </a:bodyPr>
          <a:lstStyle/>
          <a:p>
            <a:pPr>
              <a:buClr>
                <a:srgbClr val="70AD47"/>
              </a:buClr>
              <a:buSzPts val="2381"/>
            </a:pPr>
            <a:r>
              <a:rPr lang="en-US" sz="2000" b="1" dirty="0">
                <a:solidFill>
                  <a:schemeClr val="accent1"/>
                </a:solidFill>
                <a:latin typeface="Gill Sans MT"/>
                <a:ea typeface="Gill Sans"/>
                <a:cs typeface="Gill Sans"/>
                <a:sym typeface="Gill Sans"/>
              </a:rPr>
              <a:t>SPOTLIGHT: </a:t>
            </a:r>
            <a:r>
              <a:rPr lang="en-US" sz="2000" b="1" dirty="0">
                <a:solidFill>
                  <a:schemeClr val="bg2"/>
                </a:solidFill>
                <a:latin typeface="Gill Sans MT"/>
                <a:sym typeface="Gill Sans"/>
              </a:rPr>
              <a:t>MS4G </a:t>
            </a:r>
            <a:endParaRPr lang="en-US" sz="2000" b="1" dirty="0">
              <a:solidFill>
                <a:schemeClr val="bg2"/>
              </a:solidFill>
              <a:latin typeface="Gill Sans MT" panose="020B0502020104020203" pitchFamily="34" charset="0"/>
            </a:endParaRPr>
          </a:p>
          <a:p>
            <a:pPr lvl="0">
              <a:buSzPts val="2381"/>
            </a:pPr>
            <a:r>
              <a:rPr lang="en-US" sz="1800" dirty="0">
                <a:solidFill>
                  <a:schemeClr val="bg2"/>
                </a:solidFill>
                <a:latin typeface="Gill Sans MT"/>
                <a:cs typeface="Gill Sans"/>
                <a:sym typeface="Gill Sans"/>
              </a:rPr>
              <a:t>Strengthening Enterprise Ecosystem</a:t>
            </a:r>
            <a:endParaRPr lang="en-US" sz="1800" dirty="0">
              <a:solidFill>
                <a:schemeClr val="bg2"/>
              </a:solidFill>
              <a:latin typeface="Gill Sans MT"/>
              <a:cs typeface="Gill Sans"/>
            </a:endParaRPr>
          </a:p>
        </p:txBody>
      </p:sp>
      <p:pic>
        <p:nvPicPr>
          <p:cNvPr id="1026" name="Picture 2" descr="Our Team">
            <a:extLst>
              <a:ext uri="{FF2B5EF4-FFF2-40B4-BE49-F238E27FC236}">
                <a16:creationId xmlns:a16="http://schemas.microsoft.com/office/drawing/2014/main" id="{F1B2F334-FC23-4EC0-A6FA-4CE4F1F4D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482" y="1330111"/>
            <a:ext cx="3790529" cy="2524551"/>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04;p39">
            <a:extLst>
              <a:ext uri="{FF2B5EF4-FFF2-40B4-BE49-F238E27FC236}">
                <a16:creationId xmlns:a16="http://schemas.microsoft.com/office/drawing/2014/main" id="{004287C3-33FC-46DC-B5CA-820124EE3DB6}"/>
              </a:ext>
            </a:extLst>
          </p:cNvPr>
          <p:cNvSpPr txBox="1"/>
          <p:nvPr/>
        </p:nvSpPr>
        <p:spPr>
          <a:xfrm>
            <a:off x="5083722" y="4093439"/>
            <a:ext cx="3968969" cy="310742"/>
          </a:xfrm>
          <a:prstGeom prst="rect">
            <a:avLst/>
          </a:prstGeom>
          <a:noFill/>
          <a:ln>
            <a:noFill/>
          </a:ln>
        </p:spPr>
        <p:txBody>
          <a:bodyPr spcFirstLastPara="1" wrap="square" lIns="90698" tIns="45336" rIns="90698" bIns="45336" anchor="t" anchorCtr="0">
            <a:noAutofit/>
          </a:bodyPr>
          <a:lstStyle/>
          <a:p>
            <a:pPr algn="r" defTabSz="907108"/>
            <a:endParaRPr sz="683" i="1">
              <a:solidFill>
                <a:srgbClr val="BFBFBF"/>
              </a:solidFill>
              <a:latin typeface="Gill Sans"/>
              <a:ea typeface="Gill Sans"/>
              <a:cs typeface="Gill Sans"/>
              <a:sym typeface="Gill Sans"/>
            </a:endParaRPr>
          </a:p>
        </p:txBody>
      </p:sp>
      <p:sp>
        <p:nvSpPr>
          <p:cNvPr id="2" name="TextBox 1">
            <a:extLst>
              <a:ext uri="{FF2B5EF4-FFF2-40B4-BE49-F238E27FC236}">
                <a16:creationId xmlns:a16="http://schemas.microsoft.com/office/drawing/2014/main" id="{DA93CFA3-8E7F-28CC-BD8B-DC42FCC7830C}"/>
              </a:ext>
            </a:extLst>
          </p:cNvPr>
          <p:cNvSpPr txBox="1"/>
          <p:nvPr/>
        </p:nvSpPr>
        <p:spPr>
          <a:xfrm>
            <a:off x="4826464" y="3854662"/>
            <a:ext cx="4149387" cy="465512"/>
          </a:xfrm>
          <a:prstGeom prst="rect">
            <a:avLst/>
          </a:prstGeom>
          <a:noFill/>
        </p:spPr>
        <p:txBody>
          <a:bodyPr wrap="square" lIns="68580" tIns="34290" rIns="68580" bIns="34290" rtlCol="0" anchor="t">
            <a:spAutoFit/>
          </a:bodyPr>
          <a:lstStyle/>
          <a:p>
            <a:pPr algn="r" defTabSz="907108"/>
            <a:r>
              <a:rPr lang="en-US" sz="800" i="1" dirty="0" err="1">
                <a:latin typeface="Gill Sans MT" panose="020B0502020104020203" pitchFamily="34" charset="0"/>
              </a:rPr>
              <a:t>Arki</a:t>
            </a:r>
            <a:r>
              <a:rPr lang="en-US" sz="800" i="1" dirty="0">
                <a:latin typeface="Gill Sans MT" panose="020B0502020104020203" pitchFamily="34" charset="0"/>
              </a:rPr>
              <a:t> </a:t>
            </a:r>
            <a:r>
              <a:rPr lang="en-US" sz="800" i="1" dirty="0" err="1">
                <a:latin typeface="Gill Sans MT" panose="020B0502020104020203" pitchFamily="34" charset="0"/>
              </a:rPr>
              <a:t>Agro's</a:t>
            </a:r>
            <a:r>
              <a:rPr lang="en-US" sz="800" i="1" dirty="0">
                <a:latin typeface="Gill Sans MT" panose="020B0502020104020203" pitchFamily="34" charset="0"/>
              </a:rPr>
              <a:t> founder Ms. </a:t>
            </a:r>
            <a:r>
              <a:rPr lang="en-US" sz="800" i="1" dirty="0" err="1">
                <a:latin typeface="Gill Sans MT" panose="020B0502020104020203" pitchFamily="34" charset="0"/>
              </a:rPr>
              <a:t>Tejnesh</a:t>
            </a:r>
            <a:r>
              <a:rPr lang="en-US" sz="800" i="1" dirty="0">
                <a:latin typeface="Gill Sans MT" panose="020B0502020104020203" pitchFamily="34" charset="0"/>
              </a:rPr>
              <a:t> (middle) and employees. Photo:</a:t>
            </a:r>
            <a:r>
              <a:rPr lang="en-US" sz="800" i="1" dirty="0">
                <a:solidFill>
                  <a:schemeClr val="tx1"/>
                </a:solidFill>
                <a:latin typeface="Gill Sans MT" panose="020B0502020104020203" pitchFamily="34" charset="0"/>
                <a:ea typeface="Gill Sans"/>
                <a:cs typeface="Gill Sans"/>
                <a:sym typeface="Gill Sans"/>
              </a:rPr>
              <a:t> </a:t>
            </a:r>
            <a:r>
              <a:rPr lang="en-US" sz="800" i="1" dirty="0" err="1">
                <a:solidFill>
                  <a:schemeClr val="tx1"/>
                </a:solidFill>
                <a:latin typeface="Gill Sans MT" panose="020B0502020104020203" pitchFamily="34" charset="0"/>
                <a:ea typeface="Gill Sans"/>
                <a:cs typeface="Gill Sans"/>
                <a:sym typeface="Gill Sans"/>
              </a:rPr>
              <a:t>arkifoods.com</a:t>
            </a:r>
            <a:endParaRPr lang="en-US" sz="800" dirty="0">
              <a:solidFill>
                <a:schemeClr val="tx1"/>
              </a:solidFill>
              <a:latin typeface="Gill Sans MT" panose="020B0502020104020203" pitchFamily="34" charset="0"/>
            </a:endParaRPr>
          </a:p>
          <a:p>
            <a:pPr algn="r" defTabSz="907108"/>
            <a:endParaRPr lang="en-US" sz="800" i="1" dirty="0">
              <a:solidFill>
                <a:schemeClr val="tx1"/>
              </a:solidFill>
              <a:latin typeface="Gill Sans MT" panose="020B0502020104020203" pitchFamily="34" charset="0"/>
              <a:ea typeface="Gill Sans"/>
              <a:cs typeface="Gill Sans"/>
              <a:sym typeface="Gill Sans"/>
            </a:endParaRPr>
          </a:p>
          <a:p>
            <a:r>
              <a:rPr lang="en-US" sz="975" i="1" dirty="0">
                <a:latin typeface="Gill Sans MT"/>
              </a:rPr>
              <a:t>  </a:t>
            </a:r>
            <a:endParaRPr lang="en-US" sz="975" i="1" dirty="0">
              <a:latin typeface="Gill Sans MT" panose="020B0502020104020203"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767"/>
        <p:cNvGrpSpPr/>
        <p:nvPr/>
      </p:nvGrpSpPr>
      <p:grpSpPr>
        <a:xfrm>
          <a:off x="0" y="0"/>
          <a:ext cx="0" cy="0"/>
          <a:chOff x="0" y="0"/>
          <a:chExt cx="0" cy="0"/>
        </a:xfrm>
      </p:grpSpPr>
      <p:pic>
        <p:nvPicPr>
          <p:cNvPr id="10" name="Picture 9">
            <a:extLst>
              <a:ext uri="{FF2B5EF4-FFF2-40B4-BE49-F238E27FC236}">
                <a16:creationId xmlns:a16="http://schemas.microsoft.com/office/drawing/2014/main" id="{4178A034-79DC-9C16-FD86-C6A7B222A513}"/>
              </a:ext>
            </a:extLst>
          </p:cNvPr>
          <p:cNvPicPr>
            <a:picLocks noChangeAspect="1"/>
          </p:cNvPicPr>
          <p:nvPr/>
        </p:nvPicPr>
        <p:blipFill rotWithShape="1">
          <a:blip r:embed="rId3">
            <a:duotone>
              <a:schemeClr val="accent1">
                <a:shade val="45000"/>
                <a:satMod val="135000"/>
              </a:schemeClr>
              <a:prstClr val="white"/>
            </a:duotone>
          </a:blip>
          <a:srcRect t="4036" b="13013"/>
          <a:stretch/>
        </p:blipFill>
        <p:spPr>
          <a:xfrm>
            <a:off x="148064" y="145783"/>
            <a:ext cx="8843535" cy="4859972"/>
          </a:xfrm>
          <a:prstGeom prst="rect">
            <a:avLst/>
          </a:prstGeom>
        </p:spPr>
      </p:pic>
      <p:sp>
        <p:nvSpPr>
          <p:cNvPr id="1768" name="Google Shape;1768;g1109f72e8ae_14_236"/>
          <p:cNvSpPr/>
          <p:nvPr/>
        </p:nvSpPr>
        <p:spPr>
          <a:xfrm>
            <a:off x="148064" y="145782"/>
            <a:ext cx="8843535" cy="4859971"/>
          </a:xfrm>
          <a:prstGeom prst="rect">
            <a:avLst/>
          </a:prstGeom>
          <a:solidFill>
            <a:schemeClr val="dk2">
              <a:alpha val="57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Gill Sans"/>
              <a:ea typeface="Gill Sans"/>
              <a:cs typeface="Gill Sans"/>
              <a:sym typeface="Gill Sans"/>
            </a:endParaRPr>
          </a:p>
        </p:txBody>
      </p:sp>
      <p:sp>
        <p:nvSpPr>
          <p:cNvPr id="1773" name="Google Shape;1773;g1109f72e8ae_14_236"/>
          <p:cNvSpPr txBox="1">
            <a:spLocks noGrp="1"/>
          </p:cNvSpPr>
          <p:nvPr>
            <p:ph type="ctrTitle"/>
          </p:nvPr>
        </p:nvSpPr>
        <p:spPr>
          <a:xfrm>
            <a:off x="691562" y="1635003"/>
            <a:ext cx="3886200" cy="976238"/>
          </a:xfrm>
          <a:prstGeom prst="rect">
            <a:avLst/>
          </a:prstGeom>
          <a:noFill/>
          <a:ln>
            <a:noFill/>
          </a:ln>
        </p:spPr>
        <p:txBody>
          <a:bodyPr spcFirstLastPara="1" wrap="square" lIns="0" tIns="45700" rIns="0" bIns="45700" anchor="t" anchorCtr="0">
            <a:noAutofit/>
          </a:bodyPr>
          <a:lstStyle/>
          <a:p>
            <a:pPr marL="0" lvl="0" indent="0" algn="l" rtl="0">
              <a:spcBef>
                <a:spcPts val="0"/>
              </a:spcBef>
              <a:spcAft>
                <a:spcPts val="0"/>
              </a:spcAft>
              <a:buClr>
                <a:schemeClr val="lt1"/>
              </a:buClr>
              <a:buSzPts val="2000"/>
              <a:buFont typeface="Gill Sans"/>
              <a:buNone/>
            </a:pPr>
            <a:r>
              <a:rPr lang="en-US" sz="2000" dirty="0">
                <a:latin typeface="Gill Sans MT" panose="020B0502020104020203" pitchFamily="34" charset="77"/>
              </a:rPr>
              <a:t>CATALYZE Y3 Q2 Report</a:t>
            </a:r>
            <a:br>
              <a:rPr lang="en-US" sz="2000" dirty="0">
                <a:solidFill>
                  <a:schemeClr val="lt1"/>
                </a:solidFill>
                <a:latin typeface="Gill Sans MT" panose="020B0502020104020203" pitchFamily="34" charset="77"/>
              </a:rPr>
            </a:br>
            <a:br>
              <a:rPr lang="en-US" sz="600" dirty="0">
                <a:solidFill>
                  <a:schemeClr val="lt1"/>
                </a:solidFill>
                <a:latin typeface="Gill Sans MT" panose="020B0502020104020203" pitchFamily="34" charset="77"/>
              </a:rPr>
            </a:br>
            <a:r>
              <a:rPr lang="en-US" sz="1100" dirty="0">
                <a:latin typeface="Gill Sans MT" panose="020B0502020104020203" pitchFamily="34" charset="77"/>
              </a:rPr>
              <a:t>Submission Date: April 29, 2022</a:t>
            </a:r>
            <a:br>
              <a:rPr lang="en-US" sz="1100" dirty="0">
                <a:latin typeface="Gill Sans MT" panose="020B0502020104020203" pitchFamily="34" charset="77"/>
              </a:rPr>
            </a:br>
            <a:r>
              <a:rPr lang="en-US" sz="1100" dirty="0">
                <a:latin typeface="Gill Sans MT" panose="020B0502020104020203" pitchFamily="34" charset="77"/>
              </a:rPr>
              <a:t>Contract No: 7200AA19C00080</a:t>
            </a:r>
            <a:endParaRPr sz="1050" dirty="0">
              <a:latin typeface="Gill Sans MT" panose="020B0502020104020203" pitchFamily="34" charset="77"/>
            </a:endParaRPr>
          </a:p>
        </p:txBody>
      </p:sp>
      <p:sp>
        <p:nvSpPr>
          <p:cNvPr id="1774" name="Google Shape;1774;g1109f72e8ae_14_236"/>
          <p:cNvSpPr txBox="1"/>
          <p:nvPr/>
        </p:nvSpPr>
        <p:spPr>
          <a:xfrm>
            <a:off x="691562" y="4454254"/>
            <a:ext cx="7671392"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chemeClr val="accent5"/>
              </a:buClr>
              <a:buSzPts val="800"/>
              <a:buFont typeface="Gill Sans"/>
              <a:buNone/>
            </a:pPr>
            <a:r>
              <a:rPr lang="en-US" sz="800" b="0" u="none" strike="noStrike" cap="none" dirty="0">
                <a:solidFill>
                  <a:schemeClr val="bg1"/>
                </a:solidFill>
                <a:latin typeface="Gill Sans MT" panose="020B0502020104020203" pitchFamily="34" charset="0"/>
                <a:ea typeface="Gill Sans"/>
                <a:cs typeface="Gill Sans"/>
                <a:sym typeface="Gill Sans"/>
              </a:rPr>
              <a:t>This document was produced by Palladium for review by the US Agency for International Development. The views expressed in this document do not necessarily reflect the views of the US Agency for International Development or the United States Government.</a:t>
            </a:r>
            <a:endParaRPr dirty="0">
              <a:solidFill>
                <a:schemeClr val="bg1"/>
              </a:solidFill>
              <a:latin typeface="Gill Sans MT" panose="020B0502020104020203" pitchFamily="34" charset="0"/>
            </a:endParaRPr>
          </a:p>
        </p:txBody>
      </p:sp>
      <p:sp>
        <p:nvSpPr>
          <p:cNvPr id="1775" name="Google Shape;1775;g1109f72e8ae_14_236"/>
          <p:cNvSpPr txBox="1"/>
          <p:nvPr/>
        </p:nvSpPr>
        <p:spPr>
          <a:xfrm>
            <a:off x="691562" y="2902889"/>
            <a:ext cx="3886200" cy="1224138"/>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600"/>
              </a:spcAft>
              <a:buClr>
                <a:schemeClr val="lt1"/>
              </a:buClr>
              <a:buSzPts val="900"/>
              <a:buFont typeface="Gill Sans"/>
              <a:buNone/>
            </a:pPr>
            <a:r>
              <a:rPr lang="en-US" sz="900" b="0" i="0" dirty="0">
                <a:solidFill>
                  <a:schemeClr val="lt1"/>
                </a:solidFill>
                <a:latin typeface="Gill Sans MT" panose="020B0502020104020203" pitchFamily="34" charset="0"/>
                <a:ea typeface="Gill Sans"/>
                <a:cs typeface="Gill Sans"/>
                <a:sym typeface="Gill Sans"/>
              </a:rPr>
              <a:t>Submitted by:</a:t>
            </a:r>
          </a:p>
          <a:p>
            <a:pPr marL="0" marR="0" lvl="0" indent="0" algn="l" rtl="0">
              <a:spcBef>
                <a:spcPts val="0"/>
              </a:spcBef>
              <a:spcAft>
                <a:spcPts val="600"/>
              </a:spcAft>
              <a:buClr>
                <a:schemeClr val="lt1"/>
              </a:buClr>
              <a:buSzPts val="900"/>
              <a:buFont typeface="Gill Sans"/>
              <a:buNone/>
            </a:pPr>
            <a:r>
              <a:rPr lang="en-US" sz="900" dirty="0">
                <a:solidFill>
                  <a:schemeClr val="lt1"/>
                </a:solidFill>
                <a:latin typeface="Gill Sans MT" panose="020B0502020104020203" pitchFamily="34" charset="0"/>
                <a:ea typeface="Gill Sans"/>
                <a:cs typeface="Gill Sans"/>
                <a:sym typeface="Gill Sans"/>
              </a:rPr>
              <a:t>Amanda Fernandez</a:t>
            </a:r>
            <a:br>
              <a:rPr lang="en-US" sz="900" b="0" i="0" dirty="0">
                <a:solidFill>
                  <a:schemeClr val="lt1"/>
                </a:solidFill>
                <a:latin typeface="Gill Sans MT" panose="020B0502020104020203" pitchFamily="34" charset="0"/>
                <a:ea typeface="Gill Sans"/>
                <a:cs typeface="Gill Sans"/>
                <a:sym typeface="Gill Sans"/>
              </a:rPr>
            </a:br>
            <a:r>
              <a:rPr lang="en-US" sz="900" b="0" i="0" dirty="0">
                <a:solidFill>
                  <a:schemeClr val="lt1"/>
                </a:solidFill>
                <a:latin typeface="Gill Sans MT" panose="020B0502020104020203" pitchFamily="34" charset="0"/>
                <a:ea typeface="Gill Sans"/>
                <a:cs typeface="Gill Sans"/>
                <a:sym typeface="Gill Sans"/>
              </a:rPr>
              <a:t>Chief of Par</a:t>
            </a:r>
            <a:r>
              <a:rPr lang="en-US" sz="900" dirty="0">
                <a:solidFill>
                  <a:schemeClr val="lt1"/>
                </a:solidFill>
                <a:latin typeface="Gill Sans MT" panose="020B0502020104020203" pitchFamily="34" charset="0"/>
                <a:ea typeface="Gill Sans"/>
                <a:cs typeface="Gill Sans"/>
                <a:sym typeface="Gill Sans"/>
              </a:rPr>
              <a:t>ty/</a:t>
            </a:r>
            <a:r>
              <a:rPr lang="en-US" sz="900" b="0" i="0" dirty="0">
                <a:solidFill>
                  <a:schemeClr val="lt1"/>
                </a:solidFill>
                <a:latin typeface="Gill Sans MT" panose="020B0502020104020203" pitchFamily="34" charset="0"/>
                <a:ea typeface="Gill Sans"/>
                <a:cs typeface="Gill Sans"/>
                <a:sym typeface="Gill Sans"/>
              </a:rPr>
              <a:t>Executive Director, CATALYZE</a:t>
            </a:r>
          </a:p>
          <a:p>
            <a:pPr marL="0" marR="0" lvl="0" indent="0" algn="l" rtl="0">
              <a:spcBef>
                <a:spcPts val="0"/>
              </a:spcBef>
              <a:spcAft>
                <a:spcPts val="600"/>
              </a:spcAft>
              <a:buClr>
                <a:schemeClr val="lt1"/>
              </a:buClr>
              <a:buSzPts val="900"/>
              <a:buFont typeface="Gill Sans"/>
              <a:buNone/>
            </a:pPr>
            <a:r>
              <a:rPr lang="en-US" sz="900" b="0" i="0" dirty="0">
                <a:solidFill>
                  <a:schemeClr val="lt1"/>
                </a:solidFill>
                <a:latin typeface="Gill Sans MT" panose="020B0502020104020203" pitchFamily="34" charset="0"/>
                <a:ea typeface="Gill Sans"/>
                <a:cs typeface="Gill Sans"/>
                <a:sym typeface="Gill Sans"/>
              </a:rPr>
              <a:t>Palladium</a:t>
            </a:r>
            <a:br>
              <a:rPr lang="en-US" sz="900" b="0" i="0" dirty="0">
                <a:solidFill>
                  <a:schemeClr val="lt1"/>
                </a:solidFill>
                <a:latin typeface="Gill Sans MT" panose="020B0502020104020203" pitchFamily="34" charset="0"/>
                <a:ea typeface="Gill Sans"/>
                <a:cs typeface="Gill Sans"/>
                <a:sym typeface="Gill Sans"/>
              </a:rPr>
            </a:br>
            <a:r>
              <a:rPr lang="en-US" sz="900" b="0" i="0" dirty="0">
                <a:solidFill>
                  <a:schemeClr val="lt1"/>
                </a:solidFill>
                <a:latin typeface="Gill Sans MT" panose="020B0502020104020203" pitchFamily="34" charset="0"/>
                <a:ea typeface="Gill Sans"/>
                <a:cs typeface="Gill Sans"/>
                <a:sym typeface="Gill Sans"/>
              </a:rPr>
              <a:t>1331 Pennsylvania Ave NW</a:t>
            </a:r>
            <a:br>
              <a:rPr lang="en-US" sz="900" b="0" i="0" dirty="0">
                <a:solidFill>
                  <a:schemeClr val="lt1"/>
                </a:solidFill>
                <a:latin typeface="Gill Sans MT" panose="020B0502020104020203" pitchFamily="34" charset="0"/>
                <a:ea typeface="Gill Sans"/>
                <a:cs typeface="Gill Sans"/>
                <a:sym typeface="Gill Sans"/>
              </a:rPr>
            </a:br>
            <a:r>
              <a:rPr lang="en-US" sz="900" b="0" i="0" dirty="0">
                <a:solidFill>
                  <a:schemeClr val="lt1"/>
                </a:solidFill>
                <a:latin typeface="Gill Sans MT" panose="020B0502020104020203" pitchFamily="34" charset="0"/>
                <a:ea typeface="Gill Sans"/>
                <a:cs typeface="Gill Sans"/>
                <a:sym typeface="Gill Sans"/>
              </a:rPr>
              <a:t>Washington DC 20004</a:t>
            </a:r>
            <a:br>
              <a:rPr lang="en-US" sz="900" b="0" i="0" dirty="0">
                <a:solidFill>
                  <a:schemeClr val="lt1"/>
                </a:solidFill>
                <a:latin typeface="Gill Sans MT" panose="020B0502020104020203" pitchFamily="34" charset="0"/>
                <a:ea typeface="Gill Sans"/>
                <a:cs typeface="Gill Sans"/>
                <a:sym typeface="Gill Sans"/>
              </a:rPr>
            </a:br>
            <a:r>
              <a:rPr lang="en-US" sz="900" i="0" u="sng" dirty="0">
                <a:solidFill>
                  <a:schemeClr val="accent6">
                    <a:lumMod val="20000"/>
                    <a:lumOff val="80000"/>
                  </a:schemeClr>
                </a:solidFill>
                <a:latin typeface="Gill Sans MT" panose="020B0502020104020203" pitchFamily="34" charset="0"/>
                <a:ea typeface="Gill Sans"/>
                <a:cs typeface="Gill Sans"/>
                <a:sym typeface="Gill Sans"/>
                <a:hlinkClick r:id="rId4">
                  <a:extLst>
                    <a:ext uri="{A12FA001-AC4F-418D-AE19-62706E023703}">
                      <ahyp:hlinkClr xmlns:ahyp="http://schemas.microsoft.com/office/drawing/2018/hyperlinkcolor" val="tx"/>
                    </a:ext>
                  </a:extLst>
                </a:hlinkClick>
              </a:rPr>
              <a:t>CATALYZE@thepalladiumgroup.com</a:t>
            </a:r>
            <a:r>
              <a:rPr lang="en-US" sz="900" i="0" dirty="0">
                <a:solidFill>
                  <a:schemeClr val="accent6">
                    <a:lumMod val="20000"/>
                    <a:lumOff val="80000"/>
                  </a:schemeClr>
                </a:solidFill>
                <a:latin typeface="Gill Sans MT" panose="020B0502020104020203" pitchFamily="34" charset="0"/>
                <a:ea typeface="Gill Sans"/>
                <a:cs typeface="Gill Sans"/>
                <a:sym typeface="Gill Sans"/>
              </a:rPr>
              <a:t> </a:t>
            </a:r>
            <a:endParaRPr dirty="0">
              <a:solidFill>
                <a:schemeClr val="accent6">
                  <a:lumMod val="20000"/>
                  <a:lumOff val="80000"/>
                </a:schemeClr>
              </a:solidFill>
              <a:latin typeface="Gill Sans MT" panose="020B0502020104020203" pitchFamily="34" charset="0"/>
            </a:endParaRPr>
          </a:p>
        </p:txBody>
      </p:sp>
      <p:sp>
        <p:nvSpPr>
          <p:cNvPr id="11" name="Google Shape;1729;g10cafa5391a_8_8">
            <a:extLst>
              <a:ext uri="{FF2B5EF4-FFF2-40B4-BE49-F238E27FC236}">
                <a16:creationId xmlns:a16="http://schemas.microsoft.com/office/drawing/2014/main" id="{7A18DB16-B8DF-6B81-78B9-1303AEB594CF}"/>
              </a:ext>
            </a:extLst>
          </p:cNvPr>
          <p:cNvSpPr txBox="1"/>
          <p:nvPr/>
        </p:nvSpPr>
        <p:spPr>
          <a:xfrm>
            <a:off x="146086" y="4797457"/>
            <a:ext cx="88251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b="0" i="1" u="none" strike="noStrike" cap="none" dirty="0">
                <a:solidFill>
                  <a:schemeClr val="bg1">
                    <a:lumMod val="95000"/>
                  </a:schemeClr>
                </a:solidFill>
                <a:latin typeface="Gill Sans"/>
                <a:ea typeface="Gill Sans"/>
                <a:cs typeface="Gill Sans"/>
                <a:sym typeface="Gill Sans"/>
              </a:rPr>
              <a:t>CREDIT: USAID’S ENVISION PROJECT / IMA WORLD HEALTH</a:t>
            </a:r>
            <a:endParaRPr dirty="0">
              <a:solidFill>
                <a:schemeClr val="bg1">
                  <a:lumMod val="9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9" name="Google Shape;1119;p13"/>
          <p:cNvSpPr txBox="1"/>
          <p:nvPr/>
        </p:nvSpPr>
        <p:spPr>
          <a:xfrm>
            <a:off x="362781" y="1426320"/>
            <a:ext cx="4042964" cy="3541451"/>
          </a:xfrm>
          <a:prstGeom prst="rect">
            <a:avLst/>
          </a:prstGeom>
          <a:noFill/>
          <a:ln>
            <a:noFill/>
          </a:ln>
        </p:spPr>
        <p:txBody>
          <a:bodyPr spcFirstLastPara="1" wrap="square" lIns="90698" tIns="45336" rIns="90698" bIns="45336" anchor="t" anchorCtr="0">
            <a:noAutofit/>
          </a:bodyPr>
          <a:lstStyle/>
          <a:p>
            <a:pPr marL="172720" lvl="1" indent="-172720" defTabSz="907108">
              <a:spcBef>
                <a:spcPts val="596"/>
              </a:spcBef>
              <a:buClr>
                <a:srgbClr val="012E6D"/>
              </a:buClr>
              <a:buSzPct val="100000"/>
              <a:buFont typeface="Wingdings" pitchFamily="2" charset="2"/>
              <a:buChar char="§"/>
            </a:pPr>
            <a:r>
              <a:rPr lang="en-US" sz="1100" kern="0" dirty="0">
                <a:solidFill>
                  <a:srgbClr val="000000"/>
                </a:solidFill>
                <a:latin typeface="Gill Sans MT"/>
                <a:ea typeface="Gill Sans"/>
                <a:cs typeface="Gill Sans"/>
                <a:sym typeface="Gill Sans"/>
              </a:rPr>
              <a:t>Capital mobilization results are ramping up as expected following an intensive period of design and procurement, reaching </a:t>
            </a:r>
            <a:r>
              <a:rPr lang="en-US" sz="1100" dirty="0">
                <a:latin typeface="Gill Sans MT"/>
                <a:ea typeface="Gill Sans"/>
                <a:cs typeface="Gill Sans"/>
                <a:sym typeface="Gill Sans"/>
              </a:rPr>
              <a:t>USD42.2 </a:t>
            </a:r>
            <a:r>
              <a:rPr lang="en-US" sz="1100" kern="0" dirty="0">
                <a:solidFill>
                  <a:srgbClr val="000000"/>
                </a:solidFill>
                <a:latin typeface="Gill Sans MT"/>
                <a:ea typeface="Gill Sans"/>
                <a:cs typeface="Gill Sans"/>
                <a:sym typeface="Gill Sans"/>
              </a:rPr>
              <a:t>million cumulative capital mobilized.</a:t>
            </a:r>
            <a:r>
              <a:rPr lang="en-US" sz="1100" dirty="0">
                <a:latin typeface="Gill Sans MT"/>
                <a:ea typeface="Gill Sans"/>
                <a:cs typeface="Gill Sans"/>
                <a:sym typeface="Gill Sans"/>
              </a:rPr>
              <a:t> </a:t>
            </a:r>
            <a:r>
              <a:rPr lang="en-US" sz="1100" kern="0" dirty="0">
                <a:solidFill>
                  <a:srgbClr val="000000"/>
                </a:solidFill>
                <a:latin typeface="Gill Sans MT"/>
                <a:ea typeface="Gill Sans"/>
                <a:cs typeface="Gill Sans"/>
                <a:sym typeface="Gill Sans"/>
              </a:rPr>
              <a:t> </a:t>
            </a:r>
            <a:r>
              <a:rPr lang="en-US" sz="1100" dirty="0">
                <a:latin typeface="Gill Sans MT"/>
                <a:ea typeface="Gill Sans"/>
                <a:cs typeface="Gill Sans"/>
                <a:sym typeface="Gill Sans"/>
              </a:rPr>
              <a:t>Most of the capital mobilized by CATALYZE is in Europe and Africa, followed by Latin America. </a:t>
            </a:r>
            <a:endParaRPr lang="en-US" sz="1100" kern="0" dirty="0">
              <a:solidFill>
                <a:srgbClr val="000000"/>
              </a:solidFill>
              <a:latin typeface="Gill Sans MT"/>
              <a:ea typeface="Gill Sans"/>
              <a:cs typeface="Gill Sans"/>
            </a:endParaRPr>
          </a:p>
          <a:p>
            <a:pPr marL="172720" lvl="1" indent="-172720" defTabSz="907108">
              <a:spcBef>
                <a:spcPts val="596"/>
              </a:spcBef>
              <a:buClr>
                <a:srgbClr val="012E6D"/>
              </a:buClr>
              <a:buSzPct val="100000"/>
              <a:buFont typeface="Wingdings" pitchFamily="2" charset="2"/>
              <a:buChar char="§"/>
            </a:pPr>
            <a:r>
              <a:rPr lang="en-US" sz="1100" kern="0" dirty="0">
                <a:solidFill>
                  <a:srgbClr val="000000"/>
                </a:solidFill>
                <a:latin typeface="Gill Sans MT"/>
                <a:ea typeface="Gill Sans"/>
                <a:cs typeface="Gill Sans"/>
                <a:sym typeface="Gill Sans"/>
              </a:rPr>
              <a:t>The most common blended finance, pay-for-result incentive used across all CATALYZE Activities is Business Advisory Services (BAS), although half of all Activities will be applying FI incentives.</a:t>
            </a:r>
            <a:endParaRPr lang="en-US" sz="1100" kern="0" dirty="0">
              <a:solidFill>
                <a:srgbClr val="000000"/>
              </a:solidFill>
              <a:latin typeface="Gill Sans MT"/>
              <a:ea typeface="Gill Sans"/>
              <a:cs typeface="Gill Sans"/>
            </a:endParaRPr>
          </a:p>
          <a:p>
            <a:pPr marL="172720" lvl="1" indent="-172720" defTabSz="907108">
              <a:spcBef>
                <a:spcPts val="596"/>
              </a:spcBef>
              <a:buClr>
                <a:srgbClr val="012E6D"/>
              </a:buClr>
              <a:buSzPct val="100000"/>
              <a:buFont typeface="Wingdings" pitchFamily="2" charset="2"/>
              <a:buChar char="§"/>
            </a:pPr>
            <a:r>
              <a:rPr lang="en-US" sz="1100" kern="0" dirty="0">
                <a:solidFill>
                  <a:srgbClr val="000000"/>
                </a:solidFill>
                <a:latin typeface="Gill Sans MT"/>
                <a:ea typeface="Gill Sans"/>
                <a:cs typeface="Gill Sans"/>
                <a:sym typeface="Gill Sans"/>
              </a:rPr>
              <a:t>Debt is the predominant form of capital mobilized for businesses supported by CATALYZE, with factoring as an important, emerging product among two Activities.</a:t>
            </a:r>
            <a:endParaRPr lang="en-US" sz="1100" kern="0" dirty="0">
              <a:solidFill>
                <a:srgbClr val="000000"/>
              </a:solidFill>
              <a:latin typeface="Gill Sans MT"/>
              <a:ea typeface="Gill Sans"/>
              <a:cs typeface="Gill Sans"/>
            </a:endParaRPr>
          </a:p>
          <a:p>
            <a:pPr marL="172720" lvl="1" indent="-172720" defTabSz="907108">
              <a:spcBef>
                <a:spcPts val="596"/>
              </a:spcBef>
              <a:buClr>
                <a:srgbClr val="012E6D"/>
              </a:buClr>
              <a:buSzPct val="100000"/>
              <a:buFont typeface="Wingdings" pitchFamily="2" charset="2"/>
              <a:buChar char="§"/>
            </a:pPr>
            <a:r>
              <a:rPr lang="en-US" sz="1100" kern="0" dirty="0">
                <a:solidFill>
                  <a:srgbClr val="000000"/>
                </a:solidFill>
                <a:latin typeface="Gill Sans MT"/>
                <a:ea typeface="Gill Sans"/>
                <a:cs typeface="Gill Sans"/>
                <a:sym typeface="Gill Sans"/>
              </a:rPr>
              <a:t>Cumulative private capital mobilized is principally in the agriculture sector (37% of all capital mobilized by CATALYZE), followed by manufacturing (35%), </a:t>
            </a:r>
            <a:r>
              <a:rPr lang="en-US" sz="1100" dirty="0">
                <a:latin typeface="Gill Sans MT"/>
                <a:ea typeface="Gill Sans"/>
                <a:cs typeface="Gill Sans"/>
                <a:sym typeface="Gill Sans"/>
              </a:rPr>
              <a:t>commerce (16%) and </a:t>
            </a:r>
            <a:r>
              <a:rPr lang="en-US" sz="1100" kern="0" dirty="0">
                <a:solidFill>
                  <a:srgbClr val="000000"/>
                </a:solidFill>
                <a:latin typeface="Gill Sans MT"/>
                <a:ea typeface="Gill Sans"/>
                <a:cs typeface="Gill Sans"/>
                <a:sym typeface="Gill Sans"/>
              </a:rPr>
              <a:t>tourism (5%).</a:t>
            </a:r>
            <a:endParaRPr lang="en-US" sz="1100" kern="0" dirty="0">
              <a:solidFill>
                <a:srgbClr val="000000"/>
              </a:solidFill>
              <a:latin typeface="Gill Sans MT"/>
              <a:ea typeface="Gill Sans"/>
              <a:cs typeface="Gill Sans"/>
            </a:endParaRPr>
          </a:p>
          <a:p>
            <a:pPr marL="172720" lvl="1" indent="-172720" defTabSz="907108">
              <a:spcBef>
                <a:spcPts val="596"/>
              </a:spcBef>
              <a:buClr>
                <a:srgbClr val="BA0C2F"/>
              </a:buClr>
              <a:buSzPct val="110000"/>
              <a:buFont typeface="Arial"/>
              <a:buChar char="•"/>
            </a:pPr>
            <a:endParaRPr lang="en-US" sz="1100" kern="0" dirty="0">
              <a:solidFill>
                <a:srgbClr val="6C6463"/>
              </a:solidFill>
              <a:latin typeface="Gill Sans MT"/>
              <a:ea typeface="Gill Sans"/>
              <a:cs typeface="Gill Sans"/>
            </a:endParaRPr>
          </a:p>
          <a:p>
            <a:pPr defTabSz="907108">
              <a:buClr>
                <a:srgbClr val="000000"/>
              </a:buClr>
            </a:pPr>
            <a:r>
              <a:rPr lang="en-US" sz="1000" kern="0" dirty="0">
                <a:solidFill>
                  <a:srgbClr val="6C6463"/>
                </a:solidFill>
                <a:latin typeface="Gill Sans MT"/>
                <a:ea typeface="Gill Sans"/>
                <a:cs typeface="Gill Sans"/>
                <a:sym typeface="Gill Sans"/>
              </a:rPr>
              <a:t>	</a:t>
            </a:r>
            <a:endParaRPr lang="en-US" sz="1000" kern="0" dirty="0">
              <a:solidFill>
                <a:srgbClr val="6C6463"/>
              </a:solidFill>
              <a:latin typeface="Gill Sans MT"/>
              <a:ea typeface="Gill Sans"/>
              <a:cs typeface="Gill Sans"/>
            </a:endParaRPr>
          </a:p>
        </p:txBody>
      </p:sp>
      <p:sp>
        <p:nvSpPr>
          <p:cNvPr id="5" name="Google Shape;1258;p27">
            <a:extLst>
              <a:ext uri="{FF2B5EF4-FFF2-40B4-BE49-F238E27FC236}">
                <a16:creationId xmlns:a16="http://schemas.microsoft.com/office/drawing/2014/main" id="{C7501C1A-727D-3646-9C4C-0BFC15A056D6}"/>
              </a:ext>
            </a:extLst>
          </p:cNvPr>
          <p:cNvSpPr txBox="1"/>
          <p:nvPr/>
        </p:nvSpPr>
        <p:spPr>
          <a:xfrm>
            <a:off x="362780" y="374954"/>
            <a:ext cx="4957616" cy="712781"/>
          </a:xfrm>
          <a:prstGeom prst="rect">
            <a:avLst/>
          </a:prstGeom>
          <a:noFill/>
          <a:ln>
            <a:noFill/>
          </a:ln>
        </p:spPr>
        <p:txBody>
          <a:bodyPr spcFirstLastPara="1" wrap="square" lIns="90698" tIns="45336" rIns="90698" bIns="45336" anchor="t" anchorCtr="0">
            <a:noAutofit/>
          </a:bodyPr>
          <a:lstStyle/>
          <a:p>
            <a:pPr defTabSz="907108">
              <a:lnSpc>
                <a:spcPct val="90000"/>
              </a:lnSpc>
            </a:pPr>
            <a:r>
              <a:rPr lang="en-US" sz="2000" b="1" kern="0" dirty="0">
                <a:solidFill>
                  <a:srgbClr val="012E6D"/>
                </a:solidFill>
                <a:latin typeface="Gill Sans MT" panose="020B0502020104020203" pitchFamily="34" charset="0"/>
                <a:ea typeface="Gill Sans"/>
                <a:sym typeface="Gill Sans"/>
              </a:rPr>
              <a:t>CATALYZE </a:t>
            </a:r>
            <a:r>
              <a:rPr lang="en-US" sz="2000" b="1" dirty="0">
                <a:solidFill>
                  <a:srgbClr val="012E6D"/>
                </a:solidFill>
                <a:latin typeface="Gill Sans MT" panose="020B0502020104020203" pitchFamily="34" charset="0"/>
                <a:ea typeface="Gill Sans"/>
                <a:sym typeface="Gill Sans"/>
              </a:rPr>
              <a:t>CORE UPDATES </a:t>
            </a:r>
            <a:r>
              <a:rPr lang="en-US" sz="2000" dirty="0">
                <a:solidFill>
                  <a:schemeClr val="accent3"/>
                </a:solidFill>
                <a:latin typeface="Gill Sans MT" panose="020B0502020104020203" pitchFamily="34" charset="0"/>
                <a:ea typeface="Gill Sans"/>
                <a:sym typeface="Gill Sans"/>
              </a:rPr>
              <a:t>(Y3 Q2)</a:t>
            </a:r>
          </a:p>
          <a:p>
            <a:pPr defTabSz="907108">
              <a:lnSpc>
                <a:spcPct val="90000"/>
              </a:lnSpc>
              <a:spcBef>
                <a:spcPts val="596"/>
              </a:spcBef>
              <a:buClr>
                <a:srgbClr val="000000"/>
              </a:buClr>
            </a:pPr>
            <a:r>
              <a:rPr lang="en-US" sz="1800" kern="0" dirty="0">
                <a:solidFill>
                  <a:srgbClr val="012E6D"/>
                </a:solidFill>
                <a:latin typeface="Gill Sans MT"/>
                <a:ea typeface="Gill Sans"/>
                <a:cs typeface="Gill Sans"/>
                <a:sym typeface="Gill Sans"/>
              </a:rPr>
              <a:t>Programmatic Trends</a:t>
            </a:r>
            <a:endParaRPr sz="1800" kern="0" dirty="0">
              <a:solidFill>
                <a:srgbClr val="012E6D"/>
              </a:solidFill>
              <a:latin typeface="Gill Sans MT"/>
              <a:ea typeface="Gill Sans"/>
              <a:cs typeface="Gill Sans"/>
              <a:sym typeface="Gill Sans"/>
            </a:endParaRPr>
          </a:p>
        </p:txBody>
      </p:sp>
      <p:sp>
        <p:nvSpPr>
          <p:cNvPr id="2" name="Rectangle 1">
            <a:extLst>
              <a:ext uri="{FF2B5EF4-FFF2-40B4-BE49-F238E27FC236}">
                <a16:creationId xmlns:a16="http://schemas.microsoft.com/office/drawing/2014/main" id="{87965426-9C89-8248-B9C0-A42ED7209056}"/>
              </a:ext>
            </a:extLst>
          </p:cNvPr>
          <p:cNvSpPr/>
          <p:nvPr/>
        </p:nvSpPr>
        <p:spPr>
          <a:xfrm>
            <a:off x="4540828" y="1460806"/>
            <a:ext cx="4271564" cy="3293209"/>
          </a:xfrm>
          <a:prstGeom prst="rect">
            <a:avLst/>
          </a:prstGeom>
        </p:spPr>
        <p:txBody>
          <a:bodyPr wrap="square" lIns="91440" tIns="45720" rIns="91440" bIns="45720" anchor="t">
            <a:spAutoFit/>
          </a:bodyPr>
          <a:lstStyle/>
          <a:p>
            <a:pPr marL="288925" lvl="1" indent="-165100" defTabSz="907108">
              <a:spcAft>
                <a:spcPts val="596"/>
              </a:spcAft>
              <a:buClr>
                <a:srgbClr val="012E6D"/>
              </a:buClr>
              <a:buSzPct val="100000"/>
              <a:buFont typeface="Wingdings" pitchFamily="2" charset="2"/>
              <a:buChar char="§"/>
            </a:pPr>
            <a:r>
              <a:rPr lang="en-US" sz="1100" kern="0" dirty="0">
                <a:solidFill>
                  <a:srgbClr val="000000"/>
                </a:solidFill>
                <a:latin typeface="Gill Sans MT"/>
                <a:ea typeface="Gill Sans"/>
                <a:cs typeface="Gill Sans"/>
                <a:sym typeface="Gill Sans"/>
              </a:rPr>
              <a:t>Forty-one percent of all firms supported by CATALYZE are women-owned, however women-owned businesses constitute (13%) of all SMEs receiving cumulative financing support under CATALYZE.</a:t>
            </a:r>
            <a:r>
              <a:rPr lang="en-US" sz="1100" dirty="0">
                <a:latin typeface="Gill Sans MT"/>
                <a:ea typeface="Gill Sans"/>
                <a:cs typeface="Gill Sans"/>
                <a:sym typeface="Gill Sans"/>
              </a:rPr>
              <a:t> </a:t>
            </a:r>
            <a:r>
              <a:rPr lang="en-US" sz="1100" kern="0" dirty="0">
                <a:solidFill>
                  <a:srgbClr val="000000"/>
                </a:solidFill>
                <a:latin typeface="Gill Sans MT"/>
                <a:ea typeface="Gill Sans"/>
                <a:cs typeface="Gill Sans"/>
                <a:sym typeface="Gill Sans"/>
              </a:rPr>
              <a:t>We expect this percentage to increase with the rollout of gender action plans for each Activity.</a:t>
            </a:r>
            <a:endParaRPr lang="en-US" sz="1100" kern="0" dirty="0">
              <a:solidFill>
                <a:srgbClr val="000000"/>
              </a:solidFill>
              <a:latin typeface="Gill Sans MT"/>
              <a:ea typeface="Gill Sans"/>
              <a:cs typeface="Gill Sans"/>
            </a:endParaRPr>
          </a:p>
          <a:p>
            <a:pPr marL="288925" lvl="1" indent="-165100" defTabSz="907108">
              <a:spcAft>
                <a:spcPts val="596"/>
              </a:spcAft>
              <a:buClr>
                <a:srgbClr val="012E6D"/>
              </a:buClr>
              <a:buSzPct val="100000"/>
              <a:buFont typeface="Wingdings" pitchFamily="2" charset="2"/>
              <a:buChar char="§"/>
            </a:pPr>
            <a:r>
              <a:rPr lang="en-US" sz="1100" kern="0" dirty="0">
                <a:solidFill>
                  <a:srgbClr val="000000"/>
                </a:solidFill>
                <a:latin typeface="Gill Sans MT"/>
                <a:ea typeface="Gill Sans"/>
                <a:cs typeface="Gill Sans"/>
                <a:sym typeface="Gill Sans"/>
              </a:rPr>
              <a:t>CATALYZE is supporting a range of business sizes with financing and other supports, from microentrepreneurs to schools to large enterprises, with micro and small enterprises representing the largest group receiving support (73%), but small- and medium-sized enterprises accessing the highest volume of capital.</a:t>
            </a:r>
            <a:r>
              <a:rPr lang="en-US" sz="1100" dirty="0">
                <a:latin typeface="Gill Sans MT"/>
                <a:ea typeface="Gill Sans"/>
                <a:cs typeface="Gill Sans"/>
                <a:sym typeface="Gill Sans"/>
              </a:rPr>
              <a:t>   This quarter, 873 entities received support from CATALYZE, including 662 firms, 210 schools and one association.  </a:t>
            </a:r>
            <a:endParaRPr lang="en-US" sz="1100" kern="0" dirty="0">
              <a:solidFill>
                <a:srgbClr val="000000"/>
              </a:solidFill>
              <a:latin typeface="Gill Sans MT"/>
              <a:ea typeface="Gill Sans"/>
              <a:cs typeface="Gill Sans"/>
            </a:endParaRPr>
          </a:p>
          <a:p>
            <a:pPr marL="288925" lvl="1" indent="-165100" defTabSz="907108">
              <a:spcAft>
                <a:spcPts val="596"/>
              </a:spcAft>
              <a:buClr>
                <a:srgbClr val="012E6D"/>
              </a:buClr>
              <a:buSzPct val="100000"/>
              <a:buFont typeface="Wingdings" pitchFamily="2" charset="2"/>
              <a:buChar char="§"/>
            </a:pPr>
            <a:r>
              <a:rPr lang="en-US" sz="1100" kern="0" dirty="0">
                <a:solidFill>
                  <a:srgbClr val="000000"/>
                </a:solidFill>
                <a:latin typeface="Gill Sans MT"/>
                <a:cs typeface="Arial"/>
                <a:sym typeface="Gill Sans"/>
              </a:rPr>
              <a:t>After participating in co-creation of performance work statements for CATALYZE Activities, USAID mission personnel are updated on a weekly, monthly, and quarterly basis with progress reports from each of the CATALYZE activities, thereby improving institutional capability and understanding of how private sector engagement and capital mobilization programming are managed.</a:t>
            </a:r>
            <a:endParaRPr lang="en-US" sz="1100" kern="0" dirty="0">
              <a:solidFill>
                <a:srgbClr val="000000"/>
              </a:solidFill>
              <a:latin typeface="Gill Sans MT"/>
              <a:cs typeface="Arial"/>
            </a:endParaRPr>
          </a:p>
        </p:txBody>
      </p:sp>
      <p:cxnSp>
        <p:nvCxnSpPr>
          <p:cNvPr id="7" name="Google Shape;1661;p58">
            <a:extLst>
              <a:ext uri="{FF2B5EF4-FFF2-40B4-BE49-F238E27FC236}">
                <a16:creationId xmlns:a16="http://schemas.microsoft.com/office/drawing/2014/main" id="{5124EE54-ACE5-438C-8438-02795C25CAE4}"/>
              </a:ext>
            </a:extLst>
          </p:cNvPr>
          <p:cNvCxnSpPr>
            <a:cxnSpLocks/>
          </p:cNvCxnSpPr>
          <p:nvPr/>
        </p:nvCxnSpPr>
        <p:spPr>
          <a:xfrm>
            <a:off x="4574020" y="1560404"/>
            <a:ext cx="0" cy="3156360"/>
          </a:xfrm>
          <a:prstGeom prst="straightConnector1">
            <a:avLst/>
          </a:prstGeom>
          <a:noFill/>
          <a:ln w="19050" cap="flat" cmpd="sng">
            <a:solidFill>
              <a:schemeClr val="bg1">
                <a:lumMod val="75000"/>
              </a:schemeClr>
            </a:solidFill>
            <a:prstDash val="solid"/>
            <a:round/>
            <a:headEnd type="none" w="sm" len="sm"/>
            <a:tailEnd type="none" w="sm" len="sm"/>
          </a:ln>
        </p:spPr>
      </p:cxnSp>
      <p:sp>
        <p:nvSpPr>
          <p:cNvPr id="6" name="Rectangle 5">
            <a:extLst>
              <a:ext uri="{FF2B5EF4-FFF2-40B4-BE49-F238E27FC236}">
                <a16:creationId xmlns:a16="http://schemas.microsoft.com/office/drawing/2014/main" id="{86AD6C7E-5BF5-F01C-51DD-77FB4CCB7A9B}"/>
              </a:ext>
            </a:extLst>
          </p:cNvPr>
          <p:cNvSpPr/>
          <p:nvPr/>
        </p:nvSpPr>
        <p:spPr>
          <a:xfrm>
            <a:off x="378040" y="1170498"/>
            <a:ext cx="6615037" cy="307777"/>
          </a:xfrm>
          <a:prstGeom prst="rect">
            <a:avLst/>
          </a:prstGeom>
        </p:spPr>
        <p:txBody>
          <a:bodyPr wrap="square">
            <a:spAutoFit/>
          </a:bodyPr>
          <a:lstStyle/>
          <a:p>
            <a:pPr defTabSz="907108"/>
            <a:r>
              <a:rPr lang="en-US" b="1" dirty="0">
                <a:solidFill>
                  <a:srgbClr val="BA0C2F"/>
                </a:solidFill>
                <a:latin typeface="Gill Sans MT"/>
                <a:cs typeface="Gill Sans"/>
                <a:sym typeface="Gill Sans"/>
              </a:rPr>
              <a:t>Salient trends that can be distilled from major activities in process </a:t>
            </a:r>
            <a:endParaRPr lang="en-US" dirty="0">
              <a:solidFill>
                <a:srgbClr val="BA0C2F"/>
              </a:solidFill>
              <a:latin typeface="Gill Sans MT"/>
              <a:ea typeface="Gill Sans"/>
            </a:endParaRPr>
          </a:p>
        </p:txBody>
      </p:sp>
    </p:spTree>
    <p:extLst>
      <p:ext uri="{BB962C8B-B14F-4D97-AF65-F5344CB8AC3E}">
        <p14:creationId xmlns:p14="http://schemas.microsoft.com/office/powerpoint/2010/main" val="2461457400"/>
      </p:ext>
    </p:extLst>
  </p:cSld>
  <p:clrMapOvr>
    <a:masterClrMapping/>
  </p:clrMapOvr>
</p:sld>
</file>

<file path=ppt/theme/theme1.xml><?xml version="1.0" encoding="utf-8"?>
<a:theme xmlns:a="http://schemas.openxmlformats.org/drawingml/2006/main" name="16.9-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30f1608-76c2-4e95-a56c-dcbc0d77f5de">
      <UserInfo>
        <DisplayName>Assefa, Yohannes</DisplayName>
        <AccountId>161</AccountId>
        <AccountType/>
      </UserInfo>
      <UserInfo>
        <DisplayName>Kebede, Selome</DisplayName>
        <AccountId>385</AccountId>
        <AccountType/>
      </UserInfo>
      <UserInfo>
        <DisplayName>Johnson, Brett</DisplayName>
        <AccountId>405</AccountId>
        <AccountType/>
      </UserInfo>
      <UserInfo>
        <DisplayName>Macias, Alejandro</DisplayName>
        <AccountId>182</AccountId>
        <AccountType/>
      </UserInfo>
      <UserInfo>
        <DisplayName>Desgans, Katharine</DisplayName>
        <AccountId>442</AccountId>
        <AccountType/>
      </UserInfo>
      <UserInfo>
        <DisplayName>Eshete, Betelhem</DisplayName>
        <AccountId>662</AccountId>
        <AccountType/>
      </UserInfo>
      <UserInfo>
        <DisplayName>Karic, Dina</DisplayName>
        <AccountId>539</AccountId>
        <AccountType/>
      </UserInfo>
      <UserInfo>
        <DisplayName>Akcin, Cinar</DisplayName>
        <AccountId>60</AccountId>
        <AccountType/>
      </UserInfo>
      <UserInfo>
        <DisplayName>Hishigsuren, Gaamaa</DisplayName>
        <AccountId>585</AccountId>
        <AccountType/>
      </UserInfo>
      <UserInfo>
        <DisplayName>Forero Serna, Juan</DisplayName>
        <AccountId>510</AccountId>
        <AccountType/>
      </UserInfo>
      <UserInfo>
        <DisplayName>Abrams, Julie</DisplayName>
        <AccountId>110</AccountId>
        <AccountType/>
      </UserInfo>
      <UserInfo>
        <DisplayName>Ahmad Khanzai, Gouhar</DisplayName>
        <AccountId>232</AccountId>
        <AccountType/>
      </UserInfo>
      <UserInfo>
        <DisplayName>Ahmadyar, Zabiullah</DisplayName>
        <AccountId>116</AccountId>
        <AccountType/>
      </UserInfo>
      <UserInfo>
        <DisplayName>Ahmadzai, Akbar</DisplayName>
        <AccountId>536</AccountId>
        <AccountType/>
      </UserInfo>
      <UserInfo>
        <DisplayName>Baltazar, Vicky</DisplayName>
        <AccountId>553</AccountId>
        <AccountType/>
      </UserInfo>
      <UserInfo>
        <DisplayName>Benedict, Dustin</DisplayName>
        <AccountId>780</AccountId>
        <AccountType/>
      </UserInfo>
      <UserInfo>
        <DisplayName>Cox, Ashlee</DisplayName>
        <AccountId>75</AccountId>
        <AccountType/>
      </UserInfo>
      <UserInfo>
        <DisplayName>Estevez, Ignacio</DisplayName>
        <AccountId>735</AccountId>
        <AccountType/>
      </UserInfo>
      <UserInfo>
        <DisplayName>Fahmy, Omar</DisplayName>
        <AccountId>360</AccountId>
        <AccountType/>
      </UserInfo>
      <UserInfo>
        <DisplayName>Fernandez, Amanda</DisplayName>
        <AccountId>87</AccountId>
        <AccountType/>
      </UserInfo>
      <UserInfo>
        <DisplayName>Forotan, Mohammad</DisplayName>
        <AccountId>789</AccountId>
        <AccountType/>
      </UserInfo>
      <UserInfo>
        <DisplayName>Grevey, Amanda</DisplayName>
        <AccountId>169</AccountId>
        <AccountType/>
      </UserInfo>
      <UserInfo>
        <DisplayName>Gupta, Sachin</DisplayName>
        <AccountId>659</AccountId>
        <AccountType/>
      </UserInfo>
      <UserInfo>
        <DisplayName>Hammad, Ashraf</DisplayName>
        <AccountId>424</AccountId>
        <AccountType/>
      </UserInfo>
      <UserInfo>
        <DisplayName>Hirsh, Turner</DisplayName>
        <AccountId>755</AccountId>
        <AccountType/>
      </UserInfo>
      <UserInfo>
        <DisplayName>Hruby, Aubrey</DisplayName>
        <AccountId>187</AccountId>
        <AccountType/>
      </UserInfo>
      <UserInfo>
        <DisplayName>Lanting, Minnie</DisplayName>
        <AccountId>96</AccountId>
        <AccountType/>
      </UserInfo>
      <UserInfo>
        <DisplayName>Loftus, Christine</DisplayName>
        <AccountId>47</AccountId>
        <AccountType/>
      </UserInfo>
      <UserInfo>
        <DisplayName>Louchart, Vannessa</DisplayName>
        <AccountId>125</AccountId>
        <AccountType/>
      </UserInfo>
      <UserInfo>
        <DisplayName>Marra, Kayla</DisplayName>
        <AccountId>195</AccountId>
        <AccountType/>
      </UserInfo>
      <UserInfo>
        <DisplayName>Oh, Brian</DisplayName>
        <AccountId>94</AccountId>
        <AccountType/>
      </UserInfo>
      <UserInfo>
        <DisplayName>Paguaga, Katie</DisplayName>
        <AccountId>63</AccountId>
        <AccountType/>
      </UserInfo>
      <UserInfo>
        <DisplayName>Rawlings, Lauren</DisplayName>
        <AccountId>39</AccountId>
        <AccountType/>
      </UserInfo>
      <UserInfo>
        <DisplayName>Ross, Rebecca</DisplayName>
        <AccountId>469</AccountId>
        <AccountType/>
      </UserInfo>
      <UserInfo>
        <DisplayName>Sabillon, Maria</DisplayName>
        <AccountId>388</AccountId>
        <AccountType/>
      </UserInfo>
      <UserInfo>
        <DisplayName>Smith, Katie</DisplayName>
        <AccountId>231</AccountId>
        <AccountType/>
      </UserInfo>
      <UserInfo>
        <DisplayName>Tahir, Shahzad</DisplayName>
        <AccountId>109</AccountId>
        <AccountType/>
      </UserInfo>
      <UserInfo>
        <DisplayName>Tetelman, Michael</DisplayName>
        <AccountId>656</AccountId>
        <AccountType/>
      </UserInfo>
      <UserInfo>
        <DisplayName>Uriarte, Julia</DisplayName>
        <AccountId>661</AccountId>
        <AccountType/>
      </UserInfo>
      <UserInfo>
        <DisplayName>van Bastelaer, Thierry</DisplayName>
        <AccountId>438</AccountId>
        <AccountType/>
      </UserInfo>
      <UserInfo>
        <DisplayName>Wilson, Kathleen</DisplayName>
        <AccountId>655</AccountId>
        <AccountType/>
      </UserInfo>
      <UserInfo>
        <DisplayName>McCarty, Laura</DisplayName>
        <AccountId>753</AccountId>
        <AccountType/>
      </UserInfo>
      <UserInfo>
        <DisplayName>Anderson, Carly</DisplayName>
        <AccountId>894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BA93D5139B6A40B4C2F257ED071D71" ma:contentTypeVersion="14" ma:contentTypeDescription="Create a new document." ma:contentTypeScope="" ma:versionID="79bf53b519dc610743e650d3ec008744">
  <xsd:schema xmlns:xsd="http://www.w3.org/2001/XMLSchema" xmlns:xs="http://www.w3.org/2001/XMLSchema" xmlns:p="http://schemas.microsoft.com/office/2006/metadata/properties" xmlns:ns2="4f8d9abb-e63d-4501-aa7f-d461169aa6e5" xmlns:ns3="330f1608-76c2-4e95-a56c-dcbc0d77f5de" targetNamespace="http://schemas.microsoft.com/office/2006/metadata/properties" ma:root="true" ma:fieldsID="9bd147481580be87341fbd3242177751" ns2:_="" ns3:_="">
    <xsd:import namespace="4f8d9abb-e63d-4501-aa7f-d461169aa6e5"/>
    <xsd:import namespace="330f1608-76c2-4e95-a56c-dcbc0d77f5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d9abb-e63d-4501-aa7f-d461169aa6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0f1608-76c2-4e95-a56c-dcbc0d77f5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521A97-6981-47A2-85C5-6FCF57CB5E50}">
  <ds:schemaRefs>
    <ds:schemaRef ds:uri="330f1608-76c2-4e95-a56c-dcbc0d77f5de"/>
    <ds:schemaRef ds:uri="4f8d9abb-e63d-4501-aa7f-d461169aa6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B1A9B48-2460-44B2-BBD8-74E93CEB7911}">
  <ds:schemaRefs>
    <ds:schemaRef ds:uri="330f1608-76c2-4e95-a56c-dcbc0d77f5de"/>
    <ds:schemaRef ds:uri="4f8d9abb-e63d-4501-aa7f-d461169aa6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970026-D3C9-4E3C-9A4B-F5980E2C12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2332</TotalTime>
  <Words>16871</Words>
  <Application>Microsoft Office PowerPoint</Application>
  <PresentationFormat>Custom</PresentationFormat>
  <Paragraphs>1333</Paragraphs>
  <Slides>82</Slides>
  <Notes>76</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93" baseType="lpstr">
      <vt:lpstr>Gill Sans MT</vt:lpstr>
      <vt:lpstr>Gill Sans</vt:lpstr>
      <vt:lpstr>Calibri</vt:lpstr>
      <vt:lpstr>Noto Sans Symbols</vt:lpstr>
      <vt:lpstr>controlIcons</vt:lpstr>
      <vt:lpstr>Wingdings</vt:lpstr>
      <vt:lpstr>Arial</vt:lpstr>
      <vt:lpstr>Segoe UI</vt:lpstr>
      <vt:lpstr>16.9-Template_12.7.2016</vt:lpstr>
      <vt:lpstr>16.9-Template_12.7.2016</vt:lpstr>
      <vt:lpstr>Acrobat Document</vt:lpstr>
      <vt:lpstr>USAID CATALYZE Mobilizing Private Capital  for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CATALYZE ORGANIZATION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CATALYZE Y3 Q2 Report  Submission Date: April 29, 2022 Contract No: 7200AA19C00080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USAID CATALYZE Mobilizing Private Capital for  Development</dc:title>
  <dc:creator>USAID</dc:creator>
  <cp:lastModifiedBy>McCarty, Laura</cp:lastModifiedBy>
  <cp:revision>173</cp:revision>
  <dcterms:created xsi:type="dcterms:W3CDTF">2017-03-16T17:43:27Z</dcterms:created>
  <dcterms:modified xsi:type="dcterms:W3CDTF">2022-05-05T20:14:03Z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0x0101005BBA93D5139B6A40B4C2F257ED071D71</vt:lpwstr>
  </property>
</Properties>
</file>